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91"/>
  </p:notesMasterIdLst>
  <p:sldIdLst>
    <p:sldId id="264" r:id="rId2"/>
    <p:sldId id="271" r:id="rId3"/>
    <p:sldId id="377" r:id="rId4"/>
    <p:sldId id="373" r:id="rId5"/>
    <p:sldId id="374" r:id="rId6"/>
    <p:sldId id="375" r:id="rId7"/>
    <p:sldId id="297" r:id="rId8"/>
    <p:sldId id="382" r:id="rId9"/>
    <p:sldId id="383" r:id="rId10"/>
    <p:sldId id="384" r:id="rId11"/>
    <p:sldId id="385" r:id="rId12"/>
    <p:sldId id="386" r:id="rId13"/>
    <p:sldId id="387" r:id="rId14"/>
    <p:sldId id="376" r:id="rId15"/>
    <p:sldId id="294" r:id="rId16"/>
    <p:sldId id="295" r:id="rId17"/>
    <p:sldId id="378" r:id="rId18"/>
    <p:sldId id="380" r:id="rId19"/>
    <p:sldId id="388" r:id="rId20"/>
    <p:sldId id="360" r:id="rId21"/>
    <p:sldId id="361" r:id="rId22"/>
    <p:sldId id="362" r:id="rId23"/>
    <p:sldId id="363" r:id="rId24"/>
    <p:sldId id="364" r:id="rId25"/>
    <p:sldId id="427" r:id="rId26"/>
    <p:sldId id="365" r:id="rId27"/>
    <p:sldId id="366" r:id="rId28"/>
    <p:sldId id="367" r:id="rId29"/>
    <p:sldId id="368" r:id="rId30"/>
    <p:sldId id="369" r:id="rId31"/>
    <p:sldId id="370" r:id="rId32"/>
    <p:sldId id="428" r:id="rId33"/>
    <p:sldId id="429" r:id="rId34"/>
    <p:sldId id="430" r:id="rId35"/>
    <p:sldId id="431" r:id="rId36"/>
    <p:sldId id="432" r:id="rId37"/>
    <p:sldId id="371" r:id="rId38"/>
    <p:sldId id="359" r:id="rId39"/>
    <p:sldId id="298" r:id="rId40"/>
    <p:sldId id="354" r:id="rId41"/>
    <p:sldId id="300" r:id="rId42"/>
    <p:sldId id="302" r:id="rId43"/>
    <p:sldId id="325" r:id="rId44"/>
    <p:sldId id="389" r:id="rId45"/>
    <p:sldId id="390" r:id="rId46"/>
    <p:sldId id="391" r:id="rId47"/>
    <p:sldId id="392" r:id="rId48"/>
    <p:sldId id="393" r:id="rId49"/>
    <p:sldId id="303" r:id="rId50"/>
    <p:sldId id="304" r:id="rId51"/>
    <p:sldId id="319" r:id="rId52"/>
    <p:sldId id="358" r:id="rId53"/>
    <p:sldId id="259" r:id="rId54"/>
    <p:sldId id="416" r:id="rId55"/>
    <p:sldId id="394" r:id="rId56"/>
    <p:sldId id="395" r:id="rId57"/>
    <p:sldId id="396" r:id="rId58"/>
    <p:sldId id="397" r:id="rId59"/>
    <p:sldId id="398" r:id="rId60"/>
    <p:sldId id="399" r:id="rId61"/>
    <p:sldId id="425" r:id="rId62"/>
    <p:sldId id="417" r:id="rId63"/>
    <p:sldId id="418" r:id="rId64"/>
    <p:sldId id="419" r:id="rId65"/>
    <p:sldId id="420" r:id="rId66"/>
    <p:sldId id="421" r:id="rId67"/>
    <p:sldId id="422" r:id="rId68"/>
    <p:sldId id="423" r:id="rId69"/>
    <p:sldId id="424" r:id="rId70"/>
    <p:sldId id="426" r:id="rId71"/>
    <p:sldId id="267" r:id="rId72"/>
    <p:sldId id="308" r:id="rId73"/>
    <p:sldId id="314" r:id="rId74"/>
    <p:sldId id="401" r:id="rId75"/>
    <p:sldId id="403" r:id="rId76"/>
    <p:sldId id="402" r:id="rId77"/>
    <p:sldId id="404" r:id="rId78"/>
    <p:sldId id="405" r:id="rId79"/>
    <p:sldId id="406" r:id="rId80"/>
    <p:sldId id="407" r:id="rId81"/>
    <p:sldId id="408" r:id="rId82"/>
    <p:sldId id="409" r:id="rId83"/>
    <p:sldId id="415" r:id="rId84"/>
    <p:sldId id="410" r:id="rId85"/>
    <p:sldId id="411" r:id="rId86"/>
    <p:sldId id="412" r:id="rId87"/>
    <p:sldId id="413" r:id="rId88"/>
    <p:sldId id="414" r:id="rId89"/>
    <p:sldId id="400" r:id="rId90"/>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6069"/>
    <a:srgbClr val="ECEAD1"/>
    <a:srgbClr val="CFC493"/>
    <a:srgbClr val="006747"/>
    <a:srgbClr val="7E96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73"/>
    <p:restoredTop sz="94674"/>
  </p:normalViewPr>
  <p:slideViewPr>
    <p:cSldViewPr snapToGrid="0" snapToObjects="1">
      <p:cViewPr>
        <p:scale>
          <a:sx n="168" d="100"/>
          <a:sy n="168" d="100"/>
        </p:scale>
        <p:origin x="148"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F92D56-B29B-426E-94EE-6CCC347D5B09}" type="datetimeFigureOut">
              <a:rPr lang="en-US" smtClean="0"/>
              <a:t>10/16/2020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F91595-7DFC-48D5-8E14-2080F193F959}" type="slidenum">
              <a:rPr lang="en-US" smtClean="0"/>
              <a:t>‹#›</a:t>
            </a:fld>
            <a:endParaRPr lang="en-US"/>
          </a:p>
        </p:txBody>
      </p:sp>
    </p:spTree>
    <p:extLst>
      <p:ext uri="{BB962C8B-B14F-4D97-AF65-F5344CB8AC3E}">
        <p14:creationId xmlns:p14="http://schemas.microsoft.com/office/powerpoint/2010/main" val="39675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662436F-7E1C-4543-917F-2DB7AF9C0AEB}"/>
              </a:ext>
            </a:extLst>
          </p:cNvPr>
          <p:cNvSpPr>
            <a:spLocks noGrp="1"/>
          </p:cNvSpPr>
          <p:nvPr>
            <p:ph type="title" hasCustomPrompt="1"/>
          </p:nvPr>
        </p:nvSpPr>
        <p:spPr>
          <a:xfrm>
            <a:off x="623888" y="470006"/>
            <a:ext cx="7886700" cy="1512038"/>
          </a:xfrm>
        </p:spPr>
        <p:txBody>
          <a:bodyPr anchor="b"/>
          <a:lstStyle>
            <a:lvl1pPr>
              <a:defRPr sz="4500">
                <a:solidFill>
                  <a:schemeClr val="bg1"/>
                </a:solidFill>
              </a:defRPr>
            </a:lvl1pPr>
          </a:lstStyle>
          <a:p>
            <a:r>
              <a:rPr lang="en-US" dirty="0"/>
              <a:t>Title Goes Here</a:t>
            </a:r>
          </a:p>
        </p:txBody>
      </p:sp>
      <p:sp>
        <p:nvSpPr>
          <p:cNvPr id="8" name="Text Placeholder 2">
            <a:extLst>
              <a:ext uri="{FF2B5EF4-FFF2-40B4-BE49-F238E27FC236}">
                <a16:creationId xmlns:a16="http://schemas.microsoft.com/office/drawing/2014/main" id="{8707FAF2-9310-E64A-BF65-F16E6CD04232}"/>
              </a:ext>
            </a:extLst>
          </p:cNvPr>
          <p:cNvSpPr>
            <a:spLocks noGrp="1"/>
          </p:cNvSpPr>
          <p:nvPr>
            <p:ph type="body" idx="1" hasCustomPrompt="1"/>
          </p:nvPr>
        </p:nvSpPr>
        <p:spPr>
          <a:xfrm>
            <a:off x="623888" y="2002285"/>
            <a:ext cx="7886700" cy="562570"/>
          </a:xfrm>
        </p:spPr>
        <p:txBody>
          <a:bodyPr>
            <a:normAutofit/>
          </a:bodyPr>
          <a:lstStyle>
            <a:lvl1pPr marL="0" indent="0">
              <a:buNone/>
              <a:defRPr sz="1600" b="1" spc="100" baseline="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SUBTITLE GOES HERE</a:t>
            </a:r>
          </a:p>
        </p:txBody>
      </p:sp>
      <p:sp>
        <p:nvSpPr>
          <p:cNvPr id="9" name="Text Placeholder 2">
            <a:extLst>
              <a:ext uri="{FF2B5EF4-FFF2-40B4-BE49-F238E27FC236}">
                <a16:creationId xmlns:a16="http://schemas.microsoft.com/office/drawing/2014/main" id="{8D488C8C-1B01-554E-ACC6-8C39DB14C6A2}"/>
              </a:ext>
            </a:extLst>
          </p:cNvPr>
          <p:cNvSpPr>
            <a:spLocks noGrp="1"/>
          </p:cNvSpPr>
          <p:nvPr>
            <p:ph type="body" idx="11" hasCustomPrompt="1"/>
          </p:nvPr>
        </p:nvSpPr>
        <p:spPr>
          <a:xfrm>
            <a:off x="623888" y="4409631"/>
            <a:ext cx="7886700" cy="297332"/>
          </a:xfrm>
        </p:spPr>
        <p:txBody>
          <a:bodyPr>
            <a:normAutofit/>
          </a:bodyPr>
          <a:lstStyle>
            <a:lvl1pPr marL="0" indent="0">
              <a:buNone/>
              <a:defRPr sz="1400" b="0">
                <a:solidFill>
                  <a:srgbClr val="ECEAD1"/>
                </a:solidFill>
                <a:effectLs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Presenter Name | Date</a:t>
            </a:r>
          </a:p>
        </p:txBody>
      </p:sp>
    </p:spTree>
    <p:extLst>
      <p:ext uri="{BB962C8B-B14F-4D97-AF65-F5344CB8AC3E}">
        <p14:creationId xmlns:p14="http://schemas.microsoft.com/office/powerpoint/2010/main" val="31969639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Section Header-Green">
    <p:bg>
      <p:bgPr>
        <a:solidFill>
          <a:srgbClr val="00674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2011204"/>
            <a:ext cx="7886700" cy="994172"/>
          </a:xfrm>
        </p:spPr>
        <p:txBody>
          <a:bodyPr/>
          <a:lstStyle>
            <a:lvl1pPr algn="ctr">
              <a:defRPr>
                <a:solidFill>
                  <a:schemeClr val="bg1"/>
                </a:solidFill>
              </a:defRPr>
            </a:lvl1pPr>
          </a:lstStyle>
          <a:p>
            <a:r>
              <a:rPr lang="en-US" dirty="0"/>
              <a:t>Simple Break Section</a:t>
            </a:r>
          </a:p>
        </p:txBody>
      </p:sp>
    </p:spTree>
    <p:extLst>
      <p:ext uri="{BB962C8B-B14F-4D97-AF65-F5344CB8AC3E}">
        <p14:creationId xmlns:p14="http://schemas.microsoft.com/office/powerpoint/2010/main" val="1663764291"/>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Section Header-Gray">
    <p:bg>
      <p:bgPr>
        <a:solidFill>
          <a:srgbClr val="7E96A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2011204"/>
            <a:ext cx="7886700" cy="994172"/>
          </a:xfrm>
        </p:spPr>
        <p:txBody>
          <a:bodyPr/>
          <a:lstStyle>
            <a:lvl1pPr algn="ctr">
              <a:defRPr>
                <a:solidFill>
                  <a:schemeClr val="bg1"/>
                </a:solidFill>
              </a:defRPr>
            </a:lvl1pPr>
          </a:lstStyle>
          <a:p>
            <a:r>
              <a:rPr lang="en-US" dirty="0"/>
              <a:t>Simple Break Section</a:t>
            </a:r>
          </a:p>
        </p:txBody>
      </p:sp>
    </p:spTree>
    <p:extLst>
      <p:ext uri="{BB962C8B-B14F-4D97-AF65-F5344CB8AC3E}">
        <p14:creationId xmlns:p14="http://schemas.microsoft.com/office/powerpoint/2010/main" val="2990483581"/>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Photo">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3B7135-3D78-0E4B-9C26-9E7303734618}"/>
              </a:ext>
            </a:extLst>
          </p:cNvPr>
          <p:cNvSpPr/>
          <p:nvPr userDrawn="1"/>
        </p:nvSpPr>
        <p:spPr>
          <a:xfrm>
            <a:off x="182880" y="219456"/>
            <a:ext cx="8750808" cy="4754880"/>
          </a:xfrm>
          <a:prstGeom prst="rect">
            <a:avLst/>
          </a:prstGeom>
          <a:solidFill>
            <a:srgbClr val="00674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5" name="Title 1">
            <a:extLst>
              <a:ext uri="{FF2B5EF4-FFF2-40B4-BE49-F238E27FC236}">
                <a16:creationId xmlns:a16="http://schemas.microsoft.com/office/drawing/2014/main" id="{252DF257-01E2-CC4F-84E8-92951174BDE6}"/>
              </a:ext>
            </a:extLst>
          </p:cNvPr>
          <p:cNvSpPr>
            <a:spLocks noGrp="1"/>
          </p:cNvSpPr>
          <p:nvPr>
            <p:ph type="title" hasCustomPrompt="1"/>
          </p:nvPr>
        </p:nvSpPr>
        <p:spPr>
          <a:xfrm>
            <a:off x="628650" y="2011204"/>
            <a:ext cx="7886700" cy="994172"/>
          </a:xfrm>
        </p:spPr>
        <p:txBody>
          <a:bodyPr/>
          <a:lstStyle>
            <a:lvl1pPr algn="ctr">
              <a:defRPr>
                <a:solidFill>
                  <a:schemeClr val="bg1"/>
                </a:solidFill>
              </a:defRPr>
            </a:lvl1pPr>
          </a:lstStyle>
          <a:p>
            <a:r>
              <a:rPr lang="en-US" dirty="0"/>
              <a:t>Simple Break Section</a:t>
            </a:r>
          </a:p>
        </p:txBody>
      </p:sp>
    </p:spTree>
    <p:extLst>
      <p:ext uri="{BB962C8B-B14F-4D97-AF65-F5344CB8AC3E}">
        <p14:creationId xmlns:p14="http://schemas.microsoft.com/office/powerpoint/2010/main" val="15481566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Photo-2">
    <p:bg>
      <p:bgPr>
        <a:solidFill>
          <a:srgbClr val="00674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2011203"/>
            <a:ext cx="3145064" cy="2734967"/>
          </a:xfrm>
        </p:spPr>
        <p:txBody>
          <a:bodyPr anchor="t"/>
          <a:lstStyle>
            <a:lvl1pPr algn="l">
              <a:defRPr>
                <a:solidFill>
                  <a:schemeClr val="bg1"/>
                </a:solidFill>
              </a:defRPr>
            </a:lvl1pPr>
          </a:lstStyle>
          <a:p>
            <a:r>
              <a:rPr lang="en-US" dirty="0"/>
              <a:t>Simple Break Section</a:t>
            </a:r>
          </a:p>
        </p:txBody>
      </p:sp>
      <p:sp>
        <p:nvSpPr>
          <p:cNvPr id="7" name="Picture Placeholder 2">
            <a:extLst>
              <a:ext uri="{FF2B5EF4-FFF2-40B4-BE49-F238E27FC236}">
                <a16:creationId xmlns:a16="http://schemas.microsoft.com/office/drawing/2014/main" id="{5D0E8F77-71F3-F946-9D23-CC819E7051D6}"/>
              </a:ext>
            </a:extLst>
          </p:cNvPr>
          <p:cNvSpPr>
            <a:spLocks noGrp="1" noChangeAspect="1"/>
          </p:cNvSpPr>
          <p:nvPr>
            <p:ph type="pic" idx="1"/>
          </p:nvPr>
        </p:nvSpPr>
        <p:spPr>
          <a:xfrm>
            <a:off x="4572000" y="0"/>
            <a:ext cx="4572000" cy="5143500"/>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Tree>
    <p:extLst>
      <p:ext uri="{BB962C8B-B14F-4D97-AF65-F5344CB8AC3E}">
        <p14:creationId xmlns:p14="http://schemas.microsoft.com/office/powerpoint/2010/main" val="83088370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88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85F8F3-4D20-5E43-8EB9-992296EA04A9}"/>
              </a:ext>
            </a:extLst>
          </p:cNvPr>
          <p:cNvSpPr/>
          <p:nvPr userDrawn="1"/>
        </p:nvSpPr>
        <p:spPr>
          <a:xfrm>
            <a:off x="0" y="-34017"/>
            <a:ext cx="3887391" cy="5204389"/>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29841" y="342900"/>
            <a:ext cx="2949178" cy="1200150"/>
          </a:xfrm>
        </p:spPr>
        <p:txBody>
          <a:bodyPr anchor="b"/>
          <a:lstStyle>
            <a:lvl1pPr>
              <a:defRPr sz="2400">
                <a:solidFill>
                  <a:schemeClr val="bg1"/>
                </a:solidFill>
              </a:defRPr>
            </a:lvl1pPr>
          </a:lstStyle>
          <a:p>
            <a:r>
              <a:rPr lang="en-US" dirty="0"/>
              <a:t>Header Goes Here</a:t>
            </a:r>
          </a:p>
        </p:txBody>
      </p:sp>
      <p:sp>
        <p:nvSpPr>
          <p:cNvPr id="3" name="Content Placeholder 2"/>
          <p:cNvSpPr>
            <a:spLocks noGrp="1"/>
          </p:cNvSpPr>
          <p:nvPr>
            <p:ph idx="1"/>
          </p:nvPr>
        </p:nvSpPr>
        <p:spPr>
          <a:xfrm>
            <a:off x="4144709" y="740569"/>
            <a:ext cx="4371831" cy="3655219"/>
          </a:xfrm>
        </p:spPr>
        <p:txBody>
          <a:bodyPr/>
          <a:lstStyle>
            <a:lvl1pPr>
              <a:defRPr sz="2400">
                <a:solidFill>
                  <a:srgbClr val="006747"/>
                </a:solidFill>
              </a:defRPr>
            </a:lvl1pPr>
            <a:lvl2pPr>
              <a:defRPr sz="2100">
                <a:solidFill>
                  <a:srgbClr val="006747"/>
                </a:solidFill>
              </a:defRPr>
            </a:lvl2pPr>
            <a:lvl3pPr>
              <a:defRPr sz="1800">
                <a:solidFill>
                  <a:srgbClr val="006747"/>
                </a:solidFill>
              </a:defRPr>
            </a:lvl3pPr>
            <a:lvl4pPr>
              <a:defRPr sz="1500">
                <a:solidFill>
                  <a:srgbClr val="006747"/>
                </a:solidFill>
              </a:defRPr>
            </a:lvl4pPr>
            <a:lvl5pPr>
              <a:defRPr sz="1500">
                <a:solidFill>
                  <a:srgbClr val="006747"/>
                </a:solidFill>
              </a:defRPr>
            </a:lvl5pPr>
            <a:lvl6pPr>
              <a:defRPr sz="1500"/>
            </a:lvl6pPr>
            <a:lvl7pPr>
              <a:defRPr sz="1500"/>
            </a:lvl7pPr>
            <a:lvl8pPr>
              <a:defRPr sz="1500"/>
            </a:lvl8pPr>
            <a:lvl9pPr>
              <a:defRPr sz="15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endParaRPr lang="en-US" dirty="0"/>
          </a:p>
        </p:txBody>
      </p:sp>
      <p:sp>
        <p:nvSpPr>
          <p:cNvPr id="7" name="Slide Number Placeholder 6"/>
          <p:cNvSpPr>
            <a:spLocks noGrp="1"/>
          </p:cNvSpPr>
          <p:nvPr>
            <p:ph type="sldNum" sz="quarter" idx="12"/>
          </p:nvPr>
        </p:nvSpPr>
        <p:spPr/>
        <p:txBody>
          <a:bodyPr/>
          <a:lstStyle/>
          <a:p>
            <a:fld id="{0F5EC011-0DA0-DB45-996E-85C7F379AB45}" type="slidenum">
              <a:rPr lang="en-US" smtClean="0"/>
              <a:t>‹#›</a:t>
            </a:fld>
            <a:endParaRPr lang="en-US"/>
          </a:p>
        </p:txBody>
      </p:sp>
    </p:spTree>
    <p:extLst>
      <p:ext uri="{BB962C8B-B14F-4D97-AF65-F5344CB8AC3E}">
        <p14:creationId xmlns:p14="http://schemas.microsoft.com/office/powerpoint/2010/main" val="28962079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85F8F3-4D20-5E43-8EB9-992296EA04A9}"/>
              </a:ext>
            </a:extLst>
          </p:cNvPr>
          <p:cNvSpPr/>
          <p:nvPr userDrawn="1"/>
        </p:nvSpPr>
        <p:spPr>
          <a:xfrm>
            <a:off x="0" y="-34016"/>
            <a:ext cx="9144000" cy="2191590"/>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29840" y="342900"/>
            <a:ext cx="3099679" cy="1200150"/>
          </a:xfrm>
        </p:spPr>
        <p:txBody>
          <a:bodyPr anchor="b"/>
          <a:lstStyle>
            <a:lvl1pPr>
              <a:defRPr sz="2400">
                <a:solidFill>
                  <a:schemeClr val="bg1"/>
                </a:solidFill>
              </a:defRPr>
            </a:lvl1pPr>
          </a:lstStyle>
          <a:p>
            <a:r>
              <a:rPr lang="en-US" dirty="0"/>
              <a:t>Header Goes Here</a:t>
            </a:r>
          </a:p>
        </p:txBody>
      </p:sp>
      <p:sp>
        <p:nvSpPr>
          <p:cNvPr id="4" name="Text Placeholder 3"/>
          <p:cNvSpPr>
            <a:spLocks noGrp="1"/>
          </p:cNvSpPr>
          <p:nvPr>
            <p:ph type="body" sz="half" idx="2"/>
          </p:nvPr>
        </p:nvSpPr>
        <p:spPr>
          <a:xfrm>
            <a:off x="629841" y="2383604"/>
            <a:ext cx="4034626" cy="2208944"/>
          </a:xfrm>
        </p:spPr>
        <p:txBody>
          <a:bodyPr>
            <a:normAutofit/>
          </a:bodyPr>
          <a:lstStyle>
            <a:lvl1pPr marL="0" indent="0">
              <a:buNone/>
              <a:defRPr sz="1800">
                <a:solidFill>
                  <a:srgbClr val="466069"/>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endParaRPr lang="en-US" dirty="0"/>
          </a:p>
        </p:txBody>
      </p:sp>
      <p:sp>
        <p:nvSpPr>
          <p:cNvPr id="7" name="Slide Number Placeholder 6"/>
          <p:cNvSpPr>
            <a:spLocks noGrp="1"/>
          </p:cNvSpPr>
          <p:nvPr>
            <p:ph type="sldNum" sz="quarter" idx="12"/>
          </p:nvPr>
        </p:nvSpPr>
        <p:spPr/>
        <p:txBody>
          <a:bodyPr/>
          <a:lstStyle/>
          <a:p>
            <a:fld id="{0F5EC011-0DA0-DB45-996E-85C7F379AB45}" type="slidenum">
              <a:rPr lang="en-US" smtClean="0"/>
              <a:t>‹#›</a:t>
            </a:fld>
            <a:endParaRPr lang="en-US"/>
          </a:p>
        </p:txBody>
      </p:sp>
      <p:sp>
        <p:nvSpPr>
          <p:cNvPr id="9" name="Picture Placeholder 5">
            <a:extLst>
              <a:ext uri="{FF2B5EF4-FFF2-40B4-BE49-F238E27FC236}">
                <a16:creationId xmlns:a16="http://schemas.microsoft.com/office/drawing/2014/main" id="{C83AE0ED-DAFE-6347-ACD6-B8BA2CC2DB67}"/>
              </a:ext>
            </a:extLst>
          </p:cNvPr>
          <p:cNvSpPr>
            <a:spLocks noGrp="1"/>
          </p:cNvSpPr>
          <p:nvPr>
            <p:ph type="pic" sz="quarter" idx="13"/>
          </p:nvPr>
        </p:nvSpPr>
        <p:spPr>
          <a:xfrm>
            <a:off x="5033963" y="-33338"/>
            <a:ext cx="3606800" cy="3732213"/>
          </a:xfrm>
        </p:spPr>
        <p:txBody>
          <a:bodyPr/>
          <a:lstStyle/>
          <a:p>
            <a:endParaRPr lang="en-US"/>
          </a:p>
        </p:txBody>
      </p:sp>
      <p:sp>
        <p:nvSpPr>
          <p:cNvPr id="10" name="Text Placeholder 3">
            <a:extLst>
              <a:ext uri="{FF2B5EF4-FFF2-40B4-BE49-F238E27FC236}">
                <a16:creationId xmlns:a16="http://schemas.microsoft.com/office/drawing/2014/main" id="{B51888F3-4D41-1847-B79F-091A153FEBA7}"/>
              </a:ext>
            </a:extLst>
          </p:cNvPr>
          <p:cNvSpPr>
            <a:spLocks noGrp="1"/>
          </p:cNvSpPr>
          <p:nvPr>
            <p:ph type="body" sz="half" idx="14"/>
          </p:nvPr>
        </p:nvSpPr>
        <p:spPr>
          <a:xfrm>
            <a:off x="5033963" y="3871644"/>
            <a:ext cx="3606800" cy="453776"/>
          </a:xfrm>
        </p:spPr>
        <p:txBody>
          <a:bodyPr/>
          <a:lstStyle>
            <a:lvl1pPr marL="0" indent="0" algn="ctr">
              <a:buNone/>
              <a:defRPr sz="1200">
                <a:solidFill>
                  <a:srgbClr val="466069"/>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endParaRPr lang="en-US" dirty="0"/>
          </a:p>
        </p:txBody>
      </p:sp>
    </p:spTree>
    <p:extLst>
      <p:ext uri="{BB962C8B-B14F-4D97-AF65-F5344CB8AC3E}">
        <p14:creationId xmlns:p14="http://schemas.microsoft.com/office/powerpoint/2010/main" val="10376025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342900"/>
            <a:ext cx="2949178" cy="1200150"/>
          </a:xfrm>
        </p:spPr>
        <p:txBody>
          <a:bodyPr anchor="b"/>
          <a:lstStyle>
            <a:lvl1pPr>
              <a:defRPr sz="2400">
                <a:solidFill>
                  <a:srgbClr val="006747"/>
                </a:solidFill>
              </a:defRPr>
            </a:lvl1pPr>
          </a:lstStyle>
          <a:p>
            <a:r>
              <a:rPr lang="en-US" dirty="0"/>
              <a:t>Header Goes Here</a:t>
            </a:r>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solidFill>
                  <a:srgbClr val="466069"/>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endParaRPr lang="en-US" dirty="0"/>
          </a:p>
        </p:txBody>
      </p:sp>
      <p:sp>
        <p:nvSpPr>
          <p:cNvPr id="7" name="Slide Number Placeholder 6"/>
          <p:cNvSpPr>
            <a:spLocks noGrp="1"/>
          </p:cNvSpPr>
          <p:nvPr>
            <p:ph type="sldNum" sz="quarter" idx="12"/>
          </p:nvPr>
        </p:nvSpPr>
        <p:spPr/>
        <p:txBody>
          <a:bodyPr/>
          <a:lstStyle/>
          <a:p>
            <a:fld id="{0F5EC011-0DA0-DB45-996E-85C7F379AB45}" type="slidenum">
              <a:rPr lang="en-US" smtClean="0"/>
              <a:t>‹#›</a:t>
            </a:fld>
            <a:endParaRPr lang="en-US"/>
          </a:p>
        </p:txBody>
      </p:sp>
      <p:sp>
        <p:nvSpPr>
          <p:cNvPr id="8" name="Rectangle 7">
            <a:extLst>
              <a:ext uri="{FF2B5EF4-FFF2-40B4-BE49-F238E27FC236}">
                <a16:creationId xmlns:a16="http://schemas.microsoft.com/office/drawing/2014/main" id="{89BF4C2C-1ED6-0F47-810A-EE823A1E98D4}"/>
              </a:ext>
            </a:extLst>
          </p:cNvPr>
          <p:cNvSpPr/>
          <p:nvPr userDrawn="1"/>
        </p:nvSpPr>
        <p:spPr>
          <a:xfrm>
            <a:off x="0" y="0"/>
            <a:ext cx="9144000" cy="139304"/>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85784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logo">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66172" y="740569"/>
            <a:ext cx="2949178" cy="802480"/>
          </a:xfrm>
        </p:spPr>
        <p:txBody>
          <a:bodyPr anchor="b"/>
          <a:lstStyle>
            <a:lvl1pPr>
              <a:defRPr sz="2400">
                <a:solidFill>
                  <a:srgbClr val="006747"/>
                </a:solidFill>
              </a:defRPr>
            </a:lvl1pPr>
          </a:lstStyle>
          <a:p>
            <a:r>
              <a:rPr lang="en-US" dirty="0"/>
              <a:t>Header Goes Here</a:t>
            </a:r>
          </a:p>
        </p:txBody>
      </p:sp>
      <p:sp>
        <p:nvSpPr>
          <p:cNvPr id="4" name="Text Placeholder 3"/>
          <p:cNvSpPr>
            <a:spLocks noGrp="1"/>
          </p:cNvSpPr>
          <p:nvPr>
            <p:ph type="body" sz="half" idx="2"/>
          </p:nvPr>
        </p:nvSpPr>
        <p:spPr>
          <a:xfrm>
            <a:off x="5566172" y="1543050"/>
            <a:ext cx="2949178" cy="2858691"/>
          </a:xfrm>
        </p:spPr>
        <p:txBody>
          <a:bodyPr/>
          <a:lstStyle>
            <a:lvl1pPr marL="0" indent="0">
              <a:buNone/>
              <a:defRPr sz="1200">
                <a:solidFill>
                  <a:srgbClr val="466069"/>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endParaRPr lang="en-US" dirty="0"/>
          </a:p>
        </p:txBody>
      </p:sp>
      <p:sp>
        <p:nvSpPr>
          <p:cNvPr id="7" name="Slide Number Placeholder 6"/>
          <p:cNvSpPr>
            <a:spLocks noGrp="1"/>
          </p:cNvSpPr>
          <p:nvPr>
            <p:ph type="sldNum" sz="quarter" idx="12"/>
          </p:nvPr>
        </p:nvSpPr>
        <p:spPr/>
        <p:txBody>
          <a:bodyPr/>
          <a:lstStyle/>
          <a:p>
            <a:fld id="{0F5EC011-0DA0-DB45-996E-85C7F379AB45}" type="slidenum">
              <a:rPr lang="en-US" smtClean="0"/>
              <a:t>‹#›</a:t>
            </a:fld>
            <a:endParaRPr lang="en-US"/>
          </a:p>
        </p:txBody>
      </p:sp>
      <p:sp>
        <p:nvSpPr>
          <p:cNvPr id="11" name="Chart Placeholder 5">
            <a:extLst>
              <a:ext uri="{FF2B5EF4-FFF2-40B4-BE49-F238E27FC236}">
                <a16:creationId xmlns:a16="http://schemas.microsoft.com/office/drawing/2014/main" id="{88B55E94-566B-064E-82B6-C977F84F7C65}"/>
              </a:ext>
            </a:extLst>
          </p:cNvPr>
          <p:cNvSpPr>
            <a:spLocks noGrp="1"/>
          </p:cNvSpPr>
          <p:nvPr>
            <p:ph type="chart" sz="quarter" idx="14"/>
          </p:nvPr>
        </p:nvSpPr>
        <p:spPr>
          <a:xfrm>
            <a:off x="660663" y="740569"/>
            <a:ext cx="4627562" cy="3654425"/>
          </a:xfrm>
        </p:spPr>
        <p:txBody>
          <a:bodyPr/>
          <a:lstStyle/>
          <a:p>
            <a:endParaRPr lang="en-US" dirty="0"/>
          </a:p>
        </p:txBody>
      </p:sp>
    </p:spTree>
    <p:extLst>
      <p:ext uri="{BB962C8B-B14F-4D97-AF65-F5344CB8AC3E}">
        <p14:creationId xmlns:p14="http://schemas.microsoft.com/office/powerpoint/2010/main" val="41419466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1098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End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0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8ED12-1E52-6C4E-9F94-C31ED28A5BD2}"/>
              </a:ext>
            </a:extLst>
          </p:cNvPr>
          <p:cNvSpPr>
            <a:spLocks noGrp="1"/>
          </p:cNvSpPr>
          <p:nvPr>
            <p:ph type="title" hasCustomPrompt="1"/>
          </p:nvPr>
        </p:nvSpPr>
        <p:spPr>
          <a:xfrm>
            <a:off x="623888" y="467360"/>
            <a:ext cx="7886700" cy="1087964"/>
          </a:xfrm>
        </p:spPr>
        <p:txBody>
          <a:bodyPr anchor="b"/>
          <a:lstStyle>
            <a:lvl1pPr algn="r">
              <a:defRPr sz="4500">
                <a:solidFill>
                  <a:schemeClr val="bg1"/>
                </a:solidFill>
              </a:defRPr>
            </a:lvl1pPr>
          </a:lstStyle>
          <a:p>
            <a:r>
              <a:rPr lang="en-US" dirty="0"/>
              <a:t>Title Goes Here</a:t>
            </a:r>
          </a:p>
        </p:txBody>
      </p:sp>
      <p:sp>
        <p:nvSpPr>
          <p:cNvPr id="3" name="Text Placeholder 2">
            <a:extLst>
              <a:ext uri="{FF2B5EF4-FFF2-40B4-BE49-F238E27FC236}">
                <a16:creationId xmlns:a16="http://schemas.microsoft.com/office/drawing/2014/main" id="{8ADF4F18-B776-DD4E-AAD8-649F4A38F1E6}"/>
              </a:ext>
            </a:extLst>
          </p:cNvPr>
          <p:cNvSpPr>
            <a:spLocks noGrp="1"/>
          </p:cNvSpPr>
          <p:nvPr>
            <p:ph type="body" idx="1" hasCustomPrompt="1"/>
          </p:nvPr>
        </p:nvSpPr>
        <p:spPr>
          <a:xfrm>
            <a:off x="623888" y="1575565"/>
            <a:ext cx="7886700" cy="562570"/>
          </a:xfrm>
        </p:spPr>
        <p:txBody>
          <a:bodyPr>
            <a:normAutofit/>
          </a:bodyPr>
          <a:lstStyle>
            <a:lvl1pPr marL="0" indent="0" algn="r">
              <a:buNone/>
              <a:defRPr sz="1600" b="1" spc="100" baseline="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SUBTITLE GOES HERE</a:t>
            </a:r>
          </a:p>
        </p:txBody>
      </p:sp>
      <p:sp>
        <p:nvSpPr>
          <p:cNvPr id="4" name="Text Placeholder 2">
            <a:extLst>
              <a:ext uri="{FF2B5EF4-FFF2-40B4-BE49-F238E27FC236}">
                <a16:creationId xmlns:a16="http://schemas.microsoft.com/office/drawing/2014/main" id="{8C5BBF53-4D71-3C4A-B4D0-13621C769C28}"/>
              </a:ext>
            </a:extLst>
          </p:cNvPr>
          <p:cNvSpPr>
            <a:spLocks noGrp="1"/>
          </p:cNvSpPr>
          <p:nvPr>
            <p:ph type="body" idx="11" hasCustomPrompt="1"/>
          </p:nvPr>
        </p:nvSpPr>
        <p:spPr>
          <a:xfrm>
            <a:off x="623888" y="2296351"/>
            <a:ext cx="7886700" cy="297332"/>
          </a:xfrm>
        </p:spPr>
        <p:txBody>
          <a:bodyPr>
            <a:normAutofit/>
          </a:bodyPr>
          <a:lstStyle>
            <a:lvl1pPr marL="0" indent="0" algn="r">
              <a:buNone/>
              <a:defRPr sz="1400" b="0">
                <a:solidFill>
                  <a:srgbClr val="ECEAD1"/>
                </a:solidFill>
                <a:effectLs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Presenter Name | Date</a:t>
            </a:r>
          </a:p>
        </p:txBody>
      </p:sp>
    </p:spTree>
    <p:extLst>
      <p:ext uri="{BB962C8B-B14F-4D97-AF65-F5344CB8AC3E}">
        <p14:creationId xmlns:p14="http://schemas.microsoft.com/office/powerpoint/2010/main" val="438533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Logo-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575352"/>
            <a:ext cx="7886700" cy="692663"/>
          </a:xfrm>
        </p:spPr>
        <p:txBody>
          <a:bodyPr/>
          <a:lstStyle>
            <a:lvl1pPr>
              <a:defRPr>
                <a:solidFill>
                  <a:srgbClr val="006747"/>
                </a:solidFill>
              </a:defRPr>
            </a:lvl1pPr>
          </a:lstStyle>
          <a:p>
            <a:r>
              <a:rPr lang="en-US" dirty="0"/>
              <a:t>Header Goes Here</a:t>
            </a:r>
          </a:p>
        </p:txBody>
      </p:sp>
      <p:sp>
        <p:nvSpPr>
          <p:cNvPr id="3" name="Content Placeholder 2"/>
          <p:cNvSpPr>
            <a:spLocks noGrp="1"/>
          </p:cNvSpPr>
          <p:nvPr>
            <p:ph idx="1"/>
          </p:nvPr>
        </p:nvSpPr>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F5EC011-0DA0-DB45-996E-85C7F379AB45}" type="slidenum">
              <a:rPr lang="en-US" smtClean="0"/>
              <a:t>‹#›</a:t>
            </a:fld>
            <a:endParaRPr lang="en-US"/>
          </a:p>
        </p:txBody>
      </p:sp>
    </p:spTree>
    <p:extLst>
      <p:ext uri="{BB962C8B-B14F-4D97-AF65-F5344CB8AC3E}">
        <p14:creationId xmlns:p14="http://schemas.microsoft.com/office/powerpoint/2010/main" val="504156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Logo-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6747"/>
                </a:solidFill>
              </a:defRPr>
            </a:lvl1pPr>
          </a:lstStyle>
          <a:p>
            <a:r>
              <a:rPr lang="en-US" dirty="0"/>
              <a:t>Header Goes Here</a:t>
            </a:r>
          </a:p>
        </p:txBody>
      </p:sp>
      <p:sp>
        <p:nvSpPr>
          <p:cNvPr id="3" name="Content Placeholder 2"/>
          <p:cNvSpPr>
            <a:spLocks noGrp="1"/>
          </p:cNvSpPr>
          <p:nvPr>
            <p:ph idx="1"/>
          </p:nvPr>
        </p:nvSpPr>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F5EC011-0DA0-DB45-996E-85C7F379AB45}" type="slidenum">
              <a:rPr lang="en-US" smtClean="0"/>
              <a:t>‹#›</a:t>
            </a:fld>
            <a:endParaRPr lang="en-US" dirty="0"/>
          </a:p>
        </p:txBody>
      </p:sp>
    </p:spTree>
    <p:extLst>
      <p:ext uri="{BB962C8B-B14F-4D97-AF65-F5344CB8AC3E}">
        <p14:creationId xmlns:p14="http://schemas.microsoft.com/office/powerpoint/2010/main" val="2753745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6747"/>
                </a:solidFill>
              </a:defRPr>
            </a:lvl1pPr>
          </a:lstStyle>
          <a:p>
            <a:r>
              <a:rPr lang="en-US" dirty="0"/>
              <a:t>Header Goes Here</a:t>
            </a:r>
          </a:p>
        </p:txBody>
      </p:sp>
      <p:sp>
        <p:nvSpPr>
          <p:cNvPr id="3" name="Content Placeholder 2"/>
          <p:cNvSpPr>
            <a:spLocks noGrp="1"/>
          </p:cNvSpPr>
          <p:nvPr>
            <p:ph idx="1"/>
          </p:nvPr>
        </p:nvSpPr>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ACB8BCE3-AF16-6D41-B95F-884EAC5A8EB3}"/>
              </a:ext>
            </a:extLst>
          </p:cNvPr>
          <p:cNvSpPr/>
          <p:nvPr userDrawn="1"/>
        </p:nvSpPr>
        <p:spPr>
          <a:xfrm>
            <a:off x="0" y="0"/>
            <a:ext cx="9144000" cy="139304"/>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0F5EC011-0DA0-DB45-996E-85C7F379AB45}" type="slidenum">
              <a:rPr lang="en-US" smtClean="0"/>
              <a:t>‹#›</a:t>
            </a:fld>
            <a:endParaRPr lang="en-US"/>
          </a:p>
        </p:txBody>
      </p:sp>
    </p:spTree>
    <p:extLst>
      <p:ext uri="{BB962C8B-B14F-4D97-AF65-F5344CB8AC3E}">
        <p14:creationId xmlns:p14="http://schemas.microsoft.com/office/powerpoint/2010/main" val="2180153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6747"/>
                </a:solidFill>
              </a:defRPr>
            </a:lvl1pPr>
          </a:lstStyle>
          <a:p>
            <a:r>
              <a:rPr lang="en-US" dirty="0"/>
              <a:t>Header Goes Here</a:t>
            </a:r>
          </a:p>
        </p:txBody>
      </p:sp>
      <p:sp>
        <p:nvSpPr>
          <p:cNvPr id="3" name="Content Placeholder 2"/>
          <p:cNvSpPr>
            <a:spLocks noGrp="1"/>
          </p:cNvSpPr>
          <p:nvPr>
            <p:ph sz="half" idx="1"/>
          </p:nvPr>
        </p:nvSpPr>
        <p:spPr>
          <a:xfrm>
            <a:off x="628650" y="1369219"/>
            <a:ext cx="3886200" cy="3263504"/>
          </a:xfrm>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369219"/>
            <a:ext cx="3886200" cy="3263504"/>
          </a:xfrm>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0F5EC011-0DA0-DB45-996E-85C7F379AB45}" type="slidenum">
              <a:rPr lang="en-US" smtClean="0"/>
              <a:t>‹#›</a:t>
            </a:fld>
            <a:endParaRPr lang="en-US"/>
          </a:p>
        </p:txBody>
      </p:sp>
      <p:sp>
        <p:nvSpPr>
          <p:cNvPr id="8" name="Rectangle 7">
            <a:extLst>
              <a:ext uri="{FF2B5EF4-FFF2-40B4-BE49-F238E27FC236}">
                <a16:creationId xmlns:a16="http://schemas.microsoft.com/office/drawing/2014/main" id="{58982119-F744-1E4F-96A4-52E6E6E53056}"/>
              </a:ext>
            </a:extLst>
          </p:cNvPr>
          <p:cNvSpPr/>
          <p:nvPr userDrawn="1"/>
        </p:nvSpPr>
        <p:spPr>
          <a:xfrm>
            <a:off x="0" y="0"/>
            <a:ext cx="9144000" cy="139304"/>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4935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273844"/>
            <a:ext cx="7886700" cy="994172"/>
          </a:xfrm>
        </p:spPr>
        <p:txBody>
          <a:bodyPr/>
          <a:lstStyle>
            <a:lvl1pPr>
              <a:defRPr>
                <a:solidFill>
                  <a:srgbClr val="006747"/>
                </a:solidFill>
              </a:defRPr>
            </a:lvl1pPr>
          </a:lstStyle>
          <a:p>
            <a:r>
              <a:rPr lang="en-US" dirty="0"/>
              <a:t>Header Goes Here</a:t>
            </a:r>
          </a:p>
        </p:txBody>
      </p:sp>
      <p:sp>
        <p:nvSpPr>
          <p:cNvPr id="8" name="Rectangle 7">
            <a:extLst>
              <a:ext uri="{FF2B5EF4-FFF2-40B4-BE49-F238E27FC236}">
                <a16:creationId xmlns:a16="http://schemas.microsoft.com/office/drawing/2014/main" id="{ACB8BCE3-AF16-6D41-B95F-884EAC5A8EB3}"/>
              </a:ext>
            </a:extLst>
          </p:cNvPr>
          <p:cNvSpPr/>
          <p:nvPr userDrawn="1"/>
        </p:nvSpPr>
        <p:spPr>
          <a:xfrm>
            <a:off x="1" y="0"/>
            <a:ext cx="179462" cy="5143500"/>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0F5EC011-0DA0-DB45-996E-85C7F379AB45}" type="slidenum">
              <a:rPr lang="en-US" smtClean="0"/>
              <a:t>‹#›</a:t>
            </a:fld>
            <a:endParaRPr lang="en-US"/>
          </a:p>
        </p:txBody>
      </p:sp>
      <p:sp>
        <p:nvSpPr>
          <p:cNvPr id="7" name="Content Placeholder 3">
            <a:extLst>
              <a:ext uri="{FF2B5EF4-FFF2-40B4-BE49-F238E27FC236}">
                <a16:creationId xmlns:a16="http://schemas.microsoft.com/office/drawing/2014/main" id="{5BB23591-16BE-954D-B59B-91BFDA6632C9}"/>
              </a:ext>
            </a:extLst>
          </p:cNvPr>
          <p:cNvSpPr>
            <a:spLocks noGrp="1"/>
          </p:cNvSpPr>
          <p:nvPr>
            <p:ph sz="half" idx="2"/>
          </p:nvPr>
        </p:nvSpPr>
        <p:spPr>
          <a:xfrm>
            <a:off x="4629150" y="1369219"/>
            <a:ext cx="3886200" cy="3263504"/>
          </a:xfrm>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4">
            <a:extLst>
              <a:ext uri="{FF2B5EF4-FFF2-40B4-BE49-F238E27FC236}">
                <a16:creationId xmlns:a16="http://schemas.microsoft.com/office/drawing/2014/main" id="{BE2CF947-D569-5840-90FE-2AE8871A80C0}"/>
              </a:ext>
            </a:extLst>
          </p:cNvPr>
          <p:cNvSpPr>
            <a:spLocks noGrp="1"/>
          </p:cNvSpPr>
          <p:nvPr>
            <p:ph type="pic" sz="quarter" idx="13"/>
          </p:nvPr>
        </p:nvSpPr>
        <p:spPr>
          <a:xfrm>
            <a:off x="628650" y="1369219"/>
            <a:ext cx="3874984" cy="3263504"/>
          </a:xfrm>
        </p:spPr>
        <p:txBody>
          <a:bodyPr/>
          <a:lstStyle/>
          <a:p>
            <a:endParaRPr lang="en-US"/>
          </a:p>
        </p:txBody>
      </p:sp>
    </p:spTree>
    <p:extLst>
      <p:ext uri="{BB962C8B-B14F-4D97-AF65-F5344CB8AC3E}">
        <p14:creationId xmlns:p14="http://schemas.microsoft.com/office/powerpoint/2010/main" val="183811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3">
    <p:bg>
      <p:bgPr>
        <a:solidFill>
          <a:srgbClr val="ECEAD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6747"/>
                </a:solidFill>
              </a:defRPr>
            </a:lvl1pPr>
          </a:lstStyle>
          <a:p>
            <a:r>
              <a:rPr lang="en-US" dirty="0"/>
              <a:t>Header Goes Here</a:t>
            </a:r>
          </a:p>
        </p:txBody>
      </p:sp>
      <p:sp>
        <p:nvSpPr>
          <p:cNvPr id="3" name="Content Placeholder 2"/>
          <p:cNvSpPr>
            <a:spLocks noGrp="1"/>
          </p:cNvSpPr>
          <p:nvPr>
            <p:ph sz="half" idx="1"/>
          </p:nvPr>
        </p:nvSpPr>
        <p:spPr>
          <a:xfrm>
            <a:off x="628650" y="1369219"/>
            <a:ext cx="3886200" cy="3263504"/>
          </a:xfrm>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369219"/>
            <a:ext cx="3886200" cy="3263504"/>
          </a:xfrm>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0F5EC011-0DA0-DB45-996E-85C7F379AB45}" type="slidenum">
              <a:rPr lang="en-US" smtClean="0"/>
              <a:t>‹#›</a:t>
            </a:fld>
            <a:endParaRPr lang="en-US"/>
          </a:p>
        </p:txBody>
      </p:sp>
      <p:sp>
        <p:nvSpPr>
          <p:cNvPr id="8" name="Rectangle 7">
            <a:extLst>
              <a:ext uri="{FF2B5EF4-FFF2-40B4-BE49-F238E27FC236}">
                <a16:creationId xmlns:a16="http://schemas.microsoft.com/office/drawing/2014/main" id="{58982119-F744-1E4F-96A4-52E6E6E53056}"/>
              </a:ext>
            </a:extLst>
          </p:cNvPr>
          <p:cNvSpPr/>
          <p:nvPr userDrawn="1"/>
        </p:nvSpPr>
        <p:spPr>
          <a:xfrm>
            <a:off x="0" y="0"/>
            <a:ext cx="9144000" cy="139304"/>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1482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273844"/>
            <a:ext cx="7886700" cy="994172"/>
          </a:xfrm>
        </p:spPr>
        <p:txBody>
          <a:bodyPr/>
          <a:lstStyle>
            <a:lvl1pPr>
              <a:defRPr>
                <a:solidFill>
                  <a:srgbClr val="006747"/>
                </a:solidFill>
              </a:defRPr>
            </a:lvl1pPr>
          </a:lstStyle>
          <a:p>
            <a:r>
              <a:rPr lang="en-US" dirty="0"/>
              <a:t>Header Goes Here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solidFill>
                  <a:srgbClr val="006747"/>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endParaRPr lang="en-US" dirty="0"/>
          </a:p>
        </p:txBody>
      </p:sp>
      <p:sp>
        <p:nvSpPr>
          <p:cNvPr id="4" name="Content Placeholder 3"/>
          <p:cNvSpPr>
            <a:spLocks noGrp="1"/>
          </p:cNvSpPr>
          <p:nvPr>
            <p:ph sz="half" idx="2"/>
          </p:nvPr>
        </p:nvSpPr>
        <p:spPr>
          <a:xfrm>
            <a:off x="629842" y="1878806"/>
            <a:ext cx="3868340" cy="2763441"/>
          </a:xfrm>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solidFill>
                  <a:srgbClr val="006747"/>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endParaRPr lang="en-US" dirty="0"/>
          </a:p>
        </p:txBody>
      </p:sp>
      <p:sp>
        <p:nvSpPr>
          <p:cNvPr id="6" name="Content Placeholder 5"/>
          <p:cNvSpPr>
            <a:spLocks noGrp="1"/>
          </p:cNvSpPr>
          <p:nvPr>
            <p:ph sz="quarter" idx="4"/>
          </p:nvPr>
        </p:nvSpPr>
        <p:spPr>
          <a:xfrm>
            <a:off x="4629150" y="1878806"/>
            <a:ext cx="3887391" cy="2763441"/>
          </a:xfrm>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0F5EC011-0DA0-DB45-996E-85C7F379AB45}" type="slidenum">
              <a:rPr lang="en-US" smtClean="0"/>
              <a:t>‹#›</a:t>
            </a:fld>
            <a:endParaRPr lang="en-US" dirty="0"/>
          </a:p>
        </p:txBody>
      </p:sp>
      <p:sp>
        <p:nvSpPr>
          <p:cNvPr id="10" name="Rectangle 9">
            <a:extLst>
              <a:ext uri="{FF2B5EF4-FFF2-40B4-BE49-F238E27FC236}">
                <a16:creationId xmlns:a16="http://schemas.microsoft.com/office/drawing/2014/main" id="{DEE8CF8B-D494-CC47-8E2D-52DC8E8EF28F}"/>
              </a:ext>
            </a:extLst>
          </p:cNvPr>
          <p:cNvSpPr/>
          <p:nvPr userDrawn="1"/>
        </p:nvSpPr>
        <p:spPr>
          <a:xfrm>
            <a:off x="0" y="0"/>
            <a:ext cx="9144000" cy="139304"/>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2911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0930E96-9F1D-4749-BDBF-344ADF8F90F9}" type="datetimeFigureOut">
              <a:rPr lang="en-US" smtClean="0"/>
              <a:t>10/16/2020</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F5EC011-0DA0-DB45-996E-85C7F379AB45}" type="slidenum">
              <a:rPr lang="en-US" smtClean="0"/>
              <a:t>‹#›</a:t>
            </a:fld>
            <a:endParaRPr lang="en-US"/>
          </a:p>
        </p:txBody>
      </p:sp>
    </p:spTree>
    <p:extLst>
      <p:ext uri="{BB962C8B-B14F-4D97-AF65-F5344CB8AC3E}">
        <p14:creationId xmlns:p14="http://schemas.microsoft.com/office/powerpoint/2010/main" val="1848561185"/>
      </p:ext>
    </p:extLst>
  </p:cSld>
  <p:clrMap bg1="lt1" tx1="dk1" bg2="lt2" tx2="dk2" accent1="accent1" accent2="accent2" accent3="accent3" accent4="accent4" accent5="accent5" accent6="accent6" hlink="hlink" folHlink="folHlink"/>
  <p:sldLayoutIdLst>
    <p:sldLayoutId id="2147483661" r:id="rId1"/>
    <p:sldLayoutId id="2147483679" r:id="rId2"/>
    <p:sldLayoutId id="2147483677" r:id="rId3"/>
    <p:sldLayoutId id="2147483676" r:id="rId4"/>
    <p:sldLayoutId id="2147483662" r:id="rId5"/>
    <p:sldLayoutId id="2147483664" r:id="rId6"/>
    <p:sldLayoutId id="2147483672" r:id="rId7"/>
    <p:sldLayoutId id="2147483675" r:id="rId8"/>
    <p:sldLayoutId id="2147483665" r:id="rId9"/>
    <p:sldLayoutId id="2147483666" r:id="rId10"/>
    <p:sldLayoutId id="2147483671" r:id="rId11"/>
    <p:sldLayoutId id="2147483667" r:id="rId12"/>
    <p:sldLayoutId id="2147483670" r:id="rId13"/>
    <p:sldLayoutId id="2147483668" r:id="rId14"/>
    <p:sldLayoutId id="2147483673" r:id="rId15"/>
    <p:sldLayoutId id="2147483669" r:id="rId16"/>
    <p:sldLayoutId id="2147483678" r:id="rId17"/>
    <p:sldLayoutId id="2147483674" r:id="rId18"/>
    <p:sldLayoutId id="2147483680" r:id="rId19"/>
  </p:sldLayoutIdLst>
  <p:txStyles>
    <p:titleStyle>
      <a:lvl1pPr algn="l" defTabSz="685800" rtl="0" eaLnBrk="1" latinLnBrk="0" hangingPunct="1">
        <a:lnSpc>
          <a:spcPct val="90000"/>
        </a:lnSpc>
        <a:spcBef>
          <a:spcPct val="0"/>
        </a:spcBef>
        <a:buNone/>
        <a:defRPr sz="3000" b="1"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hyperlink" Target="https://intra.cbcs.usf.edu/FacultyGovernance/" TargetMode="Externa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https://www.usf.edu/images/cbcs/communique/echang.jpg" TargetMode="External"/><Relationship Id="rId7" Type="http://schemas.openxmlformats.org/officeDocument/2006/relationships/image" Target="https://www.usf.edu/images/cbcs/communique/nmikkelson.jpg" TargetMode="External"/><Relationship Id="rId2" Type="http://schemas.openxmlformats.org/officeDocument/2006/relationships/image" Target="https://www.usf.edu/images/cbcs/communique/bboone.jpg" TargetMode="External"/><Relationship Id="rId1" Type="http://schemas.openxmlformats.org/officeDocument/2006/relationships/slideLayout" Target="../slideLayouts/slideLayout10.xml"/><Relationship Id="rId6" Type="http://schemas.openxmlformats.org/officeDocument/2006/relationships/image" Target="https://www.usf.edu/images/cbcs/communique/thyslip.jpg" TargetMode="External"/><Relationship Id="rId5" Type="http://schemas.openxmlformats.org/officeDocument/2006/relationships/image" Target="https://www.usf.edu/images/cbcs/communique/dginns.jpg" TargetMode="External"/><Relationship Id="rId4" Type="http://schemas.openxmlformats.org/officeDocument/2006/relationships/image" Target="https://www.usf.edu/images/cbcs/communique/dflanders.jpg"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xml"/><Relationship Id="rId1" Type="http://schemas.openxmlformats.org/officeDocument/2006/relationships/vmlDrawing" Target="../drawings/vmlDrawing1.vml"/><Relationship Id="rId4" Type="http://schemas.openxmlformats.org/officeDocument/2006/relationships/image" Target="../media/image37.emf"/></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3.xml"/><Relationship Id="rId1" Type="http://schemas.openxmlformats.org/officeDocument/2006/relationships/vmlDrawing" Target="../drawings/vmlDrawing2.vml"/><Relationship Id="rId4" Type="http://schemas.openxmlformats.org/officeDocument/2006/relationships/image" Target="../media/image38.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3.xml"/><Relationship Id="rId1" Type="http://schemas.openxmlformats.org/officeDocument/2006/relationships/vmlDrawing" Target="../drawings/vmlDrawing3.vml"/><Relationship Id="rId4" Type="http://schemas.openxmlformats.org/officeDocument/2006/relationships/image" Target="../media/image39.emf"/></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3.xml"/><Relationship Id="rId1" Type="http://schemas.openxmlformats.org/officeDocument/2006/relationships/vmlDrawing" Target="../drawings/vmlDrawing4.vml"/><Relationship Id="rId4" Type="http://schemas.openxmlformats.org/officeDocument/2006/relationships/image" Target="../media/image40.emf"/></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3.xml"/><Relationship Id="rId1" Type="http://schemas.openxmlformats.org/officeDocument/2006/relationships/vmlDrawing" Target="../drawings/vmlDrawing5.vml"/><Relationship Id="rId4" Type="http://schemas.openxmlformats.org/officeDocument/2006/relationships/image" Target="../media/image41.e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hyperlink" Target="mailto:boaz@usf.edu" TargetMode="Externa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usfedu.sharepoint.com/:p:/t/ChatbotResearchGroupGRP/ETI6R0sCzd1Oqjx-DnAx5ogBLoPq8nQua8rAzVE3EPy-jQ?e=ZxifKP" TargetMode="External"/><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5.png"/><Relationship Id="rId4" Type="http://schemas.openxmlformats.org/officeDocument/2006/relationships/image" Target="../media/image54.png"/></Relationships>
</file>

<file path=ppt/slides/_rels/slide8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C6DCE-5506-AE49-9AA5-4EB0B2528574}"/>
              </a:ext>
            </a:extLst>
          </p:cNvPr>
          <p:cNvSpPr>
            <a:spLocks noGrp="1"/>
          </p:cNvSpPr>
          <p:nvPr>
            <p:ph type="title"/>
          </p:nvPr>
        </p:nvSpPr>
        <p:spPr/>
        <p:txBody>
          <a:bodyPr/>
          <a:lstStyle/>
          <a:p>
            <a:r>
              <a:rPr lang="en-US" dirty="0" smtClean="0">
                <a:solidFill>
                  <a:srgbClr val="CFC493"/>
                </a:solidFill>
              </a:rPr>
              <a:t>College of Behavioral &amp; Community Sciences</a:t>
            </a:r>
            <a:endParaRPr lang="en-US" dirty="0">
              <a:solidFill>
                <a:srgbClr val="CFC493"/>
              </a:solidFill>
            </a:endParaRPr>
          </a:p>
        </p:txBody>
      </p:sp>
      <p:sp>
        <p:nvSpPr>
          <p:cNvPr id="3" name="Text Placeholder 2">
            <a:extLst>
              <a:ext uri="{FF2B5EF4-FFF2-40B4-BE49-F238E27FC236}">
                <a16:creationId xmlns:a16="http://schemas.microsoft.com/office/drawing/2014/main" id="{E56915A3-AD07-F048-8B5A-7D44B354DF7A}"/>
              </a:ext>
            </a:extLst>
          </p:cNvPr>
          <p:cNvSpPr>
            <a:spLocks noGrp="1"/>
          </p:cNvSpPr>
          <p:nvPr>
            <p:ph type="body" idx="1"/>
          </p:nvPr>
        </p:nvSpPr>
        <p:spPr>
          <a:xfrm>
            <a:off x="623888" y="2126975"/>
            <a:ext cx="7886700" cy="1239679"/>
          </a:xfrm>
        </p:spPr>
        <p:txBody>
          <a:bodyPr>
            <a:noAutofit/>
          </a:bodyPr>
          <a:lstStyle/>
          <a:p>
            <a:r>
              <a:rPr lang="en-US" sz="3200" dirty="0" smtClean="0"/>
              <a:t>Fall 2020 </a:t>
            </a:r>
            <a:br>
              <a:rPr lang="en-US" sz="3200" dirty="0" smtClean="0"/>
            </a:br>
            <a:r>
              <a:rPr lang="en-US" sz="3200" dirty="0" smtClean="0"/>
              <a:t>Faculty &amp; Staff Assembly</a:t>
            </a:r>
            <a:endParaRPr lang="en-US" sz="3200" dirty="0"/>
          </a:p>
        </p:txBody>
      </p:sp>
      <p:sp>
        <p:nvSpPr>
          <p:cNvPr id="4" name="Text Placeholder 3">
            <a:extLst>
              <a:ext uri="{FF2B5EF4-FFF2-40B4-BE49-F238E27FC236}">
                <a16:creationId xmlns:a16="http://schemas.microsoft.com/office/drawing/2014/main" id="{1CA854F3-E1E6-B445-9497-094416CE94BE}"/>
              </a:ext>
            </a:extLst>
          </p:cNvPr>
          <p:cNvSpPr>
            <a:spLocks noGrp="1"/>
          </p:cNvSpPr>
          <p:nvPr>
            <p:ph type="body" idx="11"/>
          </p:nvPr>
        </p:nvSpPr>
        <p:spPr>
          <a:xfrm>
            <a:off x="623888" y="4260965"/>
            <a:ext cx="7886700" cy="297332"/>
          </a:xfrm>
        </p:spPr>
        <p:txBody>
          <a:bodyPr>
            <a:noAutofit/>
          </a:bodyPr>
          <a:lstStyle/>
          <a:p>
            <a:r>
              <a:rPr lang="en-US" sz="2800" dirty="0" smtClean="0"/>
              <a:t>October 16, 2020</a:t>
            </a:r>
            <a:endParaRPr lang="en-US" sz="2800" dirty="0"/>
          </a:p>
        </p:txBody>
      </p:sp>
    </p:spTree>
    <p:extLst>
      <p:ext uri="{BB962C8B-B14F-4D97-AF65-F5344CB8AC3E}">
        <p14:creationId xmlns:p14="http://schemas.microsoft.com/office/powerpoint/2010/main" val="10782444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26D8C-F246-7943-AC9F-D2F028CF5311}"/>
              </a:ext>
            </a:extLst>
          </p:cNvPr>
          <p:cNvSpPr>
            <a:spLocks noGrp="1"/>
          </p:cNvSpPr>
          <p:nvPr>
            <p:ph type="title"/>
          </p:nvPr>
        </p:nvSpPr>
        <p:spPr>
          <a:xfrm>
            <a:off x="532394" y="575352"/>
            <a:ext cx="7886700" cy="692663"/>
          </a:xfrm>
        </p:spPr>
        <p:txBody>
          <a:bodyPr>
            <a:normAutofit fontScale="90000"/>
          </a:bodyPr>
          <a:lstStyle/>
          <a:p>
            <a:r>
              <a:rPr lang="en-US" dirty="0"/>
              <a:t>USF Faculty Senate Council Representatives from CBCS</a:t>
            </a:r>
          </a:p>
        </p:txBody>
      </p:sp>
      <p:sp>
        <p:nvSpPr>
          <p:cNvPr id="3" name="Content Placeholder 2">
            <a:extLst>
              <a:ext uri="{FF2B5EF4-FFF2-40B4-BE49-F238E27FC236}">
                <a16:creationId xmlns:a16="http://schemas.microsoft.com/office/drawing/2014/main" id="{F4C7F018-C87B-464B-83D3-7D6A15C3A18A}"/>
              </a:ext>
            </a:extLst>
          </p:cNvPr>
          <p:cNvSpPr>
            <a:spLocks noGrp="1"/>
          </p:cNvSpPr>
          <p:nvPr>
            <p:ph idx="1"/>
          </p:nvPr>
        </p:nvSpPr>
        <p:spPr>
          <a:xfrm>
            <a:off x="489501" y="1360212"/>
            <a:ext cx="8293551" cy="3263504"/>
          </a:xfrm>
        </p:spPr>
        <p:txBody>
          <a:bodyPr>
            <a:normAutofit/>
          </a:bodyPr>
          <a:lstStyle/>
          <a:p>
            <a:r>
              <a:rPr lang="en-US" dirty="0"/>
              <a:t>Graduate Council</a:t>
            </a:r>
          </a:p>
          <a:p>
            <a:pPr lvl="1"/>
            <a:r>
              <a:rPr lang="en-US" dirty="0"/>
              <a:t>Amy Davis - CSD (2018-22)</a:t>
            </a:r>
          </a:p>
          <a:p>
            <a:pPr lvl="1"/>
            <a:r>
              <a:rPr lang="en-US" dirty="0"/>
              <a:t>Ray Miltenberger, </a:t>
            </a:r>
            <a:r>
              <a:rPr lang="en-US" b="1" dirty="0"/>
              <a:t>Chair</a:t>
            </a:r>
            <a:r>
              <a:rPr lang="en-US" dirty="0"/>
              <a:t> – CFS (2018-22)</a:t>
            </a:r>
          </a:p>
          <a:p>
            <a:r>
              <a:rPr lang="en-US" dirty="0"/>
              <a:t>Educational Policy &amp; Issues</a:t>
            </a:r>
          </a:p>
          <a:p>
            <a:pPr lvl="1"/>
            <a:r>
              <a:rPr lang="en-US" dirty="0"/>
              <a:t>Elizabeth Cass – CRIM (2019-22)</a:t>
            </a:r>
          </a:p>
          <a:p>
            <a:r>
              <a:rPr lang="en-US" dirty="0"/>
              <a:t>Undergraduate Council</a:t>
            </a:r>
          </a:p>
          <a:p>
            <a:pPr lvl="1"/>
            <a:r>
              <a:rPr lang="en-US" b="1" dirty="0"/>
              <a:t>TBD</a:t>
            </a:r>
          </a:p>
          <a:p>
            <a:r>
              <a:rPr lang="en-US" dirty="0"/>
              <a:t>Publications Council</a:t>
            </a:r>
          </a:p>
          <a:p>
            <a:pPr lvl="1"/>
            <a:r>
              <a:rPr lang="en-US" dirty="0"/>
              <a:t>Matthew Foster – CFS (2018-22)</a:t>
            </a:r>
          </a:p>
        </p:txBody>
      </p:sp>
    </p:spTree>
    <p:extLst>
      <p:ext uri="{BB962C8B-B14F-4D97-AF65-F5344CB8AC3E}">
        <p14:creationId xmlns:p14="http://schemas.microsoft.com/office/powerpoint/2010/main" val="12290323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26D8C-F246-7943-AC9F-D2F028CF5311}"/>
              </a:ext>
            </a:extLst>
          </p:cNvPr>
          <p:cNvSpPr>
            <a:spLocks noGrp="1"/>
          </p:cNvSpPr>
          <p:nvPr>
            <p:ph type="title"/>
          </p:nvPr>
        </p:nvSpPr>
        <p:spPr>
          <a:xfrm>
            <a:off x="532394" y="575352"/>
            <a:ext cx="7886700" cy="692663"/>
          </a:xfrm>
        </p:spPr>
        <p:txBody>
          <a:bodyPr>
            <a:normAutofit fontScale="90000"/>
          </a:bodyPr>
          <a:lstStyle/>
          <a:p>
            <a:r>
              <a:rPr lang="en-US" dirty="0"/>
              <a:t>USF Faculty Senate Council Representatives from CBCS</a:t>
            </a:r>
          </a:p>
        </p:txBody>
      </p:sp>
      <p:sp>
        <p:nvSpPr>
          <p:cNvPr id="3" name="Content Placeholder 2">
            <a:extLst>
              <a:ext uri="{FF2B5EF4-FFF2-40B4-BE49-F238E27FC236}">
                <a16:creationId xmlns:a16="http://schemas.microsoft.com/office/drawing/2014/main" id="{F4C7F018-C87B-464B-83D3-7D6A15C3A18A}"/>
              </a:ext>
            </a:extLst>
          </p:cNvPr>
          <p:cNvSpPr>
            <a:spLocks noGrp="1"/>
          </p:cNvSpPr>
          <p:nvPr>
            <p:ph idx="1"/>
          </p:nvPr>
        </p:nvSpPr>
        <p:spPr>
          <a:xfrm>
            <a:off x="489501" y="1360212"/>
            <a:ext cx="8293551" cy="3263504"/>
          </a:xfrm>
        </p:spPr>
        <p:txBody>
          <a:bodyPr>
            <a:normAutofit/>
          </a:bodyPr>
          <a:lstStyle/>
          <a:p>
            <a:r>
              <a:rPr lang="en-US" dirty="0"/>
              <a:t>Faculty Issues</a:t>
            </a:r>
          </a:p>
          <a:p>
            <a:pPr lvl="1"/>
            <a:r>
              <a:rPr lang="en-US" dirty="0"/>
              <a:t>Jenna Luque - CSD (2021-23)</a:t>
            </a:r>
          </a:p>
          <a:p>
            <a:r>
              <a:rPr lang="en-US" dirty="0"/>
              <a:t>Student Admissions</a:t>
            </a:r>
          </a:p>
          <a:p>
            <a:pPr lvl="1"/>
            <a:r>
              <a:rPr lang="en-US" dirty="0"/>
              <a:t>Steve Surrency – CSD (2017-21)</a:t>
            </a:r>
          </a:p>
          <a:p>
            <a:r>
              <a:rPr lang="en-US" dirty="0"/>
              <a:t>General Education</a:t>
            </a:r>
          </a:p>
          <a:p>
            <a:pPr lvl="1"/>
            <a:r>
              <a:rPr lang="en-US" dirty="0"/>
              <a:t>William Haley – SAS (2018-22)</a:t>
            </a:r>
          </a:p>
          <a:p>
            <a:pPr lvl="1"/>
            <a:r>
              <a:rPr lang="en-US" dirty="0"/>
              <a:t>Samantha Thomas – CSD (2018-22)</a:t>
            </a:r>
          </a:p>
        </p:txBody>
      </p:sp>
    </p:spTree>
    <p:extLst>
      <p:ext uri="{BB962C8B-B14F-4D97-AF65-F5344CB8AC3E}">
        <p14:creationId xmlns:p14="http://schemas.microsoft.com/office/powerpoint/2010/main" val="11880279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26D8C-F246-7943-AC9F-D2F028CF5311}"/>
              </a:ext>
            </a:extLst>
          </p:cNvPr>
          <p:cNvSpPr>
            <a:spLocks noGrp="1"/>
          </p:cNvSpPr>
          <p:nvPr>
            <p:ph type="title"/>
          </p:nvPr>
        </p:nvSpPr>
        <p:spPr>
          <a:xfrm>
            <a:off x="532394" y="575352"/>
            <a:ext cx="7886700" cy="692663"/>
          </a:xfrm>
        </p:spPr>
        <p:txBody>
          <a:bodyPr>
            <a:normAutofit fontScale="90000"/>
          </a:bodyPr>
          <a:lstStyle/>
          <a:p>
            <a:r>
              <a:rPr lang="en-US" dirty="0"/>
              <a:t>USF Faculty Senate Council Representatives from CBCS</a:t>
            </a:r>
          </a:p>
        </p:txBody>
      </p:sp>
      <p:sp>
        <p:nvSpPr>
          <p:cNvPr id="3" name="Content Placeholder 2">
            <a:extLst>
              <a:ext uri="{FF2B5EF4-FFF2-40B4-BE49-F238E27FC236}">
                <a16:creationId xmlns:a16="http://schemas.microsoft.com/office/drawing/2014/main" id="{F4C7F018-C87B-464B-83D3-7D6A15C3A18A}"/>
              </a:ext>
            </a:extLst>
          </p:cNvPr>
          <p:cNvSpPr>
            <a:spLocks noGrp="1"/>
          </p:cNvSpPr>
          <p:nvPr>
            <p:ph idx="1"/>
          </p:nvPr>
        </p:nvSpPr>
        <p:spPr>
          <a:xfrm>
            <a:off x="489501" y="1360212"/>
            <a:ext cx="8293551" cy="3263504"/>
          </a:xfrm>
        </p:spPr>
        <p:txBody>
          <a:bodyPr>
            <a:normAutofit/>
          </a:bodyPr>
          <a:lstStyle/>
          <a:p>
            <a:r>
              <a:rPr lang="en-US" dirty="0"/>
              <a:t>Technology in Instruction &amp; Research</a:t>
            </a:r>
          </a:p>
          <a:p>
            <a:pPr lvl="1"/>
            <a:r>
              <a:rPr lang="en-US" dirty="0"/>
              <a:t>Timothy Boaz – MHLP (2018-22)</a:t>
            </a:r>
          </a:p>
          <a:p>
            <a:r>
              <a:rPr lang="en-US" dirty="0"/>
              <a:t>Honors &amp; Awards</a:t>
            </a:r>
          </a:p>
          <a:p>
            <a:pPr lvl="1"/>
            <a:r>
              <a:rPr lang="en-US" dirty="0"/>
              <a:t>Victor Molinari - SAS (2019-23)</a:t>
            </a:r>
          </a:p>
          <a:p>
            <a:r>
              <a:rPr lang="en-US" dirty="0"/>
              <a:t>Research Council</a:t>
            </a:r>
          </a:p>
          <a:p>
            <a:pPr lvl="1"/>
            <a:r>
              <a:rPr lang="en-US" dirty="0"/>
              <a:t>Marilyn Stern – CFS (2019-23)</a:t>
            </a:r>
          </a:p>
          <a:p>
            <a:r>
              <a:rPr lang="en-US" dirty="0"/>
              <a:t>Library Council</a:t>
            </a:r>
          </a:p>
          <a:p>
            <a:pPr lvl="1"/>
            <a:r>
              <a:rPr lang="en-US" dirty="0"/>
              <a:t>Amy Vargo – CFS (2017-21)</a:t>
            </a:r>
          </a:p>
        </p:txBody>
      </p:sp>
    </p:spTree>
    <p:extLst>
      <p:ext uri="{BB962C8B-B14F-4D97-AF65-F5344CB8AC3E}">
        <p14:creationId xmlns:p14="http://schemas.microsoft.com/office/powerpoint/2010/main" val="12232785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26D8C-F246-7943-AC9F-D2F028CF5311}"/>
              </a:ext>
            </a:extLst>
          </p:cNvPr>
          <p:cNvSpPr>
            <a:spLocks noGrp="1"/>
          </p:cNvSpPr>
          <p:nvPr>
            <p:ph type="title"/>
          </p:nvPr>
        </p:nvSpPr>
        <p:spPr>
          <a:xfrm>
            <a:off x="532394" y="575352"/>
            <a:ext cx="7886700" cy="692663"/>
          </a:xfrm>
        </p:spPr>
        <p:txBody>
          <a:bodyPr>
            <a:normAutofit/>
          </a:bodyPr>
          <a:lstStyle/>
          <a:p>
            <a:r>
              <a:rPr lang="en-US" dirty="0" smtClean="0"/>
              <a:t>Faculty </a:t>
            </a:r>
            <a:r>
              <a:rPr lang="en-US" dirty="0"/>
              <a:t>Senate </a:t>
            </a:r>
            <a:r>
              <a:rPr lang="en-US" dirty="0" smtClean="0"/>
              <a:t>– Current Issues</a:t>
            </a:r>
            <a:endParaRPr lang="en-US" dirty="0"/>
          </a:p>
        </p:txBody>
      </p:sp>
      <p:sp>
        <p:nvSpPr>
          <p:cNvPr id="3" name="Content Placeholder 2">
            <a:extLst>
              <a:ext uri="{FF2B5EF4-FFF2-40B4-BE49-F238E27FC236}">
                <a16:creationId xmlns:a16="http://schemas.microsoft.com/office/drawing/2014/main" id="{F4C7F018-C87B-464B-83D3-7D6A15C3A18A}"/>
              </a:ext>
            </a:extLst>
          </p:cNvPr>
          <p:cNvSpPr>
            <a:spLocks noGrp="1"/>
          </p:cNvSpPr>
          <p:nvPr>
            <p:ph idx="1"/>
          </p:nvPr>
        </p:nvSpPr>
        <p:spPr>
          <a:xfrm>
            <a:off x="489501" y="1360212"/>
            <a:ext cx="8293551" cy="3263504"/>
          </a:xfrm>
        </p:spPr>
        <p:txBody>
          <a:bodyPr>
            <a:normAutofit fontScale="92500" lnSpcReduction="20000"/>
          </a:bodyPr>
          <a:lstStyle/>
          <a:p>
            <a:r>
              <a:rPr lang="en-US" dirty="0"/>
              <a:t>Consolidation</a:t>
            </a:r>
          </a:p>
          <a:p>
            <a:pPr lvl="1"/>
            <a:r>
              <a:rPr lang="en-US" dirty="0"/>
              <a:t>Began functioning as consolidated Faculty Senate July 1, 2020</a:t>
            </a:r>
          </a:p>
          <a:p>
            <a:pPr lvl="1"/>
            <a:r>
              <a:rPr lang="en-US" dirty="0"/>
              <a:t>Establishing branch campus Faculty Councils</a:t>
            </a:r>
          </a:p>
          <a:p>
            <a:pPr lvl="1"/>
            <a:r>
              <a:rPr lang="en-US" dirty="0"/>
              <a:t>Updating Charges &amp; Membership of existing Councils</a:t>
            </a:r>
          </a:p>
          <a:p>
            <a:pPr marL="0" indent="0">
              <a:buNone/>
            </a:pPr>
            <a:endParaRPr lang="en-US" dirty="0"/>
          </a:p>
          <a:p>
            <a:r>
              <a:rPr lang="en-US" dirty="0"/>
              <a:t>Racial Justice</a:t>
            </a:r>
          </a:p>
          <a:p>
            <a:pPr lvl="1"/>
            <a:r>
              <a:rPr lang="en-US" dirty="0"/>
              <a:t>Resolution to USF administration</a:t>
            </a:r>
          </a:p>
          <a:p>
            <a:pPr lvl="1"/>
            <a:r>
              <a:rPr lang="en-US" dirty="0"/>
              <a:t>Forming a Council on Racial Justice</a:t>
            </a:r>
          </a:p>
          <a:p>
            <a:pPr marL="0" indent="0">
              <a:buNone/>
            </a:pPr>
            <a:endParaRPr lang="en-US" dirty="0"/>
          </a:p>
          <a:p>
            <a:r>
              <a:rPr lang="en-US" dirty="0"/>
              <a:t>COVID/Budget Issues</a:t>
            </a:r>
          </a:p>
          <a:p>
            <a:pPr lvl="1"/>
            <a:r>
              <a:rPr lang="en-US" dirty="0"/>
              <a:t>Participated in developing plans for Fall and Spring semester</a:t>
            </a:r>
          </a:p>
          <a:p>
            <a:pPr lvl="1"/>
            <a:r>
              <a:rPr lang="en-US" dirty="0"/>
              <a:t>Meeting with administration on budget planning</a:t>
            </a:r>
          </a:p>
        </p:txBody>
      </p:sp>
    </p:spTree>
    <p:extLst>
      <p:ext uri="{BB962C8B-B14F-4D97-AF65-F5344CB8AC3E}">
        <p14:creationId xmlns:p14="http://schemas.microsoft.com/office/powerpoint/2010/main" val="7658184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E4B2F-C74B-0A4A-82D8-B46BA9116742}"/>
              </a:ext>
            </a:extLst>
          </p:cNvPr>
          <p:cNvSpPr>
            <a:spLocks noGrp="1"/>
          </p:cNvSpPr>
          <p:nvPr>
            <p:ph type="title"/>
          </p:nvPr>
        </p:nvSpPr>
        <p:spPr>
          <a:xfrm>
            <a:off x="628650" y="1758541"/>
            <a:ext cx="7886700" cy="994172"/>
          </a:xfrm>
        </p:spPr>
        <p:txBody>
          <a:bodyPr/>
          <a:lstStyle/>
          <a:p>
            <a:r>
              <a:rPr lang="en-US" dirty="0" smtClean="0"/>
              <a:t>Faculty Council Updates</a:t>
            </a:r>
            <a:br>
              <a:rPr lang="en-US" dirty="0" smtClean="0"/>
            </a:br>
            <a:r>
              <a:rPr lang="en-US" dirty="0" smtClean="0"/>
              <a:t>Daniel Meng, Chair</a:t>
            </a:r>
            <a:endParaRPr lang="en-US" dirty="0"/>
          </a:p>
        </p:txBody>
      </p:sp>
    </p:spTree>
    <p:extLst>
      <p:ext uri="{BB962C8B-B14F-4D97-AF65-F5344CB8AC3E}">
        <p14:creationId xmlns:p14="http://schemas.microsoft.com/office/powerpoint/2010/main" val="2212444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26D8C-F246-7943-AC9F-D2F028CF5311}"/>
              </a:ext>
            </a:extLst>
          </p:cNvPr>
          <p:cNvSpPr>
            <a:spLocks noGrp="1"/>
          </p:cNvSpPr>
          <p:nvPr>
            <p:ph type="title"/>
          </p:nvPr>
        </p:nvSpPr>
        <p:spPr>
          <a:xfrm>
            <a:off x="508330" y="575352"/>
            <a:ext cx="7886700" cy="692663"/>
          </a:xfrm>
        </p:spPr>
        <p:txBody>
          <a:bodyPr/>
          <a:lstStyle/>
          <a:p>
            <a:r>
              <a:rPr lang="en-US" dirty="0" smtClean="0"/>
              <a:t>2020-21 Faculty Council Members</a:t>
            </a:r>
            <a:endParaRPr lang="en-US" dirty="0"/>
          </a:p>
        </p:txBody>
      </p:sp>
      <p:graphicFrame>
        <p:nvGraphicFramePr>
          <p:cNvPr id="7" name="Table 3">
            <a:extLst>
              <a:ext uri="{FF2B5EF4-FFF2-40B4-BE49-F238E27FC236}">
                <a16:creationId xmlns:a16="http://schemas.microsoft.com/office/drawing/2014/main" id="{966A10D6-EF8C-4689-87D4-1FCAA348CBB3}"/>
              </a:ext>
            </a:extLst>
          </p:cNvPr>
          <p:cNvGraphicFramePr>
            <a:graphicFrameLocks noGrp="1"/>
          </p:cNvGraphicFramePr>
          <p:nvPr>
            <p:extLst>
              <p:ext uri="{D42A27DB-BD31-4B8C-83A1-F6EECF244321}">
                <p14:modId xmlns:p14="http://schemas.microsoft.com/office/powerpoint/2010/main" val="1084792031"/>
              </p:ext>
            </p:extLst>
          </p:nvPr>
        </p:nvGraphicFramePr>
        <p:xfrm>
          <a:off x="446205" y="1194295"/>
          <a:ext cx="8174421" cy="3666264"/>
        </p:xfrm>
        <a:graphic>
          <a:graphicData uri="http://schemas.openxmlformats.org/drawingml/2006/table">
            <a:tbl>
              <a:tblPr firstRow="1" bandRow="1"/>
              <a:tblGrid>
                <a:gridCol w="2724807">
                  <a:extLst>
                    <a:ext uri="{9D8B030D-6E8A-4147-A177-3AD203B41FA5}">
                      <a16:colId xmlns:a16="http://schemas.microsoft.com/office/drawing/2014/main" val="3289552390"/>
                    </a:ext>
                  </a:extLst>
                </a:gridCol>
                <a:gridCol w="2724807">
                  <a:extLst>
                    <a:ext uri="{9D8B030D-6E8A-4147-A177-3AD203B41FA5}">
                      <a16:colId xmlns:a16="http://schemas.microsoft.com/office/drawing/2014/main" val="2240939855"/>
                    </a:ext>
                  </a:extLst>
                </a:gridCol>
                <a:gridCol w="2724807">
                  <a:extLst>
                    <a:ext uri="{9D8B030D-6E8A-4147-A177-3AD203B41FA5}">
                      <a16:colId xmlns:a16="http://schemas.microsoft.com/office/drawing/2014/main" val="1292715885"/>
                    </a:ext>
                  </a:extLst>
                </a:gridCol>
              </a:tblGrid>
              <a:tr h="0">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algn="ctr"/>
                      <a:r>
                        <a:rPr lang="en-US" dirty="0">
                          <a:effectLst>
                            <a:outerShdw blurRad="38100" dist="38100" dir="2700000" algn="tl">
                              <a:srgbClr val="000000">
                                <a:alpha val="43137"/>
                              </a:srgbClr>
                            </a:outerShdw>
                          </a:effectLst>
                        </a:rPr>
                        <a:t>Full Member</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solidFill>
                  </a:tcPr>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algn="ctr"/>
                      <a:r>
                        <a:rPr lang="en-US" dirty="0">
                          <a:effectLst>
                            <a:outerShdw blurRad="38100" dist="38100" dir="2700000" algn="tl">
                              <a:srgbClr val="000000">
                                <a:alpha val="43137"/>
                              </a:srgbClr>
                            </a:outerShdw>
                          </a:effectLst>
                        </a:rPr>
                        <a:t>Alternate Member</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solidFill>
                  </a:tcPr>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algn="ctr"/>
                      <a:r>
                        <a:rPr lang="en-US" dirty="0">
                          <a:effectLst>
                            <a:outerShdw blurRad="38100" dist="38100" dir="2700000" algn="tl">
                              <a:srgbClr val="000000">
                                <a:alpha val="43137"/>
                              </a:srgbClr>
                            </a:outerShdw>
                          </a:effectLst>
                        </a:rPr>
                        <a:t>Department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solidFill>
                  </a:tcPr>
                </a:tc>
                <a:extLst>
                  <a:ext uri="{0D108BD9-81ED-4DB2-BD59-A6C34878D82A}">
                    <a16:rowId xmlns:a16="http://schemas.microsoft.com/office/drawing/2014/main" val="1103711557"/>
                  </a:ext>
                </a:extLst>
              </a:tr>
              <a:tr h="465479">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en-US" b="1" dirty="0"/>
                        <a:t>Richard Moule, Jr.</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en-US" b="1" dirty="0"/>
                        <a:t>Mateus Santos</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en-US" b="1" dirty="0"/>
                        <a:t>Criminology</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extLst>
                  <a:ext uri="{0D108BD9-81ED-4DB2-BD59-A6C34878D82A}">
                    <a16:rowId xmlns:a16="http://schemas.microsoft.com/office/drawing/2014/main" val="3132581532"/>
                  </a:ext>
                </a:extLst>
              </a:tr>
              <a:tr h="622526">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en-US" b="1" dirty="0"/>
                        <a:t>Devon </a:t>
                      </a:r>
                      <a:r>
                        <a:rPr lang="en-US" b="1" dirty="0" smtClean="0"/>
                        <a:t>Weist, Vice Chair</a:t>
                      </a:r>
                      <a:endParaRPr lang="en-US"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en-US" b="1" dirty="0"/>
                        <a:t>Kathy Carbonell</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en-US" b="1" dirty="0"/>
                        <a:t>Communication Sciences </a:t>
                      </a:r>
                      <a:r>
                        <a:rPr lang="en-US" b="1" dirty="0" smtClean="0"/>
                        <a:t>&amp; </a:t>
                      </a:r>
                      <a:r>
                        <a:rPr lang="en-US" b="1" dirty="0"/>
                        <a:t>Disorders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20000"/>
                      </a:srgbClr>
                    </a:solidFill>
                  </a:tcPr>
                </a:tc>
                <a:extLst>
                  <a:ext uri="{0D108BD9-81ED-4DB2-BD59-A6C34878D82A}">
                    <a16:rowId xmlns:a16="http://schemas.microsoft.com/office/drawing/2014/main" val="1998964626"/>
                  </a:ext>
                </a:extLst>
              </a:tr>
              <a:tr h="884642">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en-US" b="1" dirty="0"/>
                        <a:t>Kwang-Sun Blair</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en-US" b="1" dirty="0"/>
                        <a:t>Marilyn Stern</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en-US" b="1" dirty="0"/>
                        <a:t>Child </a:t>
                      </a:r>
                      <a:r>
                        <a:rPr lang="en-US" b="1" dirty="0" smtClean="0"/>
                        <a:t>&amp; </a:t>
                      </a:r>
                      <a:r>
                        <a:rPr lang="en-US" b="1" dirty="0"/>
                        <a:t>Family </a:t>
                      </a:r>
                      <a:r>
                        <a:rPr lang="en-US" b="1" dirty="0" smtClean="0"/>
                        <a:t>Studies</a:t>
                      </a:r>
                      <a:endParaRPr lang="en-US"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extLst>
                  <a:ext uri="{0D108BD9-81ED-4DB2-BD59-A6C34878D82A}">
                    <a16:rowId xmlns:a16="http://schemas.microsoft.com/office/drawing/2014/main" val="2308480052"/>
                  </a:ext>
                </a:extLst>
              </a:tr>
              <a:tr h="465479">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en-US" b="1" dirty="0"/>
                        <a:t>Daniel </a:t>
                      </a:r>
                      <a:r>
                        <a:rPr lang="en-US" b="1" dirty="0" smtClean="0"/>
                        <a:t>Meng, Chair</a:t>
                      </a:r>
                      <a:endParaRPr lang="en-US"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en-US" b="1" dirty="0"/>
                        <a:t>Victor Molinari</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en-US" b="1" dirty="0"/>
                        <a:t>School of Aging Studies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20000"/>
                      </a:srgbClr>
                    </a:solidFill>
                  </a:tcPr>
                </a:tc>
                <a:extLst>
                  <a:ext uri="{0D108BD9-81ED-4DB2-BD59-A6C34878D82A}">
                    <a16:rowId xmlns:a16="http://schemas.microsoft.com/office/drawing/2014/main" val="1098681632"/>
                  </a:ext>
                </a:extLst>
              </a:tr>
              <a:tr h="465479">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en-US" b="1" dirty="0"/>
                        <a:t>Iraida Carrion</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en-US" b="1" dirty="0"/>
                        <a:t>Jerome Galea</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en-US" b="1" dirty="0"/>
                        <a:t>School of Social Work</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extLst>
                  <a:ext uri="{0D108BD9-81ED-4DB2-BD59-A6C34878D82A}">
                    <a16:rowId xmlns:a16="http://schemas.microsoft.com/office/drawing/2014/main" val="2355019725"/>
                  </a:ext>
                </a:extLst>
              </a:tr>
              <a:tr h="465479">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en-US" b="1" dirty="0"/>
                        <a:t>Tim Boaz</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en-US" b="1" dirty="0"/>
                        <a:t>Kathy Moore</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en-US" b="1" dirty="0"/>
                        <a:t>Mental Health Law </a:t>
                      </a:r>
                      <a:r>
                        <a:rPr lang="en-US" b="1" dirty="0" smtClean="0"/>
                        <a:t>&amp; </a:t>
                      </a:r>
                      <a:r>
                        <a:rPr lang="en-US" b="1" dirty="0"/>
                        <a:t>Policy</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20000"/>
                      </a:srgbClr>
                    </a:solidFill>
                  </a:tcPr>
                </a:tc>
                <a:extLst>
                  <a:ext uri="{0D108BD9-81ED-4DB2-BD59-A6C34878D82A}">
                    <a16:rowId xmlns:a16="http://schemas.microsoft.com/office/drawing/2014/main" val="3666110991"/>
                  </a:ext>
                </a:extLst>
              </a:tr>
            </a:tbl>
          </a:graphicData>
        </a:graphic>
      </p:graphicFrame>
    </p:spTree>
    <p:extLst>
      <p:ext uri="{BB962C8B-B14F-4D97-AF65-F5344CB8AC3E}">
        <p14:creationId xmlns:p14="http://schemas.microsoft.com/office/powerpoint/2010/main" val="19244006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26D8C-F246-7943-AC9F-D2F028CF5311}"/>
              </a:ext>
            </a:extLst>
          </p:cNvPr>
          <p:cNvSpPr>
            <a:spLocks noGrp="1"/>
          </p:cNvSpPr>
          <p:nvPr>
            <p:ph type="title"/>
          </p:nvPr>
        </p:nvSpPr>
        <p:spPr>
          <a:xfrm>
            <a:off x="532394" y="575352"/>
            <a:ext cx="7886700" cy="692663"/>
          </a:xfrm>
        </p:spPr>
        <p:txBody>
          <a:bodyPr/>
          <a:lstStyle/>
          <a:p>
            <a:r>
              <a:rPr lang="en-US" dirty="0" smtClean="0"/>
              <a:t>Faculty Council - Governance</a:t>
            </a:r>
            <a:endParaRPr lang="en-US" dirty="0"/>
          </a:p>
        </p:txBody>
      </p:sp>
      <p:sp>
        <p:nvSpPr>
          <p:cNvPr id="3" name="Content Placeholder 2">
            <a:extLst>
              <a:ext uri="{FF2B5EF4-FFF2-40B4-BE49-F238E27FC236}">
                <a16:creationId xmlns:a16="http://schemas.microsoft.com/office/drawing/2014/main" id="{F4C7F018-C87B-464B-83D3-7D6A15C3A18A}"/>
              </a:ext>
            </a:extLst>
          </p:cNvPr>
          <p:cNvSpPr>
            <a:spLocks noGrp="1"/>
          </p:cNvSpPr>
          <p:nvPr>
            <p:ph idx="1"/>
          </p:nvPr>
        </p:nvSpPr>
        <p:spPr>
          <a:xfrm>
            <a:off x="489501" y="1360212"/>
            <a:ext cx="8293551" cy="3263504"/>
          </a:xfrm>
        </p:spPr>
        <p:txBody>
          <a:bodyPr>
            <a:normAutofit fontScale="92500" lnSpcReduction="10000"/>
          </a:bodyPr>
          <a:lstStyle/>
          <a:p>
            <a:r>
              <a:rPr lang="en-US" dirty="0"/>
              <a:t>The CBCS Faculty Council is responsible for ensuring that the Faculty’s role in the shared governance process of CBCS is consistent with the USF Faculty Senate principles of shared governance.  </a:t>
            </a:r>
          </a:p>
          <a:p>
            <a:pPr lvl="1"/>
            <a:r>
              <a:rPr lang="en-US" dirty="0">
                <a:cs typeface="Calibri"/>
              </a:rPr>
              <a:t>Faculty members have the </a:t>
            </a:r>
            <a:r>
              <a:rPr lang="en-US" u="sng" dirty="0">
                <a:cs typeface="Calibri"/>
              </a:rPr>
              <a:t>principal responsibility</a:t>
            </a:r>
            <a:r>
              <a:rPr lang="en-US" dirty="0">
                <a:cs typeface="Calibri"/>
              </a:rPr>
              <a:t> for originating policy in the following areas: </a:t>
            </a:r>
            <a:r>
              <a:rPr lang="en-US" i="1" dirty="0">
                <a:cs typeface="Calibri"/>
              </a:rPr>
              <a:t>Academic &amp; Scholastic Policies</a:t>
            </a:r>
            <a:r>
              <a:rPr lang="en-US" dirty="0">
                <a:cs typeface="Calibri"/>
              </a:rPr>
              <a:t>, </a:t>
            </a:r>
            <a:r>
              <a:rPr lang="en-US" i="1" dirty="0">
                <a:cs typeface="Calibri"/>
              </a:rPr>
              <a:t>Academic Ethics</a:t>
            </a:r>
            <a:r>
              <a:rPr lang="en-US" dirty="0">
                <a:cs typeface="Calibri"/>
              </a:rPr>
              <a:t>, and </a:t>
            </a:r>
            <a:r>
              <a:rPr lang="en-US" i="1" dirty="0">
                <a:cs typeface="Calibri"/>
              </a:rPr>
              <a:t>Research</a:t>
            </a:r>
          </a:p>
          <a:p>
            <a:pPr lvl="1"/>
            <a:r>
              <a:rPr lang="en-US" i="1" dirty="0"/>
              <a:t>Faculty members </a:t>
            </a:r>
            <a:r>
              <a:rPr lang="en-US" u="sng" dirty="0"/>
              <a:t>collaborate</a:t>
            </a:r>
            <a:r>
              <a:rPr lang="en-US" i="1" dirty="0"/>
              <a:t> with the administration to make recommendations in the following areas: Policies and Procedures for Appointments, T&amp;P Review, Discipline &amp; Termination, Student Conduct &amp; Activities, Budgetary Review &amp; strategic planning, and Review/Selection of Academic Administrators </a:t>
            </a:r>
          </a:p>
          <a:p>
            <a:pPr lvl="1"/>
            <a:r>
              <a:rPr lang="en-US" dirty="0"/>
              <a:t>CBCS Governance Document- CBCS Intranet </a:t>
            </a:r>
            <a:r>
              <a:rPr lang="en-US" dirty="0">
                <a:hlinkClick r:id="rId2"/>
              </a:rPr>
              <a:t>https://intra.cbcs.usf.edu/FacultyGovernance/</a:t>
            </a:r>
            <a:endParaRPr lang="en-US" dirty="0"/>
          </a:p>
        </p:txBody>
      </p:sp>
    </p:spTree>
    <p:extLst>
      <p:ext uri="{BB962C8B-B14F-4D97-AF65-F5344CB8AC3E}">
        <p14:creationId xmlns:p14="http://schemas.microsoft.com/office/powerpoint/2010/main" val="26124085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26D8C-F246-7943-AC9F-D2F028CF5311}"/>
              </a:ext>
            </a:extLst>
          </p:cNvPr>
          <p:cNvSpPr>
            <a:spLocks noGrp="1"/>
          </p:cNvSpPr>
          <p:nvPr>
            <p:ph type="title"/>
          </p:nvPr>
        </p:nvSpPr>
        <p:spPr>
          <a:xfrm>
            <a:off x="532394" y="575352"/>
            <a:ext cx="7886700" cy="692663"/>
          </a:xfrm>
        </p:spPr>
        <p:txBody>
          <a:bodyPr>
            <a:normAutofit/>
          </a:bodyPr>
          <a:lstStyle/>
          <a:p>
            <a:r>
              <a:rPr lang="en-US" dirty="0" smtClean="0"/>
              <a:t>Faculty Council Planned Activities</a:t>
            </a:r>
            <a:endParaRPr lang="en-US" dirty="0"/>
          </a:p>
        </p:txBody>
      </p:sp>
      <p:sp>
        <p:nvSpPr>
          <p:cNvPr id="3" name="Content Placeholder 2">
            <a:extLst>
              <a:ext uri="{FF2B5EF4-FFF2-40B4-BE49-F238E27FC236}">
                <a16:creationId xmlns:a16="http://schemas.microsoft.com/office/drawing/2014/main" id="{F4C7F018-C87B-464B-83D3-7D6A15C3A18A}"/>
              </a:ext>
            </a:extLst>
          </p:cNvPr>
          <p:cNvSpPr>
            <a:spLocks noGrp="1"/>
          </p:cNvSpPr>
          <p:nvPr>
            <p:ph idx="1"/>
          </p:nvPr>
        </p:nvSpPr>
        <p:spPr>
          <a:xfrm>
            <a:off x="489501" y="1360212"/>
            <a:ext cx="8293551" cy="3263504"/>
          </a:xfrm>
        </p:spPr>
        <p:txBody>
          <a:bodyPr>
            <a:normAutofit/>
          </a:bodyPr>
          <a:lstStyle/>
          <a:p>
            <a:pPr marL="307340" indent="-307340"/>
            <a:r>
              <a:rPr lang="en-US" dirty="0">
                <a:cs typeface="Calibri"/>
              </a:rPr>
              <a:t>Deans Awards Spring 2021</a:t>
            </a:r>
            <a:endParaRPr lang="en-US" dirty="0"/>
          </a:p>
          <a:p>
            <a:pPr marL="307340" indent="-307340"/>
            <a:r>
              <a:rPr lang="en-US" dirty="0"/>
              <a:t>Continue to support CBCS Committees</a:t>
            </a:r>
          </a:p>
          <a:p>
            <a:pPr marL="666345" lvl="1" indent="-307340"/>
            <a:r>
              <a:rPr lang="en-US" dirty="0">
                <a:cs typeface="Calibri"/>
              </a:rPr>
              <a:t>Curriculum</a:t>
            </a:r>
          </a:p>
          <a:p>
            <a:pPr marL="666345" lvl="1" indent="-307340"/>
            <a:r>
              <a:rPr lang="en-US" dirty="0"/>
              <a:t>Diversity and Inclusion</a:t>
            </a:r>
          </a:p>
          <a:p>
            <a:pPr marL="666345" lvl="1" indent="-307340"/>
            <a:r>
              <a:rPr lang="en-US" dirty="0">
                <a:cs typeface="Calibri"/>
              </a:rPr>
              <a:t>Tenure &amp; Promotion</a:t>
            </a:r>
          </a:p>
          <a:p>
            <a:pPr marL="307340" indent="-307340"/>
            <a:r>
              <a:rPr lang="en-US" dirty="0"/>
              <a:t>Attend to Faculty Concerns</a:t>
            </a:r>
            <a:endParaRPr lang="en-US" dirty="0">
              <a:cs typeface="Calibri"/>
            </a:endParaRPr>
          </a:p>
        </p:txBody>
      </p:sp>
    </p:spTree>
    <p:extLst>
      <p:ext uri="{BB962C8B-B14F-4D97-AF65-F5344CB8AC3E}">
        <p14:creationId xmlns:p14="http://schemas.microsoft.com/office/powerpoint/2010/main" val="39396920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26D8C-F246-7943-AC9F-D2F028CF5311}"/>
              </a:ext>
            </a:extLst>
          </p:cNvPr>
          <p:cNvSpPr>
            <a:spLocks noGrp="1"/>
          </p:cNvSpPr>
          <p:nvPr>
            <p:ph type="title"/>
          </p:nvPr>
        </p:nvSpPr>
        <p:spPr>
          <a:xfrm>
            <a:off x="532394" y="575352"/>
            <a:ext cx="7886700" cy="692663"/>
          </a:xfrm>
        </p:spPr>
        <p:txBody>
          <a:bodyPr/>
          <a:lstStyle/>
          <a:p>
            <a:r>
              <a:rPr lang="en-US" dirty="0"/>
              <a:t>Faculty Council Activities/Updates</a:t>
            </a:r>
          </a:p>
        </p:txBody>
      </p:sp>
      <p:sp>
        <p:nvSpPr>
          <p:cNvPr id="3" name="Content Placeholder 2">
            <a:extLst>
              <a:ext uri="{FF2B5EF4-FFF2-40B4-BE49-F238E27FC236}">
                <a16:creationId xmlns:a16="http://schemas.microsoft.com/office/drawing/2014/main" id="{F4C7F018-C87B-464B-83D3-7D6A15C3A18A}"/>
              </a:ext>
            </a:extLst>
          </p:cNvPr>
          <p:cNvSpPr>
            <a:spLocks noGrp="1"/>
          </p:cNvSpPr>
          <p:nvPr>
            <p:ph idx="1"/>
          </p:nvPr>
        </p:nvSpPr>
        <p:spPr>
          <a:xfrm>
            <a:off x="489501" y="1360212"/>
            <a:ext cx="8293551" cy="3263504"/>
          </a:xfrm>
        </p:spPr>
        <p:txBody>
          <a:bodyPr>
            <a:normAutofit/>
          </a:bodyPr>
          <a:lstStyle/>
          <a:p>
            <a:pPr marL="307340" indent="-307340"/>
            <a:r>
              <a:rPr lang="en-US" dirty="0">
                <a:cs typeface="Calibri"/>
              </a:rPr>
              <a:t>Deans Awards Spring 2021</a:t>
            </a:r>
            <a:endParaRPr lang="en-US" dirty="0"/>
          </a:p>
          <a:p>
            <a:pPr marL="307340" indent="-307340"/>
            <a:r>
              <a:rPr lang="en-US" dirty="0"/>
              <a:t>Continue to support CBCS Committees</a:t>
            </a:r>
          </a:p>
          <a:p>
            <a:pPr marL="666345" lvl="1" indent="-307340"/>
            <a:r>
              <a:rPr lang="en-US" dirty="0"/>
              <a:t>Diversity and Inclusion</a:t>
            </a:r>
          </a:p>
          <a:p>
            <a:pPr marL="666345" lvl="1" indent="-307340"/>
            <a:r>
              <a:rPr lang="en-US" dirty="0">
                <a:cs typeface="Calibri"/>
              </a:rPr>
              <a:t>Curriculum</a:t>
            </a:r>
          </a:p>
          <a:p>
            <a:pPr marL="666345" lvl="1" indent="-307340"/>
            <a:r>
              <a:rPr lang="en-US" dirty="0">
                <a:cs typeface="Calibri"/>
              </a:rPr>
              <a:t>Tenure &amp; Promotion</a:t>
            </a:r>
          </a:p>
          <a:p>
            <a:pPr marL="307340" indent="-307340"/>
            <a:r>
              <a:rPr lang="en-US" dirty="0"/>
              <a:t>Attend to Faculty Concerns</a:t>
            </a:r>
            <a:endParaRPr lang="en-US" dirty="0">
              <a:cs typeface="Calibri"/>
            </a:endParaRPr>
          </a:p>
        </p:txBody>
      </p:sp>
    </p:spTree>
    <p:extLst>
      <p:ext uri="{BB962C8B-B14F-4D97-AF65-F5344CB8AC3E}">
        <p14:creationId xmlns:p14="http://schemas.microsoft.com/office/powerpoint/2010/main" val="42385728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E4B2F-C74B-0A4A-82D8-B46BA9116742}"/>
              </a:ext>
            </a:extLst>
          </p:cNvPr>
          <p:cNvSpPr>
            <a:spLocks noGrp="1"/>
          </p:cNvSpPr>
          <p:nvPr>
            <p:ph type="title"/>
          </p:nvPr>
        </p:nvSpPr>
        <p:spPr>
          <a:xfrm>
            <a:off x="628650" y="1746509"/>
            <a:ext cx="7886700" cy="994172"/>
          </a:xfrm>
        </p:spPr>
        <p:txBody>
          <a:bodyPr/>
          <a:lstStyle/>
          <a:p>
            <a:r>
              <a:rPr lang="en-US" dirty="0" smtClean="0"/>
              <a:t>Tenure and Promotions</a:t>
            </a:r>
            <a:br>
              <a:rPr lang="en-US" dirty="0" smtClean="0"/>
            </a:br>
            <a:r>
              <a:rPr lang="en-US" dirty="0" smtClean="0"/>
              <a:t>Jennifer Lister, Associate Dean</a:t>
            </a:r>
            <a:endParaRPr lang="en-US" dirty="0"/>
          </a:p>
        </p:txBody>
      </p:sp>
    </p:spTree>
    <p:extLst>
      <p:ext uri="{BB962C8B-B14F-4D97-AF65-F5344CB8AC3E}">
        <p14:creationId xmlns:p14="http://schemas.microsoft.com/office/powerpoint/2010/main" val="41232432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26D8C-F246-7943-AC9F-D2F028CF5311}"/>
              </a:ext>
            </a:extLst>
          </p:cNvPr>
          <p:cNvSpPr>
            <a:spLocks noGrp="1"/>
          </p:cNvSpPr>
          <p:nvPr>
            <p:ph type="title"/>
          </p:nvPr>
        </p:nvSpPr>
        <p:spPr/>
        <p:txBody>
          <a:bodyPr/>
          <a:lstStyle/>
          <a:p>
            <a:r>
              <a:rPr lang="en-US" dirty="0" smtClean="0"/>
              <a:t>Agenda</a:t>
            </a:r>
            <a:endParaRPr lang="en-US" dirty="0"/>
          </a:p>
        </p:txBody>
      </p:sp>
      <p:sp>
        <p:nvSpPr>
          <p:cNvPr id="3" name="Content Placeholder 2">
            <a:extLst>
              <a:ext uri="{FF2B5EF4-FFF2-40B4-BE49-F238E27FC236}">
                <a16:creationId xmlns:a16="http://schemas.microsoft.com/office/drawing/2014/main" id="{F4C7F018-C87B-464B-83D3-7D6A15C3A18A}"/>
              </a:ext>
            </a:extLst>
          </p:cNvPr>
          <p:cNvSpPr>
            <a:spLocks noGrp="1"/>
          </p:cNvSpPr>
          <p:nvPr>
            <p:ph idx="1"/>
          </p:nvPr>
        </p:nvSpPr>
        <p:spPr>
          <a:xfrm>
            <a:off x="628649" y="1369219"/>
            <a:ext cx="7625014" cy="3263504"/>
          </a:xfrm>
        </p:spPr>
        <p:txBody>
          <a:bodyPr>
            <a:normAutofit fontScale="70000" lnSpcReduction="20000"/>
          </a:bodyPr>
          <a:lstStyle/>
          <a:p>
            <a:pPr marL="513715" indent="-513715">
              <a:buFont typeface="+mj-lt"/>
              <a:buAutoNum type="arabicPeriod"/>
            </a:pPr>
            <a:r>
              <a:rPr lang="en-US" sz="2800" dirty="0">
                <a:cs typeface="Calibri"/>
              </a:rPr>
              <a:t>Welcome</a:t>
            </a:r>
          </a:p>
          <a:p>
            <a:pPr marL="513715" indent="-513715">
              <a:buAutoNum type="arabicPeriod"/>
            </a:pPr>
            <a:r>
              <a:rPr lang="en-US" sz="2800" dirty="0">
                <a:cs typeface="Calibri"/>
              </a:rPr>
              <a:t>Introducing New </a:t>
            </a:r>
            <a:r>
              <a:rPr lang="en-US" sz="2800" dirty="0" smtClean="0">
                <a:cs typeface="Calibri"/>
              </a:rPr>
              <a:t>Faculty </a:t>
            </a:r>
            <a:r>
              <a:rPr lang="en-US" sz="2800" dirty="0">
                <a:cs typeface="Calibri"/>
              </a:rPr>
              <a:t>and Staff</a:t>
            </a:r>
          </a:p>
          <a:p>
            <a:pPr marL="513715" indent="-513715">
              <a:buFont typeface="Arial" panose="020B0604020202020204" pitchFamily="34" charset="0"/>
              <a:buAutoNum type="arabicPeriod"/>
            </a:pPr>
            <a:r>
              <a:rPr lang="en-US" sz="2800" dirty="0">
                <a:cs typeface="Calibri"/>
              </a:rPr>
              <a:t>USF Faculty Senate Updates</a:t>
            </a:r>
          </a:p>
          <a:p>
            <a:pPr marL="513715" indent="-513715">
              <a:buAutoNum type="arabicPeriod"/>
            </a:pPr>
            <a:r>
              <a:rPr lang="en-US" sz="2800" dirty="0" smtClean="0"/>
              <a:t>Faculty Council Report</a:t>
            </a:r>
          </a:p>
          <a:p>
            <a:pPr marL="822960" lvl="1" indent="-342900"/>
            <a:r>
              <a:rPr lang="en-US" sz="2500" dirty="0" smtClean="0"/>
              <a:t>Tenure &amp; Promotions Announced</a:t>
            </a:r>
            <a:endParaRPr lang="en-US" sz="2500" dirty="0"/>
          </a:p>
          <a:p>
            <a:pPr marL="822960" lvl="1" indent="-342900"/>
            <a:r>
              <a:rPr lang="en-US" sz="2500" dirty="0" smtClean="0"/>
              <a:t>Curriculum </a:t>
            </a:r>
            <a:r>
              <a:rPr lang="en-US" sz="2500" dirty="0"/>
              <a:t>Committee Report</a:t>
            </a:r>
            <a:endParaRPr lang="en-US" sz="2500" dirty="0">
              <a:cs typeface="Calibri"/>
            </a:endParaRPr>
          </a:p>
          <a:p>
            <a:pPr marL="822960" lvl="1" indent="-342900"/>
            <a:r>
              <a:rPr lang="en-US" sz="2500" dirty="0" smtClean="0"/>
              <a:t>Diversity &amp; Inclusion Report</a:t>
            </a:r>
          </a:p>
          <a:p>
            <a:pPr marL="513715" indent="-513715">
              <a:buFont typeface="+mj-lt"/>
              <a:buAutoNum type="arabicPeriod"/>
            </a:pPr>
            <a:r>
              <a:rPr lang="en-US" sz="2800" dirty="0" smtClean="0"/>
              <a:t>Research Council Report</a:t>
            </a:r>
            <a:endParaRPr lang="en-US" sz="2800" dirty="0">
              <a:cs typeface="Calibri"/>
            </a:endParaRPr>
          </a:p>
          <a:p>
            <a:pPr marL="513715" indent="-513715">
              <a:buFont typeface="+mj-lt"/>
              <a:buAutoNum type="arabicPeriod"/>
            </a:pPr>
            <a:r>
              <a:rPr lang="en-US" sz="2800" dirty="0"/>
              <a:t>Dean’s </a:t>
            </a:r>
            <a:r>
              <a:rPr lang="en-US" sz="2800" dirty="0" smtClean="0"/>
              <a:t>Report and Q&amp;A</a:t>
            </a:r>
          </a:p>
          <a:p>
            <a:pPr marL="513715" indent="-513715">
              <a:buFont typeface="+mj-lt"/>
              <a:buAutoNum type="arabicPeriod"/>
            </a:pPr>
            <a:r>
              <a:rPr lang="en-US" sz="2800" dirty="0" smtClean="0"/>
              <a:t>Faculty Research Presentation</a:t>
            </a:r>
            <a:endParaRPr lang="en-US" sz="2400" dirty="0" smtClean="0"/>
          </a:p>
          <a:p>
            <a:pPr marL="0" lvl="1" indent="0">
              <a:spcBef>
                <a:spcPts val="750"/>
              </a:spcBef>
              <a:buNone/>
            </a:pPr>
            <a:r>
              <a:rPr lang="en-US" sz="2800" dirty="0"/>
              <a:t>8</a:t>
            </a:r>
            <a:r>
              <a:rPr lang="en-US" sz="2800" dirty="0" smtClean="0"/>
              <a:t>.    </a:t>
            </a:r>
            <a:r>
              <a:rPr lang="en-US" sz="2800" dirty="0" smtClean="0"/>
              <a:t>Open </a:t>
            </a:r>
            <a:r>
              <a:rPr lang="en-US" sz="2800" dirty="0"/>
              <a:t>Discussion</a:t>
            </a:r>
          </a:p>
          <a:p>
            <a:pPr fontAlgn="base"/>
            <a:endParaRPr lang="en-US" dirty="0"/>
          </a:p>
        </p:txBody>
      </p:sp>
    </p:spTree>
    <p:extLst>
      <p:ext uri="{BB962C8B-B14F-4D97-AF65-F5344CB8AC3E}">
        <p14:creationId xmlns:p14="http://schemas.microsoft.com/office/powerpoint/2010/main" val="31839331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67922" y="3515656"/>
            <a:ext cx="8046689" cy="892552"/>
          </a:xfrm>
          <a:prstGeom prst="rect">
            <a:avLst/>
          </a:prstGeom>
        </p:spPr>
        <p:txBody>
          <a:bodyPr wrap="square" anchor="t">
            <a:spAutoFit/>
          </a:bodyPr>
          <a:lstStyle/>
          <a:p>
            <a:pPr algn="ctr"/>
            <a:r>
              <a:rPr lang="en-US" sz="2800" dirty="0" smtClean="0">
                <a:solidFill>
                  <a:schemeClr val="bg1"/>
                </a:solidFill>
              </a:rPr>
              <a:t>Amber Gum, </a:t>
            </a:r>
            <a:r>
              <a:rPr lang="en-US" sz="2800" dirty="0">
                <a:solidFill>
                  <a:schemeClr val="bg1"/>
                </a:solidFill>
              </a:rPr>
              <a:t>Mental Health Law &amp; Policy</a:t>
            </a:r>
            <a:r>
              <a:rPr lang="en-US" sz="3200" dirty="0">
                <a:solidFill>
                  <a:schemeClr val="bg1"/>
                </a:solidFill>
              </a:rPr>
              <a:t/>
            </a:r>
            <a:br>
              <a:rPr lang="en-US" sz="3200" dirty="0">
                <a:solidFill>
                  <a:schemeClr val="bg1"/>
                </a:solidFill>
              </a:rPr>
            </a:br>
            <a:r>
              <a:rPr lang="en-US" sz="2400" i="1" dirty="0" smtClean="0">
                <a:solidFill>
                  <a:schemeClr val="bg1"/>
                </a:solidFill>
              </a:rPr>
              <a:t>Promoted to Professor</a:t>
            </a:r>
            <a:endParaRPr lang="en-US" sz="2400" i="1" dirty="0">
              <a:solidFill>
                <a:schemeClr val="bg1"/>
              </a:solidFill>
              <a:cs typeface="Calibri"/>
            </a:endParaRPr>
          </a:p>
        </p:txBody>
      </p:sp>
      <p:pic>
        <p:nvPicPr>
          <p:cNvPr id="9" name="Picture 2" descr="Gum, Amber, Ph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0533" y="577517"/>
            <a:ext cx="2555102" cy="2555102"/>
          </a:xfrm>
          <a:prstGeom prst="rect">
            <a:avLst/>
          </a:prstGeom>
          <a:noFill/>
          <a:effectLst>
            <a:glow rad="1397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6705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42900" y="3515656"/>
            <a:ext cx="8271711" cy="892552"/>
          </a:xfrm>
          <a:prstGeom prst="rect">
            <a:avLst/>
          </a:prstGeom>
        </p:spPr>
        <p:txBody>
          <a:bodyPr wrap="square" anchor="t">
            <a:spAutoFit/>
          </a:bodyPr>
          <a:lstStyle/>
          <a:p>
            <a:pPr algn="ctr"/>
            <a:r>
              <a:rPr lang="en-US" sz="2800" dirty="0">
                <a:solidFill>
                  <a:schemeClr val="bg1"/>
                </a:solidFill>
              </a:rPr>
              <a:t>Ann Eddins, Communication Sciences &amp; Disorders</a:t>
            </a:r>
          </a:p>
          <a:p>
            <a:pPr algn="ctr"/>
            <a:r>
              <a:rPr lang="en-US" sz="2400" i="1" dirty="0">
                <a:solidFill>
                  <a:schemeClr val="bg1"/>
                </a:solidFill>
              </a:rPr>
              <a:t>Promoted to Professor</a:t>
            </a:r>
            <a:endParaRPr lang="en-US" sz="2400" i="1" dirty="0">
              <a:solidFill>
                <a:schemeClr val="bg1"/>
              </a:solidFill>
              <a:cs typeface="Calibri"/>
            </a:endParaRPr>
          </a:p>
        </p:txBody>
      </p:sp>
      <p:pic>
        <p:nvPicPr>
          <p:cNvPr id="4" name="Picture 2" descr="Eddins, Ann, Ph.D., M.B.A., CC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8311" y="573963"/>
            <a:ext cx="2511378" cy="2710658"/>
          </a:xfrm>
          <a:prstGeom prst="rect">
            <a:avLst/>
          </a:prstGeom>
          <a:noFill/>
          <a:effectLst>
            <a:glow rad="1397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7260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42900" y="3515656"/>
            <a:ext cx="8271711" cy="892552"/>
          </a:xfrm>
          <a:prstGeom prst="rect">
            <a:avLst/>
          </a:prstGeom>
        </p:spPr>
        <p:txBody>
          <a:bodyPr wrap="square" anchor="t">
            <a:spAutoFit/>
          </a:bodyPr>
          <a:lstStyle/>
          <a:p>
            <a:pPr algn="ctr"/>
            <a:r>
              <a:rPr lang="en-US" sz="2800" dirty="0">
                <a:solidFill>
                  <a:schemeClr val="bg1"/>
                </a:solidFill>
              </a:rPr>
              <a:t>Kyaien Conner, Mental Health Law &amp; Policy </a:t>
            </a:r>
          </a:p>
          <a:p>
            <a:pPr algn="ctr"/>
            <a:r>
              <a:rPr lang="en-US" sz="2400" i="1" dirty="0" smtClean="0">
                <a:solidFill>
                  <a:schemeClr val="bg1"/>
                </a:solidFill>
              </a:rPr>
              <a:t>Received Tenure </a:t>
            </a:r>
            <a:r>
              <a:rPr lang="en-US" sz="2400" i="1" dirty="0">
                <a:solidFill>
                  <a:schemeClr val="bg1"/>
                </a:solidFill>
              </a:rPr>
              <a:t>and </a:t>
            </a:r>
            <a:r>
              <a:rPr lang="en-US" sz="2400" i="1" dirty="0" smtClean="0">
                <a:solidFill>
                  <a:schemeClr val="bg1"/>
                </a:solidFill>
              </a:rPr>
              <a:t>Promoted to </a:t>
            </a:r>
            <a:r>
              <a:rPr lang="en-US" sz="2400" i="1" dirty="0">
                <a:solidFill>
                  <a:schemeClr val="bg1"/>
                </a:solidFill>
              </a:rPr>
              <a:t>Associate Professor</a:t>
            </a:r>
          </a:p>
        </p:txBody>
      </p:sp>
      <p:pic>
        <p:nvPicPr>
          <p:cNvPr id="5" name="Picture 2" descr="Conner, Kyaien, Ph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3426" y="573963"/>
            <a:ext cx="2710658" cy="2710658"/>
          </a:xfrm>
          <a:prstGeom prst="rect">
            <a:avLst/>
          </a:prstGeom>
          <a:noFill/>
          <a:effectLst>
            <a:glow rad="1397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21591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42900" y="3515656"/>
            <a:ext cx="8271711" cy="892552"/>
          </a:xfrm>
          <a:prstGeom prst="rect">
            <a:avLst/>
          </a:prstGeom>
        </p:spPr>
        <p:txBody>
          <a:bodyPr wrap="square" anchor="t">
            <a:spAutoFit/>
          </a:bodyPr>
          <a:lstStyle/>
          <a:p>
            <a:pPr algn="ctr"/>
            <a:r>
              <a:rPr lang="en-US" sz="2800" dirty="0">
                <a:solidFill>
                  <a:schemeClr val="bg1"/>
                </a:solidFill>
              </a:rPr>
              <a:t>Dawn Cecil, Criminology, </a:t>
            </a:r>
            <a:r>
              <a:rPr lang="en-US" sz="2800" dirty="0" smtClean="0">
                <a:solidFill>
                  <a:schemeClr val="bg1"/>
                </a:solidFill>
              </a:rPr>
              <a:t>St. Petersburg campus</a:t>
            </a:r>
            <a:endParaRPr lang="en-US" sz="2800" dirty="0">
              <a:solidFill>
                <a:schemeClr val="bg1"/>
              </a:solidFill>
            </a:endParaRPr>
          </a:p>
          <a:p>
            <a:pPr algn="ctr"/>
            <a:r>
              <a:rPr lang="en-US" sz="2400" i="1" dirty="0" smtClean="0">
                <a:solidFill>
                  <a:schemeClr val="bg1"/>
                </a:solidFill>
              </a:rPr>
              <a:t>Promoted </a:t>
            </a:r>
            <a:r>
              <a:rPr lang="en-US" sz="2400" i="1" dirty="0">
                <a:solidFill>
                  <a:schemeClr val="bg1"/>
                </a:solidFill>
              </a:rPr>
              <a:t>to </a:t>
            </a:r>
            <a:r>
              <a:rPr lang="en-US" sz="2400" i="1" dirty="0" smtClean="0">
                <a:solidFill>
                  <a:schemeClr val="bg1"/>
                </a:solidFill>
              </a:rPr>
              <a:t>Professor</a:t>
            </a:r>
            <a:endParaRPr lang="en-US" sz="2400" i="1" dirty="0">
              <a:solidFill>
                <a:schemeClr val="bg1"/>
              </a:solidFill>
              <a:cs typeface="Calibri"/>
            </a:endParaRPr>
          </a:p>
        </p:txBody>
      </p:sp>
      <p:pic>
        <p:nvPicPr>
          <p:cNvPr id="4" name="Picture 4" descr="Cecil, Dawn 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3426" y="573963"/>
            <a:ext cx="2710658" cy="2710658"/>
          </a:xfrm>
          <a:prstGeom prst="rect">
            <a:avLst/>
          </a:prstGeom>
          <a:noFill/>
          <a:effectLst>
            <a:glow rad="1397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29266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42900" y="3515656"/>
            <a:ext cx="8271711" cy="1692771"/>
          </a:xfrm>
          <a:prstGeom prst="rect">
            <a:avLst/>
          </a:prstGeom>
        </p:spPr>
        <p:txBody>
          <a:bodyPr wrap="square" anchor="t">
            <a:spAutoFit/>
          </a:bodyPr>
          <a:lstStyle/>
          <a:p>
            <a:pPr algn="ctr"/>
            <a:r>
              <a:rPr lang="en-US" sz="2800" dirty="0" smtClean="0">
                <a:solidFill>
                  <a:schemeClr val="bg1"/>
                </a:solidFill>
                <a:ea typeface="+mn-lt"/>
                <a:cs typeface="+mn-lt"/>
              </a:rPr>
              <a:t>Jessica Grosholz, Criminology</a:t>
            </a:r>
            <a:br>
              <a:rPr lang="en-US" sz="2800" dirty="0" smtClean="0">
                <a:solidFill>
                  <a:schemeClr val="bg1"/>
                </a:solidFill>
                <a:ea typeface="+mn-lt"/>
                <a:cs typeface="+mn-lt"/>
              </a:rPr>
            </a:br>
            <a:r>
              <a:rPr lang="en-US" sz="2800" dirty="0" smtClean="0">
                <a:solidFill>
                  <a:schemeClr val="bg1"/>
                </a:solidFill>
                <a:ea typeface="+mn-lt"/>
                <a:cs typeface="+mn-lt"/>
              </a:rPr>
              <a:t>Sarasota-Manatee campus </a:t>
            </a:r>
            <a:r>
              <a:rPr lang="en-US" sz="3200" dirty="0">
                <a:solidFill>
                  <a:schemeClr val="bg1"/>
                </a:solidFill>
                <a:ea typeface="+mn-lt"/>
                <a:cs typeface="+mn-lt"/>
              </a:rPr>
              <a:t/>
            </a:r>
            <a:br>
              <a:rPr lang="en-US" sz="3200" dirty="0">
                <a:solidFill>
                  <a:schemeClr val="bg1"/>
                </a:solidFill>
                <a:ea typeface="+mn-lt"/>
                <a:cs typeface="+mn-lt"/>
              </a:rPr>
            </a:br>
            <a:r>
              <a:rPr lang="en-US" sz="2400" i="1" dirty="0">
                <a:solidFill>
                  <a:schemeClr val="bg1"/>
                </a:solidFill>
              </a:rPr>
              <a:t>Received Tenure and Promoted to Associate Professor</a:t>
            </a:r>
          </a:p>
          <a:p>
            <a:pPr algn="ctr"/>
            <a:endParaRPr lang="en-US" sz="2400" i="1" dirty="0">
              <a:solidFill>
                <a:schemeClr val="bg1"/>
              </a:solidFill>
              <a:ea typeface="+mn-lt"/>
              <a:cs typeface="+mn-lt"/>
            </a:endParaRPr>
          </a:p>
        </p:txBody>
      </p:sp>
      <p:pic>
        <p:nvPicPr>
          <p:cNvPr id="6146" name="Picture 2" descr="Grosholz, Jessi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9953" y="639249"/>
            <a:ext cx="1817604" cy="2366139"/>
          </a:xfrm>
          <a:prstGeom prst="rect">
            <a:avLst/>
          </a:prstGeom>
          <a:noFill/>
          <a:effectLst>
            <a:glow rad="1397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65632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42900" y="3515656"/>
            <a:ext cx="8271711" cy="892552"/>
          </a:xfrm>
          <a:prstGeom prst="rect">
            <a:avLst/>
          </a:prstGeom>
        </p:spPr>
        <p:txBody>
          <a:bodyPr wrap="square" anchor="t">
            <a:spAutoFit/>
          </a:bodyPr>
          <a:lstStyle/>
          <a:p>
            <a:pPr algn="ctr"/>
            <a:r>
              <a:rPr lang="en-US" sz="2800" dirty="0" smtClean="0">
                <a:solidFill>
                  <a:schemeClr val="bg1"/>
                </a:solidFill>
                <a:ea typeface="+mn-lt"/>
                <a:cs typeface="+mn-lt"/>
              </a:rPr>
              <a:t>Rose </a:t>
            </a:r>
            <a:r>
              <a:rPr lang="en-US" sz="2800" dirty="0">
                <a:solidFill>
                  <a:schemeClr val="bg1"/>
                </a:solidFill>
                <a:ea typeface="+mn-lt"/>
                <a:cs typeface="+mn-lt"/>
              </a:rPr>
              <a:t>Iovannone, Child &amp; Family Studies</a:t>
            </a:r>
            <a:r>
              <a:rPr lang="en-US" sz="3200" dirty="0">
                <a:solidFill>
                  <a:schemeClr val="bg1"/>
                </a:solidFill>
                <a:ea typeface="+mn-lt"/>
                <a:cs typeface="+mn-lt"/>
              </a:rPr>
              <a:t/>
            </a:r>
            <a:br>
              <a:rPr lang="en-US" sz="3200" dirty="0">
                <a:solidFill>
                  <a:schemeClr val="bg1"/>
                </a:solidFill>
                <a:ea typeface="+mn-lt"/>
                <a:cs typeface="+mn-lt"/>
              </a:rPr>
            </a:br>
            <a:r>
              <a:rPr lang="en-US" sz="2400" i="1" dirty="0">
                <a:solidFill>
                  <a:schemeClr val="bg1"/>
                </a:solidFill>
                <a:ea typeface="+mn-lt"/>
                <a:cs typeface="+mn-lt"/>
              </a:rPr>
              <a:t>Promoted to Research Associate </a:t>
            </a:r>
            <a:r>
              <a:rPr lang="en-US" sz="2400" i="1" dirty="0" smtClean="0">
                <a:solidFill>
                  <a:schemeClr val="bg1"/>
                </a:solidFill>
                <a:ea typeface="+mn-lt"/>
                <a:cs typeface="+mn-lt"/>
              </a:rPr>
              <a:t>Professor</a:t>
            </a:r>
            <a:endParaRPr lang="en-US" sz="2400" i="1" dirty="0">
              <a:solidFill>
                <a:schemeClr val="bg1"/>
              </a:solidFill>
              <a:ea typeface="+mn-lt"/>
              <a:cs typeface="+mn-lt"/>
            </a:endParaRPr>
          </a:p>
        </p:txBody>
      </p:sp>
      <p:pic>
        <p:nvPicPr>
          <p:cNvPr id="5" name="Picture 2" descr="Rose Iovannone, Ph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3426" y="573963"/>
            <a:ext cx="2710658" cy="2710658"/>
          </a:xfrm>
          <a:prstGeom prst="rect">
            <a:avLst/>
          </a:prstGeom>
          <a:noFill/>
          <a:effectLst>
            <a:glow rad="1397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71274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Thomas, Samantha, MA, N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5900" y="552399"/>
            <a:ext cx="1994089" cy="2834002"/>
          </a:xfrm>
          <a:prstGeom prst="rect">
            <a:avLst/>
          </a:prstGeom>
          <a:noFill/>
          <a:effectLst>
            <a:glow rad="1397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09074" y="3716766"/>
            <a:ext cx="8157411" cy="830997"/>
          </a:xfrm>
          <a:prstGeom prst="rect">
            <a:avLst/>
          </a:prstGeom>
          <a:noFill/>
        </p:spPr>
        <p:txBody>
          <a:bodyPr wrap="square" rtlCol="0">
            <a:spAutoFit/>
          </a:bodyPr>
          <a:lstStyle/>
          <a:p>
            <a:pPr algn="ctr"/>
            <a:r>
              <a:rPr lang="en-US" sz="2400" dirty="0" smtClean="0">
                <a:solidFill>
                  <a:schemeClr val="bg1"/>
                </a:solidFill>
              </a:rPr>
              <a:t>Samantha Thomas, Communication Sciences &amp;  Disorders</a:t>
            </a:r>
          </a:p>
          <a:p>
            <a:pPr algn="ctr"/>
            <a:r>
              <a:rPr lang="en-US" sz="2400" i="1" dirty="0" smtClean="0">
                <a:solidFill>
                  <a:schemeClr val="bg1"/>
                </a:solidFill>
              </a:rPr>
              <a:t>Promoted </a:t>
            </a:r>
            <a:r>
              <a:rPr lang="en-US" sz="2400" i="1" dirty="0">
                <a:solidFill>
                  <a:schemeClr val="bg1"/>
                </a:solidFill>
              </a:rPr>
              <a:t>to Instructor </a:t>
            </a:r>
            <a:r>
              <a:rPr lang="en-US" sz="2400" i="1" dirty="0" smtClean="0">
                <a:solidFill>
                  <a:schemeClr val="bg1"/>
                </a:solidFill>
              </a:rPr>
              <a:t>II</a:t>
            </a:r>
            <a:endParaRPr lang="en-US" sz="2400" i="1" dirty="0">
              <a:solidFill>
                <a:schemeClr val="bg1"/>
              </a:solidFill>
            </a:endParaRPr>
          </a:p>
        </p:txBody>
      </p:sp>
    </p:spTree>
    <p:extLst>
      <p:ext uri="{BB962C8B-B14F-4D97-AF65-F5344CB8AC3E}">
        <p14:creationId xmlns:p14="http://schemas.microsoft.com/office/powerpoint/2010/main" val="41770243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09074" y="3716766"/>
            <a:ext cx="8157411" cy="830997"/>
          </a:xfrm>
          <a:prstGeom prst="rect">
            <a:avLst/>
          </a:prstGeom>
          <a:noFill/>
        </p:spPr>
        <p:txBody>
          <a:bodyPr wrap="square" rtlCol="0">
            <a:spAutoFit/>
          </a:bodyPr>
          <a:lstStyle/>
          <a:p>
            <a:pPr algn="ctr"/>
            <a:r>
              <a:rPr lang="en-US" sz="2400" dirty="0">
                <a:solidFill>
                  <a:schemeClr val="bg1"/>
                </a:solidFill>
              </a:rPr>
              <a:t>Devon Weist, </a:t>
            </a:r>
            <a:r>
              <a:rPr lang="en-US" sz="2400" dirty="0" smtClean="0">
                <a:solidFill>
                  <a:schemeClr val="bg1"/>
                </a:solidFill>
              </a:rPr>
              <a:t>Communication Sciences &amp;  Disorders</a:t>
            </a:r>
          </a:p>
          <a:p>
            <a:pPr algn="ctr"/>
            <a:r>
              <a:rPr lang="en-US" sz="2400" i="1" dirty="0" smtClean="0">
                <a:solidFill>
                  <a:schemeClr val="bg1"/>
                </a:solidFill>
              </a:rPr>
              <a:t>Promoted </a:t>
            </a:r>
            <a:r>
              <a:rPr lang="en-US" sz="2400" i="1" dirty="0">
                <a:solidFill>
                  <a:schemeClr val="bg1"/>
                </a:solidFill>
              </a:rPr>
              <a:t>to Instructor </a:t>
            </a:r>
            <a:r>
              <a:rPr lang="en-US" sz="2400" i="1" dirty="0" smtClean="0">
                <a:solidFill>
                  <a:schemeClr val="bg1"/>
                </a:solidFill>
              </a:rPr>
              <a:t>II</a:t>
            </a:r>
            <a:endParaRPr lang="en-US" sz="2400" i="1" dirty="0">
              <a:solidFill>
                <a:schemeClr val="bg1"/>
              </a:solidFill>
            </a:endParaRPr>
          </a:p>
        </p:txBody>
      </p:sp>
      <p:pic>
        <p:nvPicPr>
          <p:cNvPr id="4" name="Picture 2" descr="Weist, Devon, Au.D., CC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7988" y="510288"/>
            <a:ext cx="2434234" cy="2834002"/>
          </a:xfrm>
          <a:prstGeom prst="rect">
            <a:avLst/>
          </a:prstGeom>
          <a:noFill/>
          <a:effectLst>
            <a:glow rad="1397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94009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09074" y="3716766"/>
            <a:ext cx="8157411" cy="830997"/>
          </a:xfrm>
          <a:prstGeom prst="rect">
            <a:avLst/>
          </a:prstGeom>
          <a:noFill/>
        </p:spPr>
        <p:txBody>
          <a:bodyPr wrap="square" rtlCol="0">
            <a:spAutoFit/>
          </a:bodyPr>
          <a:lstStyle/>
          <a:p>
            <a:pPr algn="ctr"/>
            <a:r>
              <a:rPr lang="en-US" sz="2400" dirty="0" smtClean="0">
                <a:solidFill>
                  <a:schemeClr val="bg1"/>
                </a:solidFill>
              </a:rPr>
              <a:t>Cheryl Paul, Communication Sciences &amp;  Disorders</a:t>
            </a:r>
          </a:p>
          <a:p>
            <a:pPr algn="ctr"/>
            <a:r>
              <a:rPr lang="en-US" sz="2400" i="1" dirty="0" smtClean="0">
                <a:solidFill>
                  <a:schemeClr val="bg1"/>
                </a:solidFill>
              </a:rPr>
              <a:t>Promoted </a:t>
            </a:r>
            <a:r>
              <a:rPr lang="en-US" sz="2400" i="1" dirty="0">
                <a:solidFill>
                  <a:schemeClr val="bg1"/>
                </a:solidFill>
              </a:rPr>
              <a:t>to Instructor </a:t>
            </a:r>
            <a:r>
              <a:rPr lang="en-US" sz="2400" i="1" dirty="0" smtClean="0">
                <a:solidFill>
                  <a:schemeClr val="bg1"/>
                </a:solidFill>
              </a:rPr>
              <a:t>II</a:t>
            </a:r>
            <a:endParaRPr lang="en-US" sz="2400" i="1" dirty="0">
              <a:solidFill>
                <a:schemeClr val="bg1"/>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0201" y="1028700"/>
            <a:ext cx="2686911" cy="2257005"/>
          </a:xfrm>
          <a:prstGeom prst="rect">
            <a:avLst/>
          </a:prstGeom>
        </p:spPr>
      </p:pic>
    </p:spTree>
    <p:extLst>
      <p:ext uri="{BB962C8B-B14F-4D97-AF65-F5344CB8AC3E}">
        <p14:creationId xmlns:p14="http://schemas.microsoft.com/office/powerpoint/2010/main" val="30294249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09074" y="3716766"/>
            <a:ext cx="8157411" cy="892552"/>
          </a:xfrm>
          <a:prstGeom prst="rect">
            <a:avLst/>
          </a:prstGeom>
          <a:noFill/>
        </p:spPr>
        <p:txBody>
          <a:bodyPr wrap="square" rtlCol="0">
            <a:spAutoFit/>
          </a:bodyPr>
          <a:lstStyle/>
          <a:p>
            <a:pPr algn="ctr"/>
            <a:r>
              <a:rPr lang="en-US" sz="2800" dirty="0">
                <a:solidFill>
                  <a:schemeClr val="bg1"/>
                </a:solidFill>
              </a:rPr>
              <a:t>Elizabeth Cass, Criminology</a:t>
            </a:r>
          </a:p>
          <a:p>
            <a:pPr algn="ctr"/>
            <a:r>
              <a:rPr lang="en-US" sz="2400" i="1" dirty="0" smtClean="0">
                <a:solidFill>
                  <a:schemeClr val="bg1"/>
                </a:solidFill>
              </a:rPr>
              <a:t>Promoted </a:t>
            </a:r>
            <a:r>
              <a:rPr lang="en-US" sz="2400" i="1" dirty="0">
                <a:solidFill>
                  <a:schemeClr val="bg1"/>
                </a:solidFill>
              </a:rPr>
              <a:t>to Instructor </a:t>
            </a:r>
            <a:r>
              <a:rPr lang="en-US" sz="2400" i="1" dirty="0" smtClean="0">
                <a:solidFill>
                  <a:schemeClr val="bg1"/>
                </a:solidFill>
              </a:rPr>
              <a:t>II</a:t>
            </a:r>
            <a:endParaRPr lang="en-US" sz="2400" i="1" dirty="0">
              <a:solidFill>
                <a:schemeClr val="bg1"/>
              </a:solidFill>
            </a:endParaRPr>
          </a:p>
        </p:txBody>
      </p:sp>
      <p:pic>
        <p:nvPicPr>
          <p:cNvPr id="3" name="Picture 4" descr="Cass, Elizabeth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5889" y="423853"/>
            <a:ext cx="2239573" cy="3173589"/>
          </a:xfrm>
          <a:prstGeom prst="rect">
            <a:avLst/>
          </a:prstGeom>
          <a:noFill/>
          <a:effectLst>
            <a:glow rad="1397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0321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E4B2F-C74B-0A4A-82D8-B46BA9116742}"/>
              </a:ext>
            </a:extLst>
          </p:cNvPr>
          <p:cNvSpPr>
            <a:spLocks noGrp="1"/>
          </p:cNvSpPr>
          <p:nvPr>
            <p:ph type="title"/>
          </p:nvPr>
        </p:nvSpPr>
        <p:spPr/>
        <p:txBody>
          <a:bodyPr/>
          <a:lstStyle/>
          <a:p>
            <a:r>
              <a:rPr lang="en-US" dirty="0"/>
              <a:t>Welcome New CBCS Faculty and Staff</a:t>
            </a:r>
          </a:p>
        </p:txBody>
      </p:sp>
    </p:spTree>
    <p:extLst>
      <p:ext uri="{BB962C8B-B14F-4D97-AF65-F5344CB8AC3E}">
        <p14:creationId xmlns:p14="http://schemas.microsoft.com/office/powerpoint/2010/main" val="4147889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09074" y="3716766"/>
            <a:ext cx="8157411" cy="892552"/>
          </a:xfrm>
          <a:prstGeom prst="rect">
            <a:avLst/>
          </a:prstGeom>
          <a:noFill/>
        </p:spPr>
        <p:txBody>
          <a:bodyPr wrap="square" rtlCol="0">
            <a:spAutoFit/>
          </a:bodyPr>
          <a:lstStyle/>
          <a:p>
            <a:pPr algn="ctr"/>
            <a:r>
              <a:rPr lang="en-US" sz="2800" dirty="0" smtClean="0">
                <a:solidFill>
                  <a:schemeClr val="bg1"/>
                </a:solidFill>
              </a:rPr>
              <a:t>Robert </a:t>
            </a:r>
            <a:r>
              <a:rPr lang="en-US" sz="2800" dirty="0" err="1">
                <a:solidFill>
                  <a:schemeClr val="bg1"/>
                </a:solidFill>
              </a:rPr>
              <a:t>LeGrande</a:t>
            </a:r>
            <a:r>
              <a:rPr lang="en-US" sz="2800" dirty="0">
                <a:solidFill>
                  <a:schemeClr val="bg1"/>
                </a:solidFill>
              </a:rPr>
              <a:t> Gardner</a:t>
            </a:r>
            <a:r>
              <a:rPr lang="en-US" sz="2800" dirty="0" smtClean="0">
                <a:solidFill>
                  <a:schemeClr val="bg1"/>
                </a:solidFill>
              </a:rPr>
              <a:t>, </a:t>
            </a:r>
            <a:r>
              <a:rPr lang="en-US" sz="2800" dirty="0">
                <a:solidFill>
                  <a:schemeClr val="bg1"/>
                </a:solidFill>
              </a:rPr>
              <a:t>Criminology</a:t>
            </a:r>
          </a:p>
          <a:p>
            <a:pPr algn="ctr"/>
            <a:r>
              <a:rPr lang="en-US" sz="2400" i="1" dirty="0" smtClean="0">
                <a:solidFill>
                  <a:schemeClr val="bg1"/>
                </a:solidFill>
              </a:rPr>
              <a:t>Promoted </a:t>
            </a:r>
            <a:r>
              <a:rPr lang="en-US" sz="2400" i="1" dirty="0">
                <a:solidFill>
                  <a:schemeClr val="bg1"/>
                </a:solidFill>
              </a:rPr>
              <a:t>to Instructor </a:t>
            </a:r>
            <a:r>
              <a:rPr lang="en-US" sz="2400" i="1" dirty="0" smtClean="0">
                <a:solidFill>
                  <a:schemeClr val="bg1"/>
                </a:solidFill>
              </a:rPr>
              <a:t>II</a:t>
            </a:r>
            <a:endParaRPr lang="en-US" sz="2400" i="1" dirty="0">
              <a:solidFill>
                <a:schemeClr val="bg1"/>
              </a:solidFill>
            </a:endParaRPr>
          </a:p>
        </p:txBody>
      </p:sp>
      <p:pic>
        <p:nvPicPr>
          <p:cNvPr id="4" name="Picture 2" descr="Gardner, LeGran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6019" y="564011"/>
            <a:ext cx="3643520" cy="2732641"/>
          </a:xfrm>
          <a:prstGeom prst="rect">
            <a:avLst/>
          </a:prstGeom>
          <a:noFill/>
          <a:effectLst>
            <a:glow rad="1397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9580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09074" y="3716766"/>
            <a:ext cx="8157411" cy="892552"/>
          </a:xfrm>
          <a:prstGeom prst="rect">
            <a:avLst/>
          </a:prstGeom>
          <a:noFill/>
        </p:spPr>
        <p:txBody>
          <a:bodyPr wrap="square" rtlCol="0">
            <a:spAutoFit/>
          </a:bodyPr>
          <a:lstStyle/>
          <a:p>
            <a:pPr algn="ctr"/>
            <a:r>
              <a:rPr lang="en-US" sz="2800" dirty="0">
                <a:solidFill>
                  <a:schemeClr val="bg1"/>
                </a:solidFill>
              </a:rPr>
              <a:t>Chris Simmons, School of Social Work</a:t>
            </a:r>
          </a:p>
          <a:p>
            <a:pPr algn="ctr"/>
            <a:r>
              <a:rPr lang="en-US" sz="2400" i="1" dirty="0" smtClean="0">
                <a:solidFill>
                  <a:schemeClr val="bg1"/>
                </a:solidFill>
              </a:rPr>
              <a:t>Promoted to Instructor II</a:t>
            </a:r>
            <a:endParaRPr lang="en-US" sz="2400" i="1" dirty="0">
              <a:solidFill>
                <a:schemeClr val="bg1"/>
              </a:solidFill>
            </a:endParaRPr>
          </a:p>
        </p:txBody>
      </p:sp>
      <p:pic>
        <p:nvPicPr>
          <p:cNvPr id="5" name="Picture 2" descr="Chris Simmons, Ph.D., LCS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8209" y="480535"/>
            <a:ext cx="2223890" cy="3125467"/>
          </a:xfrm>
          <a:prstGeom prst="rect">
            <a:avLst/>
          </a:prstGeom>
          <a:noFill/>
          <a:effectLst>
            <a:glow rad="1397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48810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09074" y="3716766"/>
            <a:ext cx="8157411" cy="1323439"/>
          </a:xfrm>
          <a:prstGeom prst="rect">
            <a:avLst/>
          </a:prstGeom>
          <a:noFill/>
        </p:spPr>
        <p:txBody>
          <a:bodyPr wrap="square" rtlCol="0">
            <a:spAutoFit/>
          </a:bodyPr>
          <a:lstStyle/>
          <a:p>
            <a:pPr algn="ctr"/>
            <a:r>
              <a:rPr lang="en-US" sz="2800" dirty="0" smtClean="0">
                <a:solidFill>
                  <a:schemeClr val="bg1"/>
                </a:solidFill>
              </a:rPr>
              <a:t>Murat Haner, Criminology</a:t>
            </a:r>
            <a:br>
              <a:rPr lang="en-US" sz="2800" dirty="0" smtClean="0">
                <a:solidFill>
                  <a:schemeClr val="bg1"/>
                </a:solidFill>
              </a:rPr>
            </a:br>
            <a:r>
              <a:rPr lang="en-US" sz="2800" dirty="0" smtClean="0">
                <a:solidFill>
                  <a:schemeClr val="bg1"/>
                </a:solidFill>
              </a:rPr>
              <a:t>Sarasota-Manatee campus</a:t>
            </a:r>
            <a:endParaRPr lang="en-US" sz="2800" dirty="0">
              <a:solidFill>
                <a:schemeClr val="bg1"/>
              </a:solidFill>
            </a:endParaRPr>
          </a:p>
          <a:p>
            <a:pPr algn="ctr"/>
            <a:r>
              <a:rPr lang="en-US" sz="2400" i="1" dirty="0" smtClean="0">
                <a:solidFill>
                  <a:schemeClr val="bg1"/>
                </a:solidFill>
              </a:rPr>
              <a:t>Promoted to Instructor II</a:t>
            </a:r>
            <a:endParaRPr lang="en-US" sz="2400" i="1" dirty="0">
              <a:solidFill>
                <a:schemeClr val="bg1"/>
              </a:solidFill>
            </a:endParaRPr>
          </a:p>
        </p:txBody>
      </p:sp>
      <p:pic>
        <p:nvPicPr>
          <p:cNvPr id="6146" name="Picture 2" descr="Haner, Mur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1912" y="541421"/>
            <a:ext cx="2143125" cy="2857500"/>
          </a:xfrm>
          <a:prstGeom prst="rect">
            <a:avLst/>
          </a:prstGeom>
          <a:noFill/>
          <a:effectLst>
            <a:glow rad="1397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30832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09074" y="3716766"/>
            <a:ext cx="8157411" cy="1323439"/>
          </a:xfrm>
          <a:prstGeom prst="rect">
            <a:avLst/>
          </a:prstGeom>
          <a:noFill/>
        </p:spPr>
        <p:txBody>
          <a:bodyPr wrap="square" rtlCol="0">
            <a:spAutoFit/>
          </a:bodyPr>
          <a:lstStyle/>
          <a:p>
            <a:pPr algn="ctr"/>
            <a:r>
              <a:rPr lang="en-US" sz="2800" dirty="0" smtClean="0">
                <a:solidFill>
                  <a:schemeClr val="bg1"/>
                </a:solidFill>
              </a:rPr>
              <a:t>Rustu Deryol, Criminology</a:t>
            </a:r>
            <a:br>
              <a:rPr lang="en-US" sz="2800" dirty="0" smtClean="0">
                <a:solidFill>
                  <a:schemeClr val="bg1"/>
                </a:solidFill>
              </a:rPr>
            </a:br>
            <a:r>
              <a:rPr lang="en-US" sz="2800" dirty="0" smtClean="0">
                <a:solidFill>
                  <a:schemeClr val="bg1"/>
                </a:solidFill>
              </a:rPr>
              <a:t>Sarasota-Manatee campus</a:t>
            </a:r>
            <a:endParaRPr lang="en-US" sz="2800" dirty="0">
              <a:solidFill>
                <a:schemeClr val="bg1"/>
              </a:solidFill>
            </a:endParaRPr>
          </a:p>
          <a:p>
            <a:pPr algn="ctr"/>
            <a:r>
              <a:rPr lang="en-US" sz="2400" i="1" dirty="0" smtClean="0">
                <a:solidFill>
                  <a:schemeClr val="bg1"/>
                </a:solidFill>
              </a:rPr>
              <a:t>Promoted to Instructor II</a:t>
            </a:r>
            <a:endParaRPr lang="en-US" sz="2400" i="1" dirty="0">
              <a:solidFill>
                <a:schemeClr val="bg1"/>
              </a:solidFill>
            </a:endParaRPr>
          </a:p>
        </p:txBody>
      </p:sp>
      <p:pic>
        <p:nvPicPr>
          <p:cNvPr id="7170" name="Picture 2" descr="Deryol, Rust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6216" y="577516"/>
            <a:ext cx="2143125" cy="2857500"/>
          </a:xfrm>
          <a:prstGeom prst="rect">
            <a:avLst/>
          </a:prstGeom>
          <a:noFill/>
          <a:effectLst>
            <a:glow rad="1397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45947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09074" y="3716766"/>
            <a:ext cx="8157411" cy="1323439"/>
          </a:xfrm>
          <a:prstGeom prst="rect">
            <a:avLst/>
          </a:prstGeom>
          <a:noFill/>
        </p:spPr>
        <p:txBody>
          <a:bodyPr wrap="square" rtlCol="0">
            <a:spAutoFit/>
          </a:bodyPr>
          <a:lstStyle/>
          <a:p>
            <a:pPr algn="ctr"/>
            <a:r>
              <a:rPr lang="en-US" sz="2800" dirty="0" smtClean="0">
                <a:solidFill>
                  <a:schemeClr val="bg1"/>
                </a:solidFill>
              </a:rPr>
              <a:t>Jane Roberts, School of Social Work</a:t>
            </a:r>
            <a:br>
              <a:rPr lang="en-US" sz="2800" dirty="0" smtClean="0">
                <a:solidFill>
                  <a:schemeClr val="bg1"/>
                </a:solidFill>
              </a:rPr>
            </a:br>
            <a:r>
              <a:rPr lang="en-US" sz="2800" dirty="0" smtClean="0">
                <a:solidFill>
                  <a:schemeClr val="bg1"/>
                </a:solidFill>
              </a:rPr>
              <a:t>Sarasota-Manatee campus</a:t>
            </a:r>
            <a:endParaRPr lang="en-US" sz="2800" dirty="0">
              <a:solidFill>
                <a:schemeClr val="bg1"/>
              </a:solidFill>
            </a:endParaRPr>
          </a:p>
          <a:p>
            <a:pPr algn="ctr"/>
            <a:r>
              <a:rPr lang="en-US" sz="2400" i="1" dirty="0" smtClean="0">
                <a:solidFill>
                  <a:schemeClr val="bg1"/>
                </a:solidFill>
              </a:rPr>
              <a:t>Promoted to Instructor III</a:t>
            </a:r>
            <a:endParaRPr lang="en-US" sz="2400" i="1" dirty="0">
              <a:solidFill>
                <a:schemeClr val="bg1"/>
              </a:solidFill>
            </a:endParaRPr>
          </a:p>
        </p:txBody>
      </p:sp>
      <p:pic>
        <p:nvPicPr>
          <p:cNvPr id="8194" name="Picture 2" descr="Jane Roberts, ACSW, LCSW, Ph.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1983" y="733926"/>
            <a:ext cx="3091591" cy="2660901"/>
          </a:xfrm>
          <a:prstGeom prst="rect">
            <a:avLst/>
          </a:prstGeom>
          <a:noFill/>
          <a:effectLst>
            <a:glow rad="1397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35723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40632" y="3716766"/>
            <a:ext cx="8638673" cy="1323439"/>
          </a:xfrm>
          <a:prstGeom prst="rect">
            <a:avLst/>
          </a:prstGeom>
          <a:noFill/>
        </p:spPr>
        <p:txBody>
          <a:bodyPr wrap="square" rtlCol="0">
            <a:spAutoFit/>
          </a:bodyPr>
          <a:lstStyle/>
          <a:p>
            <a:pPr algn="ctr"/>
            <a:r>
              <a:rPr lang="en-US" sz="2800" dirty="0" smtClean="0">
                <a:solidFill>
                  <a:schemeClr val="bg1"/>
                </a:solidFill>
              </a:rPr>
              <a:t>Donna Polelle, Communication Sciences &amp; Disorders</a:t>
            </a:r>
            <a:br>
              <a:rPr lang="en-US" sz="2800" dirty="0" smtClean="0">
                <a:solidFill>
                  <a:schemeClr val="bg1"/>
                </a:solidFill>
              </a:rPr>
            </a:br>
            <a:r>
              <a:rPr lang="en-US" sz="2800" dirty="0" smtClean="0">
                <a:solidFill>
                  <a:schemeClr val="bg1"/>
                </a:solidFill>
              </a:rPr>
              <a:t>Sarasota-Manatee campus</a:t>
            </a:r>
            <a:endParaRPr lang="en-US" sz="2800" dirty="0">
              <a:solidFill>
                <a:schemeClr val="bg1"/>
              </a:solidFill>
            </a:endParaRPr>
          </a:p>
          <a:p>
            <a:pPr algn="ctr"/>
            <a:r>
              <a:rPr lang="en-US" sz="2400" i="1" dirty="0" smtClean="0">
                <a:solidFill>
                  <a:schemeClr val="bg1"/>
                </a:solidFill>
              </a:rPr>
              <a:t>Promoted to Instructor III</a:t>
            </a:r>
            <a:endParaRPr lang="en-US" sz="2400" i="1" dirty="0">
              <a:solidFill>
                <a:schemeClr val="bg1"/>
              </a:solidFill>
            </a:endParaRPr>
          </a:p>
        </p:txBody>
      </p:sp>
      <p:pic>
        <p:nvPicPr>
          <p:cNvPr id="9218" name="Picture 2" descr="Polelle,Donna, Ph.D., CCC-SL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6448" y="806116"/>
            <a:ext cx="2707039" cy="2613693"/>
          </a:xfrm>
          <a:prstGeom prst="rect">
            <a:avLst/>
          </a:prstGeom>
          <a:noFill/>
          <a:effectLst>
            <a:glow rad="1397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5911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40632" y="3716766"/>
            <a:ext cx="8638673" cy="1323439"/>
          </a:xfrm>
          <a:prstGeom prst="rect">
            <a:avLst/>
          </a:prstGeom>
          <a:noFill/>
        </p:spPr>
        <p:txBody>
          <a:bodyPr wrap="square" rtlCol="0">
            <a:spAutoFit/>
          </a:bodyPr>
          <a:lstStyle/>
          <a:p>
            <a:pPr algn="ctr"/>
            <a:r>
              <a:rPr lang="en-US" sz="2800" dirty="0" smtClean="0">
                <a:solidFill>
                  <a:schemeClr val="bg1"/>
                </a:solidFill>
              </a:rPr>
              <a:t>Jenna Luque, Communication Sciences &amp; Disorders</a:t>
            </a:r>
            <a:br>
              <a:rPr lang="en-US" sz="2800" dirty="0" smtClean="0">
                <a:solidFill>
                  <a:schemeClr val="bg1"/>
                </a:solidFill>
              </a:rPr>
            </a:br>
            <a:r>
              <a:rPr lang="en-US" sz="2800" dirty="0" smtClean="0">
                <a:solidFill>
                  <a:schemeClr val="bg1"/>
                </a:solidFill>
              </a:rPr>
              <a:t>Sarasota-Manatee campus</a:t>
            </a:r>
            <a:endParaRPr lang="en-US" sz="2800" dirty="0">
              <a:solidFill>
                <a:schemeClr val="bg1"/>
              </a:solidFill>
            </a:endParaRPr>
          </a:p>
          <a:p>
            <a:pPr algn="ctr"/>
            <a:r>
              <a:rPr lang="en-US" sz="2400" i="1" dirty="0" smtClean="0">
                <a:solidFill>
                  <a:schemeClr val="bg1"/>
                </a:solidFill>
              </a:rPr>
              <a:t>Promoted to Instructor II</a:t>
            </a:r>
            <a:endParaRPr lang="en-US" sz="2400" i="1" dirty="0">
              <a:solidFill>
                <a:schemeClr val="bg1"/>
              </a:solidFill>
            </a:endParaRPr>
          </a:p>
        </p:txBody>
      </p:sp>
      <p:pic>
        <p:nvPicPr>
          <p:cNvPr id="10242" name="Picture 2" descr="Luque, Jenna, Ph.D., CCC-SLP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5497" y="722256"/>
            <a:ext cx="3488942" cy="2635807"/>
          </a:xfrm>
          <a:prstGeom prst="rect">
            <a:avLst/>
          </a:prstGeom>
          <a:noFill/>
          <a:effectLst>
            <a:glow rad="1397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27976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26D8C-F246-7943-AC9F-D2F028CF5311}"/>
              </a:ext>
            </a:extLst>
          </p:cNvPr>
          <p:cNvSpPr>
            <a:spLocks noGrp="1"/>
          </p:cNvSpPr>
          <p:nvPr>
            <p:ph type="title"/>
          </p:nvPr>
        </p:nvSpPr>
        <p:spPr>
          <a:xfrm>
            <a:off x="604233" y="575352"/>
            <a:ext cx="7715603" cy="692663"/>
          </a:xfrm>
        </p:spPr>
        <p:txBody>
          <a:bodyPr>
            <a:normAutofit/>
          </a:bodyPr>
          <a:lstStyle/>
          <a:p>
            <a:r>
              <a:rPr lang="en-US" dirty="0" smtClean="0"/>
              <a:t>CBCS Tenure &amp;Promotion Applications</a:t>
            </a:r>
            <a:endParaRPr lang="en-US" dirty="0"/>
          </a:p>
        </p:txBody>
      </p:sp>
      <p:sp>
        <p:nvSpPr>
          <p:cNvPr id="3" name="Content Placeholder 2"/>
          <p:cNvSpPr>
            <a:spLocks noGrp="1"/>
          </p:cNvSpPr>
          <p:nvPr>
            <p:ph idx="1"/>
          </p:nvPr>
        </p:nvSpPr>
        <p:spPr/>
        <p:txBody>
          <a:bodyPr>
            <a:normAutofit/>
          </a:bodyPr>
          <a:lstStyle/>
          <a:p>
            <a:pPr marL="0" indent="0">
              <a:buNone/>
            </a:pPr>
            <a:r>
              <a:rPr lang="en-US" sz="2000" dirty="0" smtClean="0"/>
              <a:t>​</a:t>
            </a:r>
            <a:r>
              <a:rPr lang="en-US" sz="2400" dirty="0" smtClean="0">
                <a:cs typeface="Calibri"/>
              </a:rPr>
              <a:t>T&amp;P </a:t>
            </a:r>
            <a:r>
              <a:rPr lang="en-US" sz="2400" dirty="0">
                <a:cs typeface="Calibri"/>
              </a:rPr>
              <a:t>Applications for 2020-21</a:t>
            </a:r>
          </a:p>
          <a:p>
            <a:pPr marL="666115" lvl="1" indent="-255905"/>
            <a:r>
              <a:rPr lang="en-US" sz="2000" dirty="0">
                <a:cs typeface="Calibri"/>
              </a:rPr>
              <a:t>Associate: </a:t>
            </a:r>
            <a:r>
              <a:rPr lang="en-US" sz="2000" dirty="0">
                <a:solidFill>
                  <a:srgbClr val="00B050"/>
                </a:solidFill>
                <a:cs typeface="Calibri"/>
              </a:rPr>
              <a:t>0</a:t>
            </a:r>
            <a:r>
              <a:rPr lang="en-US" sz="2000" dirty="0">
                <a:cs typeface="Calibri"/>
              </a:rPr>
              <a:t> </a:t>
            </a:r>
          </a:p>
          <a:p>
            <a:pPr marL="666115" lvl="1" indent="-255905"/>
            <a:r>
              <a:rPr lang="en-US" sz="2000" dirty="0">
                <a:cs typeface="Calibri"/>
              </a:rPr>
              <a:t>Full: </a:t>
            </a:r>
            <a:r>
              <a:rPr lang="en-US" sz="2000" dirty="0">
                <a:solidFill>
                  <a:srgbClr val="00B050"/>
                </a:solidFill>
                <a:cs typeface="Calibri"/>
              </a:rPr>
              <a:t>0</a:t>
            </a:r>
          </a:p>
          <a:p>
            <a:pPr marL="666115" lvl="1" indent="-255905"/>
            <a:r>
              <a:rPr lang="en-US" sz="2000" dirty="0">
                <a:cs typeface="Calibri"/>
              </a:rPr>
              <a:t>Research Associate: </a:t>
            </a:r>
            <a:r>
              <a:rPr lang="en-US" sz="2000" dirty="0">
                <a:solidFill>
                  <a:srgbClr val="00B050"/>
                </a:solidFill>
                <a:cs typeface="Calibri"/>
              </a:rPr>
              <a:t>0</a:t>
            </a:r>
          </a:p>
          <a:p>
            <a:pPr marL="666115" lvl="1" indent="-255905"/>
            <a:r>
              <a:rPr lang="en-US" sz="2000" dirty="0">
                <a:cs typeface="Calibri"/>
              </a:rPr>
              <a:t>Research Professor: </a:t>
            </a:r>
            <a:r>
              <a:rPr lang="en-US" sz="2000" dirty="0">
                <a:solidFill>
                  <a:srgbClr val="00B050"/>
                </a:solidFill>
                <a:cs typeface="Calibri"/>
              </a:rPr>
              <a:t>2</a:t>
            </a:r>
            <a:r>
              <a:rPr lang="en-US" sz="2000" dirty="0">
                <a:cs typeface="Calibri"/>
              </a:rPr>
              <a:t> </a:t>
            </a:r>
          </a:p>
          <a:p>
            <a:pPr marL="666115" lvl="1" indent="-255905"/>
            <a:r>
              <a:rPr lang="en-US" sz="2000" dirty="0">
                <a:cs typeface="Calibri"/>
              </a:rPr>
              <a:t>Instructor: </a:t>
            </a:r>
            <a:r>
              <a:rPr lang="en-US" sz="2000" dirty="0">
                <a:solidFill>
                  <a:srgbClr val="00B050"/>
                </a:solidFill>
                <a:cs typeface="Calibri"/>
              </a:rPr>
              <a:t>4</a:t>
            </a:r>
            <a:endParaRPr lang="en-US" sz="2000" dirty="0">
              <a:cs typeface="Calibri"/>
            </a:endParaRPr>
          </a:p>
          <a:p>
            <a:pPr marL="666115" lvl="1" indent="-255905"/>
            <a:r>
              <a:rPr lang="en-US" sz="2000" dirty="0">
                <a:cs typeface="Calibri"/>
              </a:rPr>
              <a:t>Mid-tenure review: </a:t>
            </a:r>
            <a:r>
              <a:rPr lang="en-US" sz="2000" dirty="0">
                <a:solidFill>
                  <a:srgbClr val="00B050"/>
                </a:solidFill>
                <a:cs typeface="Calibri"/>
              </a:rPr>
              <a:t>0</a:t>
            </a:r>
            <a:endParaRPr lang="en-US" sz="2000" dirty="0">
              <a:cs typeface="Calibri"/>
            </a:endParaRPr>
          </a:p>
          <a:p>
            <a:pPr marL="0" indent="0">
              <a:buNone/>
            </a:pPr>
            <a:endParaRPr lang="en-US" dirty="0"/>
          </a:p>
        </p:txBody>
      </p:sp>
    </p:spTree>
    <p:extLst>
      <p:ext uri="{BB962C8B-B14F-4D97-AF65-F5344CB8AC3E}">
        <p14:creationId xmlns:p14="http://schemas.microsoft.com/office/powerpoint/2010/main" val="273259865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E4B2F-C74B-0A4A-82D8-B46BA9116742}"/>
              </a:ext>
            </a:extLst>
          </p:cNvPr>
          <p:cNvSpPr>
            <a:spLocks noGrp="1"/>
          </p:cNvSpPr>
          <p:nvPr>
            <p:ph type="title"/>
          </p:nvPr>
        </p:nvSpPr>
        <p:spPr/>
        <p:txBody>
          <a:bodyPr/>
          <a:lstStyle/>
          <a:p>
            <a:r>
              <a:rPr lang="en-US" dirty="0" smtClean="0"/>
              <a:t>CBCS Curriculum Committee</a:t>
            </a:r>
            <a:br>
              <a:rPr lang="en-US" dirty="0" smtClean="0"/>
            </a:br>
            <a:r>
              <a:rPr lang="en-US" dirty="0" smtClean="0"/>
              <a:t>Andrea Smith, Chair</a:t>
            </a:r>
            <a:endParaRPr lang="en-US" dirty="0"/>
          </a:p>
        </p:txBody>
      </p:sp>
    </p:spTree>
    <p:extLst>
      <p:ext uri="{BB962C8B-B14F-4D97-AF65-F5344CB8AC3E}">
        <p14:creationId xmlns:p14="http://schemas.microsoft.com/office/powerpoint/2010/main" val="17188260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26D8C-F246-7943-AC9F-D2F028CF5311}"/>
              </a:ext>
            </a:extLst>
          </p:cNvPr>
          <p:cNvSpPr>
            <a:spLocks noGrp="1"/>
          </p:cNvSpPr>
          <p:nvPr>
            <p:ph type="title"/>
          </p:nvPr>
        </p:nvSpPr>
        <p:spPr>
          <a:xfrm>
            <a:off x="604234" y="575352"/>
            <a:ext cx="7150376" cy="692663"/>
          </a:xfrm>
        </p:spPr>
        <p:txBody>
          <a:bodyPr/>
          <a:lstStyle/>
          <a:p>
            <a:r>
              <a:rPr lang="en-US" dirty="0" smtClean="0"/>
              <a:t>Curriculum Committee Charge</a:t>
            </a:r>
            <a:endParaRPr lang="en-US" dirty="0"/>
          </a:p>
        </p:txBody>
      </p:sp>
      <p:sp>
        <p:nvSpPr>
          <p:cNvPr id="3" name="Content Placeholder 2"/>
          <p:cNvSpPr>
            <a:spLocks noGrp="1"/>
          </p:cNvSpPr>
          <p:nvPr>
            <p:ph idx="1"/>
          </p:nvPr>
        </p:nvSpPr>
        <p:spPr/>
        <p:txBody>
          <a:bodyPr>
            <a:normAutofit fontScale="92500" lnSpcReduction="10000"/>
          </a:bodyPr>
          <a:lstStyle/>
          <a:p>
            <a:pPr marL="307340" indent="-307340"/>
            <a:r>
              <a:rPr lang="en-US" dirty="0" smtClean="0"/>
              <a:t>​</a:t>
            </a:r>
            <a:r>
              <a:rPr lang="en-US" sz="2000" dirty="0" smtClean="0"/>
              <a:t>Meets </a:t>
            </a:r>
            <a:r>
              <a:rPr lang="en-US" sz="2000" dirty="0"/>
              <a:t>monthly in Fall and Spring semesters.</a:t>
            </a:r>
          </a:p>
          <a:p>
            <a:pPr marL="307340" indent="-307340"/>
            <a:r>
              <a:rPr lang="en-US" sz="2000" dirty="0"/>
              <a:t>Reviews all proposals for new undergraduate/graduate courses and programs, including minors and certificates.</a:t>
            </a:r>
          </a:p>
          <a:p>
            <a:pPr marL="307340" indent="-307340"/>
            <a:r>
              <a:rPr lang="en-US" sz="2000" dirty="0"/>
              <a:t>Reviews all substantive undergraduate/graduate catalog changes, and curriculum changes.</a:t>
            </a:r>
          </a:p>
          <a:p>
            <a:pPr marL="307340" indent="-307340"/>
            <a:r>
              <a:rPr lang="en-US" sz="2000" dirty="0"/>
              <a:t>Makes recommendations to the USF Undergraduate Council and Graduate Council regarding action on proposals. </a:t>
            </a:r>
          </a:p>
          <a:p>
            <a:pPr marL="307340" indent="-307340"/>
            <a:r>
              <a:rPr lang="en-US" sz="2000" dirty="0">
                <a:cs typeface="Calibri"/>
              </a:rPr>
              <a:t>New this Fall: USF implemented new course and curriculum proposal system, </a:t>
            </a:r>
            <a:r>
              <a:rPr lang="en-US" sz="2000" dirty="0" err="1">
                <a:cs typeface="Calibri"/>
              </a:rPr>
              <a:t>Curriculog</a:t>
            </a:r>
            <a:r>
              <a:rPr lang="en-US" sz="2000" dirty="0">
                <a:cs typeface="Calibri"/>
              </a:rPr>
              <a:t>.</a:t>
            </a:r>
          </a:p>
          <a:p>
            <a:pPr marL="307340" indent="-307340"/>
            <a:r>
              <a:rPr lang="en-US" sz="2000" dirty="0">
                <a:cs typeface="Calibri"/>
              </a:rPr>
              <a:t>Note: all catalog changes for 2021-22 must be submitted in </a:t>
            </a:r>
            <a:r>
              <a:rPr lang="en-US" sz="2000" dirty="0" err="1">
                <a:cs typeface="Calibri"/>
              </a:rPr>
              <a:t>Curriculog</a:t>
            </a:r>
            <a:r>
              <a:rPr lang="en-US" sz="2000" dirty="0">
                <a:cs typeface="Calibri"/>
              </a:rPr>
              <a:t> by January 25, 2021.</a:t>
            </a:r>
            <a:endParaRPr lang="en-US" dirty="0"/>
          </a:p>
          <a:p>
            <a:pPr marL="0" indent="0">
              <a:buNone/>
            </a:pPr>
            <a:endParaRPr lang="en-US" dirty="0"/>
          </a:p>
        </p:txBody>
      </p:sp>
    </p:spTree>
    <p:extLst>
      <p:ext uri="{BB962C8B-B14F-4D97-AF65-F5344CB8AC3E}">
        <p14:creationId xmlns:p14="http://schemas.microsoft.com/office/powerpoint/2010/main" val="11097823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DD33827-C28D-40C6-A692-82F4FBAE21AB}"/>
              </a:ext>
            </a:extLst>
          </p:cNvPr>
          <p:cNvSpPr txBox="1">
            <a:spLocks/>
          </p:cNvSpPr>
          <p:nvPr/>
        </p:nvSpPr>
        <p:spPr>
          <a:xfrm>
            <a:off x="140593" y="137539"/>
            <a:ext cx="8229600" cy="600039"/>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dirty="0" smtClean="0">
                <a:cs typeface="Calibri"/>
              </a:rPr>
              <a:t>New CBCS Faculty</a:t>
            </a:r>
            <a:endParaRPr lang="en-US" dirty="0"/>
          </a:p>
        </p:txBody>
      </p:sp>
      <p:pic>
        <p:nvPicPr>
          <p:cNvPr id="4" name="Picture 2">
            <a:extLst>
              <a:ext uri="{FF2B5EF4-FFF2-40B4-BE49-F238E27FC236}">
                <a16:creationId xmlns:a16="http://schemas.microsoft.com/office/drawing/2014/main" id="{E42FB59C-A5D2-4E9D-B05E-30ED7903CEBA}"/>
              </a:ext>
            </a:extLst>
          </p:cNvPr>
          <p:cNvPicPr>
            <a:picLocks noChangeAspect="1" noChangeArrowheads="1"/>
          </p:cNvPicPr>
          <p:nvPr/>
        </p:nvPicPr>
        <p:blipFill>
          <a:blip r:link="rId2">
            <a:extLst>
              <a:ext uri="{28A0092B-C50C-407E-A947-70E740481C1C}">
                <a14:useLocalDpi xmlns:a14="http://schemas.microsoft.com/office/drawing/2010/main" val="0"/>
              </a:ext>
            </a:extLst>
          </a:blip>
          <a:srcRect/>
          <a:stretch>
            <a:fillRect/>
          </a:stretch>
        </p:blipFill>
        <p:spPr bwMode="auto">
          <a:xfrm>
            <a:off x="466544" y="799315"/>
            <a:ext cx="983262" cy="983262"/>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5" name="Picture 3">
            <a:extLst>
              <a:ext uri="{FF2B5EF4-FFF2-40B4-BE49-F238E27FC236}">
                <a16:creationId xmlns:a16="http://schemas.microsoft.com/office/drawing/2014/main" id="{214189D1-4A13-4C15-9977-71F090375E7B}"/>
              </a:ext>
            </a:extLst>
          </p:cNvPr>
          <p:cNvPicPr>
            <a:picLocks noChangeAspect="1" noChangeArrowheads="1"/>
          </p:cNvPicPr>
          <p:nvPr/>
        </p:nvPicPr>
        <p:blipFill>
          <a:blip r:link="rId3">
            <a:extLst>
              <a:ext uri="{28A0092B-C50C-407E-A947-70E740481C1C}">
                <a14:useLocalDpi xmlns:a14="http://schemas.microsoft.com/office/drawing/2010/main" val="0"/>
              </a:ext>
            </a:extLst>
          </a:blip>
          <a:srcRect/>
          <a:stretch>
            <a:fillRect/>
          </a:stretch>
        </p:blipFill>
        <p:spPr bwMode="auto">
          <a:xfrm>
            <a:off x="466544" y="2229947"/>
            <a:ext cx="983262" cy="983262"/>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CC577F39-3586-4504-B908-A32AFF95B436}"/>
              </a:ext>
            </a:extLst>
          </p:cNvPr>
          <p:cNvPicPr>
            <a:picLocks noChangeAspect="1" noChangeArrowheads="1"/>
          </p:cNvPicPr>
          <p:nvPr/>
        </p:nvPicPr>
        <p:blipFill>
          <a:blip r:link="rId4">
            <a:extLst>
              <a:ext uri="{28A0092B-C50C-407E-A947-70E740481C1C}">
                <a14:useLocalDpi xmlns:a14="http://schemas.microsoft.com/office/drawing/2010/main" val="0"/>
              </a:ext>
            </a:extLst>
          </a:blip>
          <a:srcRect/>
          <a:stretch>
            <a:fillRect/>
          </a:stretch>
        </p:blipFill>
        <p:spPr bwMode="auto">
          <a:xfrm>
            <a:off x="466544" y="3666597"/>
            <a:ext cx="983262" cy="983262"/>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7" name="Picture 5">
            <a:extLst>
              <a:ext uri="{FF2B5EF4-FFF2-40B4-BE49-F238E27FC236}">
                <a16:creationId xmlns:a16="http://schemas.microsoft.com/office/drawing/2014/main" id="{8603016A-739F-48DC-AA31-D47F9739275A}"/>
              </a:ext>
            </a:extLst>
          </p:cNvPr>
          <p:cNvPicPr>
            <a:picLocks noChangeAspect="1" noChangeArrowheads="1"/>
          </p:cNvPicPr>
          <p:nvPr/>
        </p:nvPicPr>
        <p:blipFill>
          <a:blip r:link="rId5">
            <a:extLst>
              <a:ext uri="{28A0092B-C50C-407E-A947-70E740481C1C}">
                <a14:useLocalDpi xmlns:a14="http://schemas.microsoft.com/office/drawing/2010/main" val="0"/>
              </a:ext>
            </a:extLst>
          </a:blip>
          <a:srcRect/>
          <a:stretch>
            <a:fillRect/>
          </a:stretch>
        </p:blipFill>
        <p:spPr bwMode="auto">
          <a:xfrm>
            <a:off x="4977353" y="816735"/>
            <a:ext cx="942184" cy="942184"/>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419F27F6-28D8-47C0-9182-78AE1E1F5FBB}"/>
              </a:ext>
            </a:extLst>
          </p:cNvPr>
          <p:cNvPicPr>
            <a:picLocks noChangeAspect="1" noChangeArrowheads="1"/>
          </p:cNvPicPr>
          <p:nvPr/>
        </p:nvPicPr>
        <p:blipFill>
          <a:blip r:link="rId6">
            <a:extLst>
              <a:ext uri="{28A0092B-C50C-407E-A947-70E740481C1C}">
                <a14:useLocalDpi xmlns:a14="http://schemas.microsoft.com/office/drawing/2010/main" val="0"/>
              </a:ext>
            </a:extLst>
          </a:blip>
          <a:srcRect/>
          <a:stretch>
            <a:fillRect/>
          </a:stretch>
        </p:blipFill>
        <p:spPr bwMode="auto">
          <a:xfrm>
            <a:off x="4977354" y="2214430"/>
            <a:ext cx="988911" cy="988911"/>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9" name="Picture 7">
            <a:extLst>
              <a:ext uri="{FF2B5EF4-FFF2-40B4-BE49-F238E27FC236}">
                <a16:creationId xmlns:a16="http://schemas.microsoft.com/office/drawing/2014/main" id="{63A1F93F-9F27-489E-9B45-2190EDCB032F}"/>
              </a:ext>
            </a:extLst>
          </p:cNvPr>
          <p:cNvPicPr>
            <a:picLocks noChangeAspect="1" noChangeArrowheads="1"/>
          </p:cNvPicPr>
          <p:nvPr/>
        </p:nvPicPr>
        <p:blipFill>
          <a:blip r:link="rId7">
            <a:extLst>
              <a:ext uri="{28A0092B-C50C-407E-A947-70E740481C1C}">
                <a14:useLocalDpi xmlns:a14="http://schemas.microsoft.com/office/drawing/2010/main" val="0"/>
              </a:ext>
            </a:extLst>
          </a:blip>
          <a:srcRect/>
          <a:stretch>
            <a:fillRect/>
          </a:stretch>
        </p:blipFill>
        <p:spPr bwMode="auto">
          <a:xfrm>
            <a:off x="4977354" y="3635182"/>
            <a:ext cx="988911" cy="978924"/>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EDBBC84-DCE3-4E9C-A719-F864B88A3B5C}"/>
              </a:ext>
            </a:extLst>
          </p:cNvPr>
          <p:cNvSpPr txBox="1"/>
          <p:nvPr/>
        </p:nvSpPr>
        <p:spPr>
          <a:xfrm>
            <a:off x="1680885" y="942376"/>
            <a:ext cx="3271398" cy="646331"/>
          </a:xfrm>
          <a:prstGeom prst="rect">
            <a:avLst/>
          </a:prstGeom>
          <a:noFill/>
          <a:ln w="38100">
            <a:noFill/>
          </a:ln>
        </p:spPr>
        <p:txBody>
          <a:bodyPr wrap="square" rtlCol="0">
            <a:spAutoFit/>
          </a:bodyPr>
          <a:lstStyle/>
          <a:p>
            <a:r>
              <a:rPr lang="en-US" sz="1200" b="1" dirty="0">
                <a:solidFill>
                  <a:schemeClr val="bg1"/>
                </a:solidFill>
              </a:rPr>
              <a:t>Beth Boone, Ph.D</a:t>
            </a:r>
          </a:p>
          <a:p>
            <a:r>
              <a:rPr lang="en-US" sz="1200" b="1" dirty="0">
                <a:solidFill>
                  <a:schemeClr val="bg1"/>
                </a:solidFill>
              </a:rPr>
              <a:t>Executive Director, CARD/LTA</a:t>
            </a:r>
          </a:p>
          <a:p>
            <a:r>
              <a:rPr lang="en-US" sz="1200" b="1" dirty="0">
                <a:solidFill>
                  <a:schemeClr val="bg1"/>
                </a:solidFill>
              </a:rPr>
              <a:t>Research Assistant </a:t>
            </a:r>
            <a:r>
              <a:rPr lang="en-US" sz="1200" b="1" dirty="0" smtClean="0">
                <a:solidFill>
                  <a:schemeClr val="bg1"/>
                </a:solidFill>
              </a:rPr>
              <a:t>Professor, CFS</a:t>
            </a:r>
            <a:endParaRPr lang="en-US" sz="1200" b="1" dirty="0">
              <a:solidFill>
                <a:schemeClr val="bg1"/>
              </a:solidFill>
            </a:endParaRPr>
          </a:p>
        </p:txBody>
      </p:sp>
      <p:sp>
        <p:nvSpPr>
          <p:cNvPr id="11" name="TextBox 10">
            <a:extLst>
              <a:ext uri="{FF2B5EF4-FFF2-40B4-BE49-F238E27FC236}">
                <a16:creationId xmlns:a16="http://schemas.microsoft.com/office/drawing/2014/main" id="{75E116F3-03EA-4700-B238-95ABAC26CE50}"/>
              </a:ext>
            </a:extLst>
          </p:cNvPr>
          <p:cNvSpPr txBox="1"/>
          <p:nvPr/>
        </p:nvSpPr>
        <p:spPr>
          <a:xfrm>
            <a:off x="1728284" y="2385719"/>
            <a:ext cx="2491858" cy="646331"/>
          </a:xfrm>
          <a:prstGeom prst="rect">
            <a:avLst/>
          </a:prstGeom>
          <a:noFill/>
          <a:ln w="38100">
            <a:noFill/>
          </a:ln>
        </p:spPr>
        <p:txBody>
          <a:bodyPr wrap="square" rtlCol="0">
            <a:spAutoFit/>
          </a:bodyPr>
          <a:lstStyle/>
          <a:p>
            <a:r>
              <a:rPr lang="en-US" sz="1200" b="1" dirty="0">
                <a:solidFill>
                  <a:schemeClr val="bg1"/>
                </a:solidFill>
              </a:rPr>
              <a:t>Elisabel Chang, MS, CCC-SLP,    </a:t>
            </a:r>
          </a:p>
          <a:p>
            <a:r>
              <a:rPr lang="en-US" sz="1200" b="1" dirty="0" smtClean="0">
                <a:solidFill>
                  <a:schemeClr val="bg1"/>
                </a:solidFill>
              </a:rPr>
              <a:t>TSSLD-BE</a:t>
            </a:r>
            <a:endParaRPr lang="en-US" sz="1200" b="1" dirty="0">
              <a:solidFill>
                <a:schemeClr val="bg1"/>
              </a:solidFill>
            </a:endParaRPr>
          </a:p>
          <a:p>
            <a:r>
              <a:rPr lang="en-US" sz="1200" b="1" dirty="0">
                <a:solidFill>
                  <a:schemeClr val="bg1"/>
                </a:solidFill>
              </a:rPr>
              <a:t>Visiting Clinical Instructor, CSD</a:t>
            </a:r>
          </a:p>
        </p:txBody>
      </p:sp>
      <p:sp>
        <p:nvSpPr>
          <p:cNvPr id="12" name="TextBox 11">
            <a:extLst>
              <a:ext uri="{FF2B5EF4-FFF2-40B4-BE49-F238E27FC236}">
                <a16:creationId xmlns:a16="http://schemas.microsoft.com/office/drawing/2014/main" id="{2E533674-6F3F-4F20-8CCA-6A6B4FBEFCD4}"/>
              </a:ext>
            </a:extLst>
          </p:cNvPr>
          <p:cNvSpPr txBox="1"/>
          <p:nvPr/>
        </p:nvSpPr>
        <p:spPr>
          <a:xfrm>
            <a:off x="1728284" y="3927395"/>
            <a:ext cx="2378483" cy="461665"/>
          </a:xfrm>
          <a:prstGeom prst="rect">
            <a:avLst/>
          </a:prstGeom>
          <a:noFill/>
          <a:ln w="38100">
            <a:noFill/>
          </a:ln>
        </p:spPr>
        <p:txBody>
          <a:bodyPr wrap="square" rtlCol="0">
            <a:spAutoFit/>
          </a:bodyPr>
          <a:lstStyle/>
          <a:p>
            <a:r>
              <a:rPr lang="en-US" sz="1200" b="1" dirty="0">
                <a:solidFill>
                  <a:schemeClr val="bg1"/>
                </a:solidFill>
              </a:rPr>
              <a:t>Donna </a:t>
            </a:r>
            <a:r>
              <a:rPr lang="en-US" sz="1200" b="1" dirty="0" smtClean="0">
                <a:solidFill>
                  <a:schemeClr val="bg1"/>
                </a:solidFill>
              </a:rPr>
              <a:t>Flanders</a:t>
            </a:r>
            <a:r>
              <a:rPr lang="en-US" sz="1200" b="1" dirty="0">
                <a:solidFill>
                  <a:schemeClr val="bg1"/>
                </a:solidFill>
              </a:rPr>
              <a:t>, MS, CI &amp; CT</a:t>
            </a:r>
          </a:p>
          <a:p>
            <a:r>
              <a:rPr lang="en-US" sz="1200" b="1" dirty="0">
                <a:solidFill>
                  <a:schemeClr val="bg1"/>
                </a:solidFill>
              </a:rPr>
              <a:t>Visiting Instructor, CSD</a:t>
            </a:r>
          </a:p>
        </p:txBody>
      </p:sp>
      <p:sp>
        <p:nvSpPr>
          <p:cNvPr id="13" name="TextBox 12">
            <a:extLst>
              <a:ext uri="{FF2B5EF4-FFF2-40B4-BE49-F238E27FC236}">
                <a16:creationId xmlns:a16="http://schemas.microsoft.com/office/drawing/2014/main" id="{E165E258-E527-40B9-AA10-29EB71B8667D}"/>
              </a:ext>
            </a:extLst>
          </p:cNvPr>
          <p:cNvSpPr txBox="1"/>
          <p:nvPr/>
        </p:nvSpPr>
        <p:spPr>
          <a:xfrm>
            <a:off x="6210515" y="1025878"/>
            <a:ext cx="2634049" cy="461665"/>
          </a:xfrm>
          <a:prstGeom prst="rect">
            <a:avLst/>
          </a:prstGeom>
          <a:noFill/>
          <a:ln w="38100">
            <a:noFill/>
          </a:ln>
        </p:spPr>
        <p:txBody>
          <a:bodyPr wrap="square" rtlCol="0">
            <a:spAutoFit/>
          </a:bodyPr>
          <a:lstStyle/>
          <a:p>
            <a:r>
              <a:rPr lang="en-US" sz="1200" b="1" dirty="0">
                <a:solidFill>
                  <a:schemeClr val="bg1"/>
                </a:solidFill>
              </a:rPr>
              <a:t>Donna Ginns, Ph.D, BCBA-D, LP</a:t>
            </a:r>
          </a:p>
          <a:p>
            <a:r>
              <a:rPr lang="en-US" sz="1200" b="1" dirty="0">
                <a:solidFill>
                  <a:schemeClr val="bg1"/>
                </a:solidFill>
              </a:rPr>
              <a:t>Instructor, CFS</a:t>
            </a:r>
          </a:p>
        </p:txBody>
      </p:sp>
      <p:sp>
        <p:nvSpPr>
          <p:cNvPr id="14" name="TextBox 13">
            <a:extLst>
              <a:ext uri="{FF2B5EF4-FFF2-40B4-BE49-F238E27FC236}">
                <a16:creationId xmlns:a16="http://schemas.microsoft.com/office/drawing/2014/main" id="{4BB3500C-8EEC-4B68-9325-D30540344FC1}"/>
              </a:ext>
            </a:extLst>
          </p:cNvPr>
          <p:cNvSpPr txBox="1"/>
          <p:nvPr/>
        </p:nvSpPr>
        <p:spPr>
          <a:xfrm>
            <a:off x="6237208" y="2514368"/>
            <a:ext cx="2178121" cy="461665"/>
          </a:xfrm>
          <a:prstGeom prst="rect">
            <a:avLst/>
          </a:prstGeom>
          <a:noFill/>
          <a:ln w="38100">
            <a:noFill/>
          </a:ln>
        </p:spPr>
        <p:txBody>
          <a:bodyPr wrap="square" rtlCol="0">
            <a:spAutoFit/>
          </a:bodyPr>
          <a:lstStyle/>
          <a:p>
            <a:r>
              <a:rPr lang="en-US" sz="1200" b="1" dirty="0">
                <a:solidFill>
                  <a:schemeClr val="bg1"/>
                </a:solidFill>
              </a:rPr>
              <a:t>Thomas Hyslip, </a:t>
            </a:r>
            <a:r>
              <a:rPr lang="en-US" sz="1200" b="1" dirty="0" smtClean="0">
                <a:solidFill>
                  <a:schemeClr val="bg1"/>
                </a:solidFill>
              </a:rPr>
              <a:t>Sc.D.</a:t>
            </a:r>
            <a:endParaRPr lang="en-US" sz="1200" b="1" dirty="0">
              <a:solidFill>
                <a:schemeClr val="bg1"/>
              </a:solidFill>
            </a:endParaRPr>
          </a:p>
          <a:p>
            <a:r>
              <a:rPr lang="en-US" sz="1200" b="1" dirty="0">
                <a:solidFill>
                  <a:schemeClr val="bg1"/>
                </a:solidFill>
              </a:rPr>
              <a:t>Instructor, CCJ</a:t>
            </a:r>
          </a:p>
        </p:txBody>
      </p:sp>
      <p:sp>
        <p:nvSpPr>
          <p:cNvPr id="15" name="TextBox 14">
            <a:extLst>
              <a:ext uri="{FF2B5EF4-FFF2-40B4-BE49-F238E27FC236}">
                <a16:creationId xmlns:a16="http://schemas.microsoft.com/office/drawing/2014/main" id="{D9B11828-3EF6-44B5-92C0-7830748C58A0}"/>
              </a:ext>
            </a:extLst>
          </p:cNvPr>
          <p:cNvSpPr txBox="1"/>
          <p:nvPr/>
        </p:nvSpPr>
        <p:spPr>
          <a:xfrm>
            <a:off x="6240722" y="3859129"/>
            <a:ext cx="2622284" cy="461665"/>
          </a:xfrm>
          <a:prstGeom prst="rect">
            <a:avLst/>
          </a:prstGeom>
          <a:noFill/>
          <a:ln w="38100">
            <a:noFill/>
          </a:ln>
        </p:spPr>
        <p:txBody>
          <a:bodyPr wrap="square" rtlCol="0">
            <a:spAutoFit/>
          </a:bodyPr>
          <a:lstStyle/>
          <a:p>
            <a:r>
              <a:rPr lang="en-US" sz="1200" b="1" dirty="0">
                <a:solidFill>
                  <a:schemeClr val="bg1"/>
                </a:solidFill>
              </a:rPr>
              <a:t>Natalie Mikkelson, MA, </a:t>
            </a:r>
            <a:r>
              <a:rPr lang="en-US" sz="1200" b="1" dirty="0" smtClean="0">
                <a:solidFill>
                  <a:schemeClr val="bg1"/>
                </a:solidFill>
              </a:rPr>
              <a:t>CCC-SLP</a:t>
            </a:r>
            <a:endParaRPr lang="en-US" sz="1200" b="1" dirty="0">
              <a:solidFill>
                <a:schemeClr val="bg1"/>
              </a:solidFill>
            </a:endParaRPr>
          </a:p>
          <a:p>
            <a:r>
              <a:rPr lang="en-US" sz="1200" b="1" dirty="0">
                <a:solidFill>
                  <a:schemeClr val="bg1"/>
                </a:solidFill>
              </a:rPr>
              <a:t>Visiting Clinical Instructor, CSD</a:t>
            </a:r>
          </a:p>
        </p:txBody>
      </p:sp>
    </p:spTree>
    <p:extLst>
      <p:ext uri="{BB962C8B-B14F-4D97-AF65-F5344CB8AC3E}">
        <p14:creationId xmlns:p14="http://schemas.microsoft.com/office/powerpoint/2010/main" val="29343888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26D8C-F246-7943-AC9F-D2F028CF5311}"/>
              </a:ext>
            </a:extLst>
          </p:cNvPr>
          <p:cNvSpPr>
            <a:spLocks noGrp="1"/>
          </p:cNvSpPr>
          <p:nvPr>
            <p:ph type="title"/>
          </p:nvPr>
        </p:nvSpPr>
        <p:spPr>
          <a:xfrm>
            <a:off x="604236" y="575352"/>
            <a:ext cx="7150376" cy="692663"/>
          </a:xfrm>
        </p:spPr>
        <p:txBody>
          <a:bodyPr/>
          <a:lstStyle/>
          <a:p>
            <a:r>
              <a:rPr lang="en-US" dirty="0" smtClean="0"/>
              <a:t>Curriculum Committee 2020-2021</a:t>
            </a:r>
            <a:endParaRPr lang="en-US" dirty="0"/>
          </a:p>
        </p:txBody>
      </p:sp>
      <p:sp>
        <p:nvSpPr>
          <p:cNvPr id="3" name="Content Placeholder 2"/>
          <p:cNvSpPr>
            <a:spLocks noGrp="1"/>
          </p:cNvSpPr>
          <p:nvPr>
            <p:ph idx="1"/>
          </p:nvPr>
        </p:nvSpPr>
        <p:spPr/>
        <p:txBody>
          <a:bodyPr>
            <a:normAutofit/>
          </a:bodyPr>
          <a:lstStyle/>
          <a:p>
            <a:pPr fontAlgn="base"/>
            <a:r>
              <a:rPr lang="en-US" dirty="0" smtClean="0"/>
              <a:t>​Child </a:t>
            </a:r>
            <a:r>
              <a:rPr lang="en-US" dirty="0"/>
              <a:t>&amp; Family Studies – </a:t>
            </a:r>
            <a:r>
              <a:rPr lang="en-US" dirty="0" smtClean="0"/>
              <a:t>Amanda </a:t>
            </a:r>
            <a:r>
              <a:rPr lang="en-US" dirty="0" err="1" smtClean="0"/>
              <a:t>DePippo</a:t>
            </a:r>
            <a:r>
              <a:rPr lang="en-US" dirty="0" smtClean="0"/>
              <a:t>​</a:t>
            </a:r>
            <a:endParaRPr lang="en-US" dirty="0"/>
          </a:p>
          <a:p>
            <a:pPr fontAlgn="base"/>
            <a:r>
              <a:rPr lang="en-US" dirty="0"/>
              <a:t>Communication Sciences &amp; Disorders – Andrea Smith</a:t>
            </a:r>
            <a:r>
              <a:rPr lang="en-US" dirty="0" smtClean="0"/>
              <a:t>​, Chair</a:t>
            </a:r>
            <a:endParaRPr lang="en-US" dirty="0"/>
          </a:p>
          <a:p>
            <a:pPr fontAlgn="base"/>
            <a:r>
              <a:rPr lang="en-US" dirty="0"/>
              <a:t>Criminology – Andrew Franz​</a:t>
            </a:r>
          </a:p>
          <a:p>
            <a:pPr fontAlgn="base"/>
            <a:r>
              <a:rPr lang="en-US" dirty="0"/>
              <a:t>Mental Health Law &amp; Policy – Khary Rigg​</a:t>
            </a:r>
          </a:p>
          <a:p>
            <a:pPr fontAlgn="base"/>
            <a:r>
              <a:rPr lang="en-US" dirty="0"/>
              <a:t>School of Aging Studies – Bill Haley​</a:t>
            </a:r>
          </a:p>
          <a:p>
            <a:pPr fontAlgn="base"/>
            <a:r>
              <a:rPr lang="en-US" dirty="0"/>
              <a:t>School of Social Work – </a:t>
            </a:r>
            <a:r>
              <a:rPr lang="en-US" dirty="0" smtClean="0"/>
              <a:t>Dawn Brown</a:t>
            </a:r>
            <a:endParaRPr lang="en-US" dirty="0"/>
          </a:p>
          <a:p>
            <a:pPr marL="0" indent="0">
              <a:buNone/>
            </a:pPr>
            <a:endParaRPr lang="en-US" dirty="0"/>
          </a:p>
        </p:txBody>
      </p:sp>
    </p:spTree>
    <p:extLst>
      <p:ext uri="{BB962C8B-B14F-4D97-AF65-F5344CB8AC3E}">
        <p14:creationId xmlns:p14="http://schemas.microsoft.com/office/powerpoint/2010/main" val="38461245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E4B2F-C74B-0A4A-82D8-B46BA9116742}"/>
              </a:ext>
            </a:extLst>
          </p:cNvPr>
          <p:cNvSpPr>
            <a:spLocks noGrp="1"/>
          </p:cNvSpPr>
          <p:nvPr>
            <p:ph type="title"/>
          </p:nvPr>
        </p:nvSpPr>
        <p:spPr/>
        <p:txBody>
          <a:bodyPr/>
          <a:lstStyle/>
          <a:p>
            <a:r>
              <a:rPr lang="en-US" dirty="0" smtClean="0"/>
              <a:t>CBCS Diversity &amp; Inclusion Committee</a:t>
            </a:r>
            <a:br>
              <a:rPr lang="en-US" dirty="0" smtClean="0"/>
            </a:br>
            <a:r>
              <a:rPr lang="en-US" dirty="0" smtClean="0"/>
              <a:t>Maria Carlo, Chair</a:t>
            </a:r>
            <a:endParaRPr lang="en-US" dirty="0"/>
          </a:p>
        </p:txBody>
      </p:sp>
    </p:spTree>
    <p:extLst>
      <p:ext uri="{BB962C8B-B14F-4D97-AF65-F5344CB8AC3E}">
        <p14:creationId xmlns:p14="http://schemas.microsoft.com/office/powerpoint/2010/main" val="33558970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26D8C-F246-7943-AC9F-D2F028CF5311}"/>
              </a:ext>
            </a:extLst>
          </p:cNvPr>
          <p:cNvSpPr>
            <a:spLocks noGrp="1"/>
          </p:cNvSpPr>
          <p:nvPr>
            <p:ph type="title"/>
          </p:nvPr>
        </p:nvSpPr>
        <p:spPr/>
        <p:txBody>
          <a:bodyPr>
            <a:normAutofit fontScale="90000"/>
          </a:bodyPr>
          <a:lstStyle/>
          <a:p>
            <a:pPr algn="ctr"/>
            <a:r>
              <a:rPr lang="en-US" dirty="0"/>
              <a:t>CBCS Diversity &amp; Inclusion </a:t>
            </a:r>
            <a:r>
              <a:rPr lang="en-US" dirty="0" smtClean="0"/>
              <a:t/>
            </a:r>
            <a:br>
              <a:rPr lang="en-US" dirty="0" smtClean="0"/>
            </a:br>
            <a:r>
              <a:rPr lang="en-US" dirty="0" smtClean="0"/>
              <a:t>Committee</a:t>
            </a:r>
            <a:r>
              <a:rPr lang="en-US" b="0" dirty="0" smtClean="0"/>
              <a:t>​ </a:t>
            </a:r>
            <a:r>
              <a:rPr lang="en-US" dirty="0" smtClean="0"/>
              <a:t>Members</a:t>
            </a:r>
            <a:r>
              <a:rPr lang="en-US" b="0" dirty="0"/>
              <a:t>​</a:t>
            </a:r>
            <a:endParaRPr lang="en-US" dirty="0"/>
          </a:p>
        </p:txBody>
      </p:sp>
      <p:sp>
        <p:nvSpPr>
          <p:cNvPr id="3" name="Content Placeholder 2">
            <a:extLst>
              <a:ext uri="{FF2B5EF4-FFF2-40B4-BE49-F238E27FC236}">
                <a16:creationId xmlns:a16="http://schemas.microsoft.com/office/drawing/2014/main" id="{F4C7F018-C87B-464B-83D3-7D6A15C3A18A}"/>
              </a:ext>
            </a:extLst>
          </p:cNvPr>
          <p:cNvSpPr>
            <a:spLocks noGrp="1"/>
          </p:cNvSpPr>
          <p:nvPr>
            <p:ph idx="1"/>
          </p:nvPr>
        </p:nvSpPr>
        <p:spPr>
          <a:xfrm>
            <a:off x="433138" y="1568900"/>
            <a:ext cx="3699710" cy="3213651"/>
          </a:xfrm>
        </p:spPr>
        <p:txBody>
          <a:bodyPr>
            <a:normAutofit fontScale="25000" lnSpcReduction="20000"/>
          </a:bodyPr>
          <a:lstStyle/>
          <a:p>
            <a:pPr>
              <a:lnSpc>
                <a:spcPct val="120000"/>
              </a:lnSpc>
              <a:spcBef>
                <a:spcPts val="0"/>
              </a:spcBef>
            </a:pPr>
            <a:r>
              <a:rPr lang="en-US" sz="5600" dirty="0"/>
              <a:t>Maria Carlo, Child &amp; Family </a:t>
            </a:r>
            <a:r>
              <a:rPr lang="en-US" sz="5600" dirty="0" smtClean="0"/>
              <a:t>Studies, Chair</a:t>
            </a:r>
            <a:endParaRPr lang="en-US" sz="5600" dirty="0"/>
          </a:p>
          <a:p>
            <a:pPr>
              <a:lnSpc>
                <a:spcPct val="120000"/>
              </a:lnSpc>
              <a:spcBef>
                <a:spcPts val="0"/>
              </a:spcBef>
            </a:pPr>
            <a:r>
              <a:rPr lang="en-US" sz="5600" dirty="0" smtClean="0"/>
              <a:t>Kerianne Beckfor</a:t>
            </a:r>
            <a:r>
              <a:rPr lang="en-US" sz="5600" dirty="0"/>
              <a:t>d</a:t>
            </a:r>
            <a:r>
              <a:rPr lang="en-US" sz="5600" dirty="0" smtClean="0"/>
              <a:t>, </a:t>
            </a:r>
            <a:r>
              <a:rPr lang="en-US" sz="5600" dirty="0"/>
              <a:t>Dean’s Office</a:t>
            </a:r>
          </a:p>
          <a:p>
            <a:pPr>
              <a:lnSpc>
                <a:spcPct val="120000"/>
              </a:lnSpc>
              <a:spcBef>
                <a:spcPts val="0"/>
              </a:spcBef>
            </a:pPr>
            <a:r>
              <a:rPr lang="en-US" sz="5600" dirty="0" smtClean="0"/>
              <a:t>Kwang-Sun Blair, </a:t>
            </a:r>
            <a:r>
              <a:rPr lang="en-US" sz="5600" dirty="0"/>
              <a:t>Child </a:t>
            </a:r>
            <a:r>
              <a:rPr lang="en-US" sz="5600" dirty="0" smtClean="0"/>
              <a:t>&amp; </a:t>
            </a:r>
            <a:r>
              <a:rPr lang="en-US" sz="5600" dirty="0"/>
              <a:t>Family Studies</a:t>
            </a:r>
          </a:p>
          <a:p>
            <a:pPr>
              <a:lnSpc>
                <a:spcPct val="120000"/>
              </a:lnSpc>
              <a:spcBef>
                <a:spcPts val="0"/>
              </a:spcBef>
            </a:pPr>
            <a:r>
              <a:rPr lang="en-US" sz="5600" dirty="0" smtClean="0"/>
              <a:t>Yazmin Castellano, </a:t>
            </a:r>
            <a:r>
              <a:rPr lang="en-US" sz="5600" dirty="0"/>
              <a:t>Child &amp; Family Studies</a:t>
            </a:r>
          </a:p>
          <a:p>
            <a:pPr>
              <a:lnSpc>
                <a:spcPct val="120000"/>
              </a:lnSpc>
              <a:spcBef>
                <a:spcPts val="0"/>
              </a:spcBef>
            </a:pPr>
            <a:r>
              <a:rPr lang="en-US" sz="5600" dirty="0"/>
              <a:t>Jerome </a:t>
            </a:r>
            <a:r>
              <a:rPr lang="en-US" sz="5600" dirty="0" smtClean="0"/>
              <a:t>Galea, </a:t>
            </a:r>
            <a:r>
              <a:rPr lang="en-US" sz="5600" dirty="0"/>
              <a:t>School of Social Work</a:t>
            </a:r>
          </a:p>
          <a:p>
            <a:pPr>
              <a:lnSpc>
                <a:spcPct val="120000"/>
              </a:lnSpc>
              <a:spcBef>
                <a:spcPts val="0"/>
              </a:spcBef>
            </a:pPr>
            <a:r>
              <a:rPr lang="en-US" sz="5600" dirty="0"/>
              <a:t>Rocky </a:t>
            </a:r>
            <a:r>
              <a:rPr lang="en-US" sz="5600" dirty="0" smtClean="0"/>
              <a:t>Haynes, </a:t>
            </a:r>
            <a:r>
              <a:rPr lang="en-US" sz="5600" dirty="0"/>
              <a:t>Child </a:t>
            </a:r>
            <a:r>
              <a:rPr lang="en-US" sz="5600" dirty="0" smtClean="0"/>
              <a:t>&amp; </a:t>
            </a:r>
            <a:r>
              <a:rPr lang="en-US" sz="5600" dirty="0"/>
              <a:t>Family Studies</a:t>
            </a:r>
          </a:p>
          <a:p>
            <a:pPr>
              <a:lnSpc>
                <a:spcPct val="120000"/>
              </a:lnSpc>
              <a:spcBef>
                <a:spcPts val="0"/>
              </a:spcBef>
            </a:pPr>
            <a:r>
              <a:rPr lang="en-US" sz="5600" dirty="0"/>
              <a:t>Alejandra </a:t>
            </a:r>
            <a:r>
              <a:rPr lang="en-US" sz="5600" dirty="0" smtClean="0"/>
              <a:t>Montoya, </a:t>
            </a:r>
            <a:r>
              <a:rPr lang="en-US" sz="5600" dirty="0"/>
              <a:t>Dean’s Office</a:t>
            </a:r>
          </a:p>
          <a:p>
            <a:pPr>
              <a:lnSpc>
                <a:spcPct val="120000"/>
              </a:lnSpc>
              <a:spcBef>
                <a:spcPts val="0"/>
              </a:spcBef>
            </a:pPr>
            <a:r>
              <a:rPr lang="en-US" sz="5600" dirty="0"/>
              <a:t>Cheryl </a:t>
            </a:r>
            <a:r>
              <a:rPr lang="en-US" sz="5600" dirty="0" smtClean="0"/>
              <a:t>Paul, </a:t>
            </a:r>
            <a:r>
              <a:rPr lang="en-US" sz="5600" dirty="0"/>
              <a:t>Communication Sciences </a:t>
            </a:r>
            <a:r>
              <a:rPr lang="en-US" sz="5600" dirty="0" smtClean="0"/>
              <a:t>&amp; </a:t>
            </a:r>
            <a:r>
              <a:rPr lang="en-US" sz="5600" dirty="0"/>
              <a:t>Disorders</a:t>
            </a:r>
          </a:p>
          <a:p>
            <a:endParaRPr lang="en-US" dirty="0"/>
          </a:p>
        </p:txBody>
      </p:sp>
      <p:sp>
        <p:nvSpPr>
          <p:cNvPr id="4" name="TextBox 3"/>
          <p:cNvSpPr txBox="1"/>
          <p:nvPr/>
        </p:nvSpPr>
        <p:spPr>
          <a:xfrm>
            <a:off x="4572000" y="1552072"/>
            <a:ext cx="4060658" cy="2246769"/>
          </a:xfrm>
          <a:prstGeom prst="rect">
            <a:avLst/>
          </a:prstGeom>
          <a:noFill/>
        </p:spPr>
        <p:txBody>
          <a:bodyPr wrap="square" rtlCol="0">
            <a:spAutoFit/>
          </a:bodyPr>
          <a:lstStyle/>
          <a:p>
            <a:pPr marL="171450" indent="-171450">
              <a:buFont typeface="Arial" panose="020B0604020202020204" pitchFamily="34" charset="0"/>
              <a:buChar char="•"/>
            </a:pPr>
            <a:r>
              <a:rPr lang="en-US" sz="1400" dirty="0">
                <a:solidFill>
                  <a:srgbClr val="466069"/>
                </a:solidFill>
                <a:latin typeface="Arial" panose="020B0604020202020204" pitchFamily="34" charset="0"/>
                <a:cs typeface="Arial" panose="020B0604020202020204" pitchFamily="34" charset="0"/>
              </a:rPr>
              <a:t>Therese Sandomierski, Child &amp; Family Studies</a:t>
            </a:r>
          </a:p>
          <a:p>
            <a:pPr marL="171450" indent="-171450">
              <a:buFont typeface="Arial" panose="020B0604020202020204" pitchFamily="34" charset="0"/>
              <a:buChar char="•"/>
            </a:pPr>
            <a:r>
              <a:rPr lang="en-US" sz="1400" dirty="0">
                <a:solidFill>
                  <a:srgbClr val="466069"/>
                </a:solidFill>
                <a:latin typeface="Arial" panose="020B0604020202020204" pitchFamily="34" charset="0"/>
                <a:cs typeface="Arial" panose="020B0604020202020204" pitchFamily="34" charset="0"/>
              </a:rPr>
              <a:t>Michon Shaw, Communication Sciences &amp; Disorders</a:t>
            </a:r>
          </a:p>
          <a:p>
            <a:pPr marL="171450" indent="-171450">
              <a:buFont typeface="Arial" panose="020B0604020202020204" pitchFamily="34" charset="0"/>
              <a:buChar char="•"/>
            </a:pPr>
            <a:r>
              <a:rPr lang="en-US" sz="1400" dirty="0">
                <a:solidFill>
                  <a:srgbClr val="466069"/>
                </a:solidFill>
                <a:latin typeface="Arial" panose="020B0604020202020204" pitchFamily="34" charset="0"/>
                <a:cs typeface="Arial" panose="020B0604020202020204" pitchFamily="34" charset="0"/>
              </a:rPr>
              <a:t>Melissa Thompson, School of Social Work</a:t>
            </a:r>
          </a:p>
          <a:p>
            <a:pPr marL="171450" indent="-171450">
              <a:buFont typeface="Arial" panose="020B0604020202020204" pitchFamily="34" charset="0"/>
              <a:buChar char="•"/>
            </a:pPr>
            <a:r>
              <a:rPr lang="en-US" sz="1400" dirty="0">
                <a:solidFill>
                  <a:srgbClr val="466069"/>
                </a:solidFill>
                <a:latin typeface="Arial" panose="020B0604020202020204" pitchFamily="34" charset="0"/>
                <a:cs typeface="Arial" panose="020B0604020202020204" pitchFamily="34" charset="0"/>
              </a:rPr>
              <a:t>Tracy-Ann Gilbert-Smith, Child &amp; Family Studies</a:t>
            </a:r>
          </a:p>
          <a:p>
            <a:pPr marL="171450" indent="-171450">
              <a:buFont typeface="Arial" panose="020B0604020202020204" pitchFamily="34" charset="0"/>
              <a:buChar char="•"/>
            </a:pPr>
            <a:r>
              <a:rPr lang="en-US" sz="1400" dirty="0">
                <a:solidFill>
                  <a:srgbClr val="466069"/>
                </a:solidFill>
                <a:latin typeface="Arial" panose="020B0604020202020204" pitchFamily="34" charset="0"/>
                <a:cs typeface="Arial" panose="020B0604020202020204" pitchFamily="34" charset="0"/>
              </a:rPr>
              <a:t>Soomi Lee, School of Aging Studies</a:t>
            </a:r>
          </a:p>
          <a:p>
            <a:pPr marL="171450" indent="-171450">
              <a:buFont typeface="Arial" panose="020B0604020202020204" pitchFamily="34" charset="0"/>
              <a:buChar char="•"/>
            </a:pPr>
            <a:r>
              <a:rPr lang="en-US" sz="1400" dirty="0">
                <a:solidFill>
                  <a:srgbClr val="466069"/>
                </a:solidFill>
                <a:latin typeface="Arial" panose="020B0604020202020204" pitchFamily="34" charset="0"/>
                <a:cs typeface="Arial" panose="020B0604020202020204" pitchFamily="34" charset="0"/>
              </a:rPr>
              <a:t>Guitele Rahill, School of Social Work</a:t>
            </a:r>
          </a:p>
          <a:p>
            <a:pPr marL="171450" indent="-171450">
              <a:buFont typeface="Arial" panose="020B0604020202020204" pitchFamily="34" charset="0"/>
              <a:buChar char="•"/>
            </a:pPr>
            <a:r>
              <a:rPr lang="en-US" sz="1400" dirty="0">
                <a:solidFill>
                  <a:srgbClr val="466069"/>
                </a:solidFill>
                <a:latin typeface="Arial" panose="020B0604020202020204" pitchFamily="34" charset="0"/>
                <a:cs typeface="Arial" panose="020B0604020202020204" pitchFamily="34" charset="0"/>
              </a:rPr>
              <a:t>Swain William, Mental Health Law &amp; Policy</a:t>
            </a:r>
          </a:p>
          <a:p>
            <a:pPr marL="171450" indent="-171450">
              <a:buFont typeface="Arial" panose="020B0604020202020204" pitchFamily="34" charset="0"/>
              <a:buChar char="•"/>
            </a:pPr>
            <a:r>
              <a:rPr lang="en-US" sz="1400" dirty="0">
                <a:solidFill>
                  <a:srgbClr val="466069"/>
                </a:solidFill>
                <a:latin typeface="Arial" panose="020B0604020202020204" pitchFamily="34" charset="0"/>
                <a:cs typeface="Arial" panose="020B0604020202020204" pitchFamily="34" charset="0"/>
              </a:rPr>
              <a:t>Lori Hall, Criminology</a:t>
            </a:r>
          </a:p>
        </p:txBody>
      </p:sp>
    </p:spTree>
    <p:extLst>
      <p:ext uri="{BB962C8B-B14F-4D97-AF65-F5344CB8AC3E}">
        <p14:creationId xmlns:p14="http://schemas.microsoft.com/office/powerpoint/2010/main" val="15218420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26D8C-F246-7943-AC9F-D2F028CF5311}"/>
              </a:ext>
            </a:extLst>
          </p:cNvPr>
          <p:cNvSpPr>
            <a:spLocks noGrp="1"/>
          </p:cNvSpPr>
          <p:nvPr>
            <p:ph type="title"/>
          </p:nvPr>
        </p:nvSpPr>
        <p:spPr>
          <a:xfrm>
            <a:off x="664394" y="575352"/>
            <a:ext cx="7517080" cy="692663"/>
          </a:xfrm>
        </p:spPr>
        <p:txBody>
          <a:bodyPr>
            <a:normAutofit fontScale="90000"/>
          </a:bodyPr>
          <a:lstStyle/>
          <a:p>
            <a:r>
              <a:rPr lang="en-US" dirty="0"/>
              <a:t>Graduate Course Diversity Audit </a:t>
            </a:r>
            <a:r>
              <a:rPr lang="en-US" dirty="0" smtClean="0"/>
              <a:t>2019-2020</a:t>
            </a:r>
            <a:endParaRPr lang="en-US" dirty="0"/>
          </a:p>
        </p:txBody>
      </p:sp>
      <p:sp>
        <p:nvSpPr>
          <p:cNvPr id="3" name="Content Placeholder 2"/>
          <p:cNvSpPr>
            <a:spLocks noGrp="1"/>
          </p:cNvSpPr>
          <p:nvPr>
            <p:ph idx="1"/>
          </p:nvPr>
        </p:nvSpPr>
        <p:spPr/>
        <p:txBody>
          <a:bodyPr>
            <a:normAutofit/>
          </a:bodyPr>
          <a:lstStyle/>
          <a:p>
            <a:r>
              <a:rPr lang="en-US" dirty="0"/>
              <a:t>​Committee surveyed graduate courses in CBCS as part of a self-study intended to satisfy criteria for recognition under the National Model Excellence for Diversity &amp; Inclusion Model.  </a:t>
            </a:r>
          </a:p>
          <a:p>
            <a:r>
              <a:rPr lang="en-US" dirty="0"/>
              <a:t>Graduate course titles and descriptions in CBCS departments offering masters and doctoral degrees were examined for a total of 108 key words related to diversity and inclusion.</a:t>
            </a:r>
          </a:p>
          <a:p>
            <a:r>
              <a:rPr lang="en-US" dirty="0"/>
              <a:t>Courses with titles or descriptions that contained one or more key words were flagged</a:t>
            </a:r>
            <a:r>
              <a:rPr lang="en-US" dirty="0" smtClean="0"/>
              <a:t>.</a:t>
            </a:r>
            <a:endParaRPr lang="en-US" dirty="0"/>
          </a:p>
        </p:txBody>
      </p:sp>
    </p:spTree>
    <p:extLst>
      <p:ext uri="{BB962C8B-B14F-4D97-AF65-F5344CB8AC3E}">
        <p14:creationId xmlns:p14="http://schemas.microsoft.com/office/powerpoint/2010/main" val="95882754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26D8C-F246-7943-AC9F-D2F028CF5311}"/>
              </a:ext>
            </a:extLst>
          </p:cNvPr>
          <p:cNvSpPr>
            <a:spLocks noGrp="1"/>
          </p:cNvSpPr>
          <p:nvPr>
            <p:ph type="title"/>
          </p:nvPr>
        </p:nvSpPr>
        <p:spPr>
          <a:xfrm>
            <a:off x="664394" y="575352"/>
            <a:ext cx="7517080" cy="692663"/>
          </a:xfrm>
        </p:spPr>
        <p:txBody>
          <a:bodyPr>
            <a:normAutofit/>
          </a:bodyPr>
          <a:lstStyle/>
          <a:p>
            <a:r>
              <a:rPr lang="en-US" dirty="0" smtClean="0"/>
              <a:t>Terms Found</a:t>
            </a:r>
            <a:endParaRPr lang="en-US" dirty="0"/>
          </a:p>
        </p:txBody>
      </p:sp>
      <p:pic>
        <p:nvPicPr>
          <p:cNvPr id="4" name="Picture 3"/>
          <p:cNvPicPr>
            <a:picLocks noChangeAspect="1"/>
          </p:cNvPicPr>
          <p:nvPr/>
        </p:nvPicPr>
        <p:blipFill>
          <a:blip r:embed="rId2"/>
          <a:stretch>
            <a:fillRect/>
          </a:stretch>
        </p:blipFill>
        <p:spPr>
          <a:xfrm>
            <a:off x="762496" y="1173079"/>
            <a:ext cx="6462471" cy="3886054"/>
          </a:xfrm>
          <a:prstGeom prst="rect">
            <a:avLst/>
          </a:prstGeom>
        </p:spPr>
      </p:pic>
    </p:spTree>
    <p:extLst>
      <p:ext uri="{BB962C8B-B14F-4D97-AF65-F5344CB8AC3E}">
        <p14:creationId xmlns:p14="http://schemas.microsoft.com/office/powerpoint/2010/main" val="404137226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45781" y="812129"/>
            <a:ext cx="7780073" cy="4195080"/>
          </a:xfrm>
          <a:prstGeom prst="rect">
            <a:avLst/>
          </a:prstGeom>
        </p:spPr>
      </p:pic>
    </p:spTree>
    <p:extLst>
      <p:ext uri="{BB962C8B-B14F-4D97-AF65-F5344CB8AC3E}">
        <p14:creationId xmlns:p14="http://schemas.microsoft.com/office/powerpoint/2010/main" val="74856952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8596" y="792593"/>
            <a:ext cx="8766808" cy="3859102"/>
          </a:xfrm>
          <a:prstGeom prst="rect">
            <a:avLst/>
          </a:prstGeom>
        </p:spPr>
      </p:pic>
    </p:spTree>
    <p:extLst>
      <p:ext uri="{BB962C8B-B14F-4D97-AF65-F5344CB8AC3E}">
        <p14:creationId xmlns:p14="http://schemas.microsoft.com/office/powerpoint/2010/main" val="385590805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32347" y="1094872"/>
            <a:ext cx="8716856" cy="3807995"/>
          </a:xfrm>
          <a:prstGeom prst="rect">
            <a:avLst/>
          </a:prstGeom>
        </p:spPr>
      </p:pic>
      <p:sp>
        <p:nvSpPr>
          <p:cNvPr id="6" name="TextBox 5">
            <a:extLst>
              <a:ext uri="{FF2B5EF4-FFF2-40B4-BE49-F238E27FC236}">
                <a16:creationId xmlns:a16="http://schemas.microsoft.com/office/drawing/2014/main" id="{412DC98A-5BD1-A044-85D5-C6ACF226038F}"/>
              </a:ext>
            </a:extLst>
          </p:cNvPr>
          <p:cNvSpPr txBox="1"/>
          <p:nvPr/>
        </p:nvSpPr>
        <p:spPr>
          <a:xfrm>
            <a:off x="2593951" y="1118932"/>
            <a:ext cx="3793648" cy="253916"/>
          </a:xfrm>
          <a:prstGeom prst="rect">
            <a:avLst/>
          </a:prstGeom>
          <a:solidFill>
            <a:schemeClr val="tx1"/>
          </a:solidFill>
        </p:spPr>
        <p:txBody>
          <a:bodyPr wrap="square" rtlCol="0">
            <a:spAutoFit/>
          </a:bodyPr>
          <a:lstStyle/>
          <a:p>
            <a:r>
              <a:rPr lang="en-US" sz="1050" dirty="0">
                <a:solidFill>
                  <a:schemeClr val="bg1"/>
                </a:solidFill>
              </a:rPr>
              <a:t>Percentage of Graduate Classes Addressing Key Categories</a:t>
            </a:r>
          </a:p>
        </p:txBody>
      </p:sp>
    </p:spTree>
    <p:extLst>
      <p:ext uri="{BB962C8B-B14F-4D97-AF65-F5344CB8AC3E}">
        <p14:creationId xmlns:p14="http://schemas.microsoft.com/office/powerpoint/2010/main" val="184836176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26D8C-F246-7943-AC9F-D2F028CF5311}"/>
              </a:ext>
            </a:extLst>
          </p:cNvPr>
          <p:cNvSpPr>
            <a:spLocks noGrp="1"/>
          </p:cNvSpPr>
          <p:nvPr>
            <p:ph type="title"/>
          </p:nvPr>
        </p:nvSpPr>
        <p:spPr>
          <a:xfrm>
            <a:off x="664394" y="575352"/>
            <a:ext cx="7517080" cy="692663"/>
          </a:xfrm>
        </p:spPr>
        <p:txBody>
          <a:bodyPr>
            <a:normAutofit/>
          </a:bodyPr>
          <a:lstStyle/>
          <a:p>
            <a:r>
              <a:rPr lang="en-US" dirty="0"/>
              <a:t>Committee’s Recommendation</a:t>
            </a:r>
          </a:p>
        </p:txBody>
      </p:sp>
      <p:sp>
        <p:nvSpPr>
          <p:cNvPr id="3" name="Content Placeholder 2"/>
          <p:cNvSpPr>
            <a:spLocks noGrp="1"/>
          </p:cNvSpPr>
          <p:nvPr>
            <p:ph idx="1"/>
          </p:nvPr>
        </p:nvSpPr>
        <p:spPr/>
        <p:txBody>
          <a:bodyPr>
            <a:normAutofit/>
          </a:bodyPr>
          <a:lstStyle/>
          <a:p>
            <a:r>
              <a:rPr lang="en-US" dirty="0" smtClean="0"/>
              <a:t>​Departments </a:t>
            </a:r>
            <a:r>
              <a:rPr lang="en-US" dirty="0"/>
              <a:t>engage in conversation about courses that do/do not cover key concepts to promote equity and consider revising course descriptions to reflect that content to the university community.</a:t>
            </a:r>
          </a:p>
          <a:p>
            <a:r>
              <a:rPr lang="en-US" dirty="0"/>
              <a:t>Revision of course descriptions to reflect use of person-first </a:t>
            </a:r>
            <a:r>
              <a:rPr lang="en-US" dirty="0" smtClean="0"/>
              <a:t>language.</a:t>
            </a:r>
            <a:endParaRPr lang="en-US" dirty="0"/>
          </a:p>
        </p:txBody>
      </p:sp>
    </p:spTree>
    <p:extLst>
      <p:ext uri="{BB962C8B-B14F-4D97-AF65-F5344CB8AC3E}">
        <p14:creationId xmlns:p14="http://schemas.microsoft.com/office/powerpoint/2010/main" val="264346974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E4B2F-C74B-0A4A-82D8-B46BA9116742}"/>
              </a:ext>
            </a:extLst>
          </p:cNvPr>
          <p:cNvSpPr>
            <a:spLocks noGrp="1"/>
          </p:cNvSpPr>
          <p:nvPr>
            <p:ph type="title"/>
          </p:nvPr>
        </p:nvSpPr>
        <p:spPr>
          <a:xfrm>
            <a:off x="436143" y="1572051"/>
            <a:ext cx="8148387" cy="994172"/>
          </a:xfrm>
        </p:spPr>
        <p:txBody>
          <a:bodyPr>
            <a:normAutofit fontScale="90000"/>
          </a:bodyPr>
          <a:lstStyle/>
          <a:p>
            <a:r>
              <a:rPr lang="en-US" sz="4000" dirty="0" smtClean="0"/>
              <a:t>CBCS Research Council Update </a:t>
            </a:r>
            <a:r>
              <a:rPr lang="en-US" dirty="0" smtClean="0"/>
              <a:t/>
            </a:r>
            <a:br>
              <a:rPr lang="en-US" dirty="0" smtClean="0"/>
            </a:br>
            <a:r>
              <a:rPr lang="en-US" dirty="0"/>
              <a:t>Howard Goldstein, Associate Dean for Research</a:t>
            </a:r>
            <a:br>
              <a:rPr lang="en-US" dirty="0"/>
            </a:br>
            <a:r>
              <a:rPr lang="en-US" dirty="0"/>
              <a:t>Marilyn Stern, Research Council </a:t>
            </a:r>
            <a:r>
              <a:rPr lang="en-US" dirty="0" smtClean="0"/>
              <a:t>Chair</a:t>
            </a:r>
            <a:endParaRPr lang="en-US" dirty="0"/>
          </a:p>
        </p:txBody>
      </p:sp>
    </p:spTree>
    <p:extLst>
      <p:ext uri="{BB962C8B-B14F-4D97-AF65-F5344CB8AC3E}">
        <p14:creationId xmlns:p14="http://schemas.microsoft.com/office/powerpoint/2010/main" val="36339807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263" y="116230"/>
            <a:ext cx="8034087" cy="563554"/>
          </a:xfrm>
        </p:spPr>
        <p:txBody>
          <a:bodyPr/>
          <a:lstStyle/>
          <a:p>
            <a:r>
              <a:rPr lang="en-US" dirty="0" smtClean="0"/>
              <a:t>New CBCS Faculty</a:t>
            </a:r>
            <a:endParaRPr lang="en-US" dirty="0"/>
          </a:p>
        </p:txBody>
      </p:sp>
      <p:pic>
        <p:nvPicPr>
          <p:cNvPr id="3" name="Picture 2"/>
          <p:cNvPicPr>
            <a:picLocks noChangeAspect="1"/>
          </p:cNvPicPr>
          <p:nvPr/>
        </p:nvPicPr>
        <p:blipFill>
          <a:blip r:embed="rId2"/>
          <a:stretch>
            <a:fillRect/>
          </a:stretch>
        </p:blipFill>
        <p:spPr>
          <a:xfrm>
            <a:off x="1836001" y="679784"/>
            <a:ext cx="5180792" cy="4332691"/>
          </a:xfrm>
          <a:prstGeom prst="rect">
            <a:avLst/>
          </a:prstGeom>
        </p:spPr>
      </p:pic>
    </p:spTree>
    <p:extLst>
      <p:ext uri="{BB962C8B-B14F-4D97-AF65-F5344CB8AC3E}">
        <p14:creationId xmlns:p14="http://schemas.microsoft.com/office/powerpoint/2010/main" val="14590263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26D8C-F246-7943-AC9F-D2F028CF5311}"/>
              </a:ext>
            </a:extLst>
          </p:cNvPr>
          <p:cNvSpPr>
            <a:spLocks noGrp="1"/>
          </p:cNvSpPr>
          <p:nvPr>
            <p:ph type="title"/>
          </p:nvPr>
        </p:nvSpPr>
        <p:spPr/>
        <p:txBody>
          <a:bodyPr>
            <a:normAutofit/>
          </a:bodyPr>
          <a:lstStyle/>
          <a:p>
            <a:r>
              <a:rPr lang="en-US" dirty="0" smtClean="0"/>
              <a:t>Research Council Members 2020-2021</a:t>
            </a:r>
            <a:r>
              <a:rPr lang="en-US" b="0" dirty="0" smtClean="0"/>
              <a:t>​</a:t>
            </a:r>
            <a:endParaRPr lang="en-US" dirty="0"/>
          </a:p>
        </p:txBody>
      </p:sp>
      <p:pic>
        <p:nvPicPr>
          <p:cNvPr id="3" name="Picture 2"/>
          <p:cNvPicPr>
            <a:picLocks noChangeAspect="1"/>
          </p:cNvPicPr>
          <p:nvPr/>
        </p:nvPicPr>
        <p:blipFill>
          <a:blip r:embed="rId2"/>
          <a:stretch>
            <a:fillRect/>
          </a:stretch>
        </p:blipFill>
        <p:spPr>
          <a:xfrm>
            <a:off x="748185" y="1211049"/>
            <a:ext cx="7090389" cy="3594816"/>
          </a:xfrm>
          <a:prstGeom prst="rect">
            <a:avLst/>
          </a:prstGeom>
        </p:spPr>
      </p:pic>
    </p:spTree>
    <p:extLst>
      <p:ext uri="{BB962C8B-B14F-4D97-AF65-F5344CB8AC3E}">
        <p14:creationId xmlns:p14="http://schemas.microsoft.com/office/powerpoint/2010/main" val="419452409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26D8C-F246-7943-AC9F-D2F028CF5311}"/>
              </a:ext>
            </a:extLst>
          </p:cNvPr>
          <p:cNvSpPr>
            <a:spLocks noGrp="1"/>
          </p:cNvSpPr>
          <p:nvPr>
            <p:ph type="title"/>
          </p:nvPr>
        </p:nvSpPr>
        <p:spPr>
          <a:xfrm>
            <a:off x="422031" y="592332"/>
            <a:ext cx="7150376" cy="692663"/>
          </a:xfrm>
        </p:spPr>
        <p:txBody>
          <a:bodyPr>
            <a:normAutofit/>
          </a:bodyPr>
          <a:lstStyle/>
          <a:p>
            <a:r>
              <a:rPr lang="en-US" dirty="0"/>
              <a:t>Awards &amp; Grant Due Dates</a:t>
            </a:r>
          </a:p>
        </p:txBody>
      </p:sp>
      <p:sp>
        <p:nvSpPr>
          <p:cNvPr id="3" name="Content Placeholder 2"/>
          <p:cNvSpPr>
            <a:spLocks noGrp="1"/>
          </p:cNvSpPr>
          <p:nvPr>
            <p:ph idx="1"/>
          </p:nvPr>
        </p:nvSpPr>
        <p:spPr>
          <a:xfrm>
            <a:off x="422031" y="1369219"/>
            <a:ext cx="8093319" cy="3263504"/>
          </a:xfrm>
        </p:spPr>
        <p:txBody>
          <a:bodyPr>
            <a:noAutofit/>
          </a:bodyPr>
          <a:lstStyle/>
          <a:p>
            <a:pPr marL="0" indent="0">
              <a:buNone/>
            </a:pPr>
            <a:r>
              <a:rPr lang="en-US" sz="2000" dirty="0"/>
              <a:t>Update for Fall grant proposals:</a:t>
            </a:r>
          </a:p>
          <a:p>
            <a:r>
              <a:rPr lang="en-US" sz="2000" dirty="0"/>
              <a:t>International Collaboration Grant Awards cancelled due to travel restrictions. Faculty are encouraged to continue collaborations virtually. The council will revisit a new award cycle in the Spring semester.</a:t>
            </a:r>
          </a:p>
          <a:p>
            <a:r>
              <a:rPr lang="en-US" sz="2000" dirty="0"/>
              <a:t>CBCS Internal Grants due: November 16</a:t>
            </a:r>
            <a:r>
              <a:rPr lang="en-US" sz="2000" baseline="30000" dirty="0"/>
              <a:t>th</a:t>
            </a:r>
          </a:p>
          <a:p>
            <a:r>
              <a:rPr lang="en-US" sz="2000" dirty="0"/>
              <a:t>CBCS Grants on Addressing Blackness and Anti-Black Racism (TBA)</a:t>
            </a:r>
          </a:p>
        </p:txBody>
      </p:sp>
    </p:spTree>
    <p:extLst>
      <p:ext uri="{BB962C8B-B14F-4D97-AF65-F5344CB8AC3E}">
        <p14:creationId xmlns:p14="http://schemas.microsoft.com/office/powerpoint/2010/main" val="104971357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26D8C-F246-7943-AC9F-D2F028CF5311}"/>
              </a:ext>
            </a:extLst>
          </p:cNvPr>
          <p:cNvSpPr>
            <a:spLocks noGrp="1"/>
          </p:cNvSpPr>
          <p:nvPr>
            <p:ph type="title"/>
          </p:nvPr>
        </p:nvSpPr>
        <p:spPr>
          <a:xfrm>
            <a:off x="422031" y="592332"/>
            <a:ext cx="7150376" cy="692663"/>
          </a:xfrm>
        </p:spPr>
        <p:txBody>
          <a:bodyPr>
            <a:normAutofit fontScale="90000"/>
          </a:bodyPr>
          <a:lstStyle/>
          <a:p>
            <a:r>
              <a:rPr lang="en-US" dirty="0"/>
              <a:t>Report on CBCS Contract &amp; Grant Activity</a:t>
            </a:r>
          </a:p>
        </p:txBody>
      </p:sp>
      <p:pic>
        <p:nvPicPr>
          <p:cNvPr id="5" name="Picture 4"/>
          <p:cNvPicPr>
            <a:picLocks noChangeAspect="1"/>
          </p:cNvPicPr>
          <p:nvPr/>
        </p:nvPicPr>
        <p:blipFill>
          <a:blip r:embed="rId2"/>
          <a:stretch>
            <a:fillRect/>
          </a:stretch>
        </p:blipFill>
        <p:spPr>
          <a:xfrm>
            <a:off x="370043" y="1299563"/>
            <a:ext cx="8370904" cy="2622567"/>
          </a:xfrm>
          <a:prstGeom prst="rect">
            <a:avLst/>
          </a:prstGeom>
        </p:spPr>
      </p:pic>
    </p:spTree>
    <p:extLst>
      <p:ext uri="{BB962C8B-B14F-4D97-AF65-F5344CB8AC3E}">
        <p14:creationId xmlns:p14="http://schemas.microsoft.com/office/powerpoint/2010/main" val="370200540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E4B2F-C74B-0A4A-82D8-B46BA9116742}"/>
              </a:ext>
            </a:extLst>
          </p:cNvPr>
          <p:cNvSpPr>
            <a:spLocks noGrp="1"/>
          </p:cNvSpPr>
          <p:nvPr>
            <p:ph type="title"/>
          </p:nvPr>
        </p:nvSpPr>
        <p:spPr>
          <a:xfrm>
            <a:off x="628650" y="1782604"/>
            <a:ext cx="7886700" cy="994172"/>
          </a:xfrm>
        </p:spPr>
        <p:txBody>
          <a:bodyPr/>
          <a:lstStyle/>
          <a:p>
            <a:r>
              <a:rPr lang="en-US" b="0" dirty="0"/>
              <a:t>Dean’s Report </a:t>
            </a:r>
            <a:r>
              <a:rPr lang="en-US" b="0" dirty="0" smtClean="0"/>
              <a:t>​and Q&amp;A​</a:t>
            </a:r>
            <a:br>
              <a:rPr lang="en-US" b="0" dirty="0" smtClean="0"/>
            </a:br>
            <a:r>
              <a:rPr lang="en-US" b="0" dirty="0" smtClean="0"/>
              <a:t>Dean Julie </a:t>
            </a:r>
            <a:r>
              <a:rPr lang="en-US" b="0" dirty="0" err="1" smtClean="0"/>
              <a:t>Serovich</a:t>
            </a:r>
            <a:endParaRPr lang="en-US" dirty="0"/>
          </a:p>
        </p:txBody>
      </p:sp>
    </p:spTree>
    <p:extLst>
      <p:ext uri="{BB962C8B-B14F-4D97-AF65-F5344CB8AC3E}">
        <p14:creationId xmlns:p14="http://schemas.microsoft.com/office/powerpoint/2010/main" val="73065225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Strategic Planning</a:t>
            </a:r>
            <a:endParaRPr lang="en-US" sz="5400" dirty="0"/>
          </a:p>
        </p:txBody>
      </p:sp>
    </p:spTree>
    <p:extLst>
      <p:ext uri="{BB962C8B-B14F-4D97-AF65-F5344CB8AC3E}">
        <p14:creationId xmlns:p14="http://schemas.microsoft.com/office/powerpoint/2010/main" val="16753457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76726" y="167057"/>
            <a:ext cx="8578516" cy="523220"/>
          </a:xfrm>
          <a:prstGeom prst="rect">
            <a:avLst/>
          </a:prstGeom>
          <a:noFill/>
        </p:spPr>
        <p:txBody>
          <a:bodyPr wrap="square" rtlCol="0">
            <a:spAutoFit/>
          </a:bodyPr>
          <a:lstStyle/>
          <a:p>
            <a:pPr algn="ctr"/>
            <a:r>
              <a:rPr lang="en-US" sz="2800" dirty="0">
                <a:solidFill>
                  <a:schemeClr val="bg1"/>
                </a:solidFill>
                <a:cs typeface="Calibri"/>
              </a:rPr>
              <a:t>CBCS Strategic Plan Goals </a:t>
            </a:r>
            <a:endParaRPr lang="en-US" sz="2800" i="1" dirty="0">
              <a:solidFill>
                <a:schemeClr val="bg1"/>
              </a:solidFill>
            </a:endParaRPr>
          </a:p>
        </p:txBody>
      </p:sp>
      <p:pic>
        <p:nvPicPr>
          <p:cNvPr id="3" name="Picture 2"/>
          <p:cNvPicPr>
            <a:picLocks noChangeAspect="1"/>
          </p:cNvPicPr>
          <p:nvPr/>
        </p:nvPicPr>
        <p:blipFill>
          <a:blip r:embed="rId2"/>
          <a:stretch>
            <a:fillRect/>
          </a:stretch>
        </p:blipFill>
        <p:spPr>
          <a:xfrm>
            <a:off x="490954" y="1416291"/>
            <a:ext cx="8132360" cy="2530067"/>
          </a:xfrm>
          <a:prstGeom prst="rect">
            <a:avLst/>
          </a:prstGeom>
        </p:spPr>
      </p:pic>
    </p:spTree>
    <p:extLst>
      <p:ext uri="{BB962C8B-B14F-4D97-AF65-F5344CB8AC3E}">
        <p14:creationId xmlns:p14="http://schemas.microsoft.com/office/powerpoint/2010/main" val="6486877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92505" y="165243"/>
            <a:ext cx="8706018" cy="523220"/>
          </a:xfrm>
          <a:prstGeom prst="rect">
            <a:avLst/>
          </a:prstGeom>
          <a:noFill/>
        </p:spPr>
        <p:txBody>
          <a:bodyPr wrap="square" rtlCol="0">
            <a:spAutoFit/>
          </a:bodyPr>
          <a:lstStyle/>
          <a:p>
            <a:pPr algn="ctr"/>
            <a:r>
              <a:rPr lang="en-US" sz="2800" dirty="0">
                <a:solidFill>
                  <a:schemeClr val="bg1"/>
                </a:solidFill>
                <a:cs typeface="Calibri"/>
              </a:rPr>
              <a:t>CBCS Strategic Plan Goals </a:t>
            </a:r>
            <a:endParaRPr lang="en-US" sz="2800" i="1" dirty="0">
              <a:solidFill>
                <a:schemeClr val="bg1"/>
              </a:solidFill>
            </a:endParaRPr>
          </a:p>
        </p:txBody>
      </p:sp>
      <p:pic>
        <p:nvPicPr>
          <p:cNvPr id="2" name="Picture 1"/>
          <p:cNvPicPr>
            <a:picLocks noChangeAspect="1"/>
          </p:cNvPicPr>
          <p:nvPr/>
        </p:nvPicPr>
        <p:blipFill>
          <a:blip r:embed="rId2"/>
          <a:stretch>
            <a:fillRect/>
          </a:stretch>
        </p:blipFill>
        <p:spPr>
          <a:xfrm>
            <a:off x="1083746" y="828645"/>
            <a:ext cx="6767497" cy="4039827"/>
          </a:xfrm>
          <a:prstGeom prst="rect">
            <a:avLst/>
          </a:prstGeom>
        </p:spPr>
      </p:pic>
    </p:spTree>
    <p:extLst>
      <p:ext uri="{BB962C8B-B14F-4D97-AF65-F5344CB8AC3E}">
        <p14:creationId xmlns:p14="http://schemas.microsoft.com/office/powerpoint/2010/main" val="15059026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92505" y="158137"/>
            <a:ext cx="8730566" cy="523220"/>
          </a:xfrm>
          <a:prstGeom prst="rect">
            <a:avLst/>
          </a:prstGeom>
          <a:noFill/>
        </p:spPr>
        <p:txBody>
          <a:bodyPr wrap="square" rtlCol="0">
            <a:spAutoFit/>
          </a:bodyPr>
          <a:lstStyle/>
          <a:p>
            <a:pPr algn="ctr"/>
            <a:r>
              <a:rPr lang="en-US" sz="2800" dirty="0">
                <a:solidFill>
                  <a:schemeClr val="bg1"/>
                </a:solidFill>
                <a:cs typeface="Calibri"/>
              </a:rPr>
              <a:t>CBCS Strategic Plan Goals </a:t>
            </a:r>
            <a:endParaRPr lang="en-US" sz="2800" i="1" dirty="0">
              <a:solidFill>
                <a:schemeClr val="bg1"/>
              </a:solidFill>
            </a:endParaRPr>
          </a:p>
        </p:txBody>
      </p:sp>
      <p:pic>
        <p:nvPicPr>
          <p:cNvPr id="3" name="Picture 2"/>
          <p:cNvPicPr>
            <a:picLocks noChangeAspect="1"/>
          </p:cNvPicPr>
          <p:nvPr/>
        </p:nvPicPr>
        <p:blipFill>
          <a:blip r:embed="rId2"/>
          <a:stretch>
            <a:fillRect/>
          </a:stretch>
        </p:blipFill>
        <p:spPr>
          <a:xfrm>
            <a:off x="607555" y="828645"/>
            <a:ext cx="7889647" cy="4060291"/>
          </a:xfrm>
          <a:prstGeom prst="rect">
            <a:avLst/>
          </a:prstGeom>
        </p:spPr>
      </p:pic>
    </p:spTree>
    <p:extLst>
      <p:ext uri="{BB962C8B-B14F-4D97-AF65-F5344CB8AC3E}">
        <p14:creationId xmlns:p14="http://schemas.microsoft.com/office/powerpoint/2010/main" val="5034238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92505" y="158137"/>
            <a:ext cx="8730566" cy="523220"/>
          </a:xfrm>
          <a:prstGeom prst="rect">
            <a:avLst/>
          </a:prstGeom>
          <a:noFill/>
        </p:spPr>
        <p:txBody>
          <a:bodyPr wrap="square" rtlCol="0">
            <a:spAutoFit/>
          </a:bodyPr>
          <a:lstStyle/>
          <a:p>
            <a:pPr algn="ctr"/>
            <a:r>
              <a:rPr lang="en-US" sz="2800" dirty="0">
                <a:solidFill>
                  <a:schemeClr val="bg1"/>
                </a:solidFill>
                <a:cs typeface="Calibri"/>
              </a:rPr>
              <a:t>CBCS Strategic Plan Goals </a:t>
            </a:r>
            <a:endParaRPr lang="en-US" sz="2800" i="1" dirty="0">
              <a:solidFill>
                <a:schemeClr val="bg1"/>
              </a:solidFill>
            </a:endParaRPr>
          </a:p>
        </p:txBody>
      </p:sp>
      <p:pic>
        <p:nvPicPr>
          <p:cNvPr id="2" name="Picture 1"/>
          <p:cNvPicPr>
            <a:picLocks noChangeAspect="1"/>
          </p:cNvPicPr>
          <p:nvPr/>
        </p:nvPicPr>
        <p:blipFill>
          <a:blip r:embed="rId2"/>
          <a:stretch>
            <a:fillRect/>
          </a:stretch>
        </p:blipFill>
        <p:spPr>
          <a:xfrm>
            <a:off x="419191" y="1299584"/>
            <a:ext cx="8277193" cy="2783297"/>
          </a:xfrm>
          <a:prstGeom prst="rect">
            <a:avLst/>
          </a:prstGeom>
        </p:spPr>
      </p:pic>
    </p:spTree>
    <p:extLst>
      <p:ext uri="{BB962C8B-B14F-4D97-AF65-F5344CB8AC3E}">
        <p14:creationId xmlns:p14="http://schemas.microsoft.com/office/powerpoint/2010/main" val="17931138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92505" y="158137"/>
            <a:ext cx="8730566" cy="523220"/>
          </a:xfrm>
          <a:prstGeom prst="rect">
            <a:avLst/>
          </a:prstGeom>
          <a:noFill/>
        </p:spPr>
        <p:txBody>
          <a:bodyPr wrap="square" rtlCol="0">
            <a:spAutoFit/>
          </a:bodyPr>
          <a:lstStyle/>
          <a:p>
            <a:pPr algn="ctr"/>
            <a:r>
              <a:rPr lang="en-US" sz="2800" dirty="0">
                <a:solidFill>
                  <a:schemeClr val="bg1"/>
                </a:solidFill>
                <a:cs typeface="Calibri"/>
              </a:rPr>
              <a:t>CBCS Strategic Plan Goals </a:t>
            </a:r>
            <a:endParaRPr lang="en-US" sz="2800" i="1" dirty="0">
              <a:solidFill>
                <a:schemeClr val="bg1"/>
              </a:solidFill>
            </a:endParaRPr>
          </a:p>
        </p:txBody>
      </p:sp>
      <p:pic>
        <p:nvPicPr>
          <p:cNvPr id="3" name="Picture 2"/>
          <p:cNvPicPr>
            <a:picLocks noChangeAspect="1"/>
          </p:cNvPicPr>
          <p:nvPr/>
        </p:nvPicPr>
        <p:blipFill>
          <a:blip r:embed="rId2"/>
          <a:stretch>
            <a:fillRect/>
          </a:stretch>
        </p:blipFill>
        <p:spPr>
          <a:xfrm>
            <a:off x="345250" y="1312996"/>
            <a:ext cx="8425076" cy="2594923"/>
          </a:xfrm>
          <a:prstGeom prst="rect">
            <a:avLst/>
          </a:prstGeom>
        </p:spPr>
      </p:pic>
    </p:spTree>
    <p:extLst>
      <p:ext uri="{BB962C8B-B14F-4D97-AF65-F5344CB8AC3E}">
        <p14:creationId xmlns:p14="http://schemas.microsoft.com/office/powerpoint/2010/main" val="882452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263" y="116230"/>
            <a:ext cx="8034087" cy="563554"/>
          </a:xfrm>
        </p:spPr>
        <p:txBody>
          <a:bodyPr/>
          <a:lstStyle/>
          <a:p>
            <a:r>
              <a:rPr lang="en-US" dirty="0" smtClean="0"/>
              <a:t>New CBCS Staff</a:t>
            </a:r>
            <a:endParaRPr lang="en-US" dirty="0"/>
          </a:p>
        </p:txBody>
      </p:sp>
      <p:pic>
        <p:nvPicPr>
          <p:cNvPr id="4" name="Picture 3"/>
          <p:cNvPicPr>
            <a:picLocks noChangeAspect="1"/>
          </p:cNvPicPr>
          <p:nvPr/>
        </p:nvPicPr>
        <p:blipFill>
          <a:blip r:embed="rId2"/>
          <a:stretch>
            <a:fillRect/>
          </a:stretch>
        </p:blipFill>
        <p:spPr>
          <a:xfrm>
            <a:off x="1955755" y="693506"/>
            <a:ext cx="5085102" cy="4257189"/>
          </a:xfrm>
          <a:prstGeom prst="rect">
            <a:avLst/>
          </a:prstGeom>
        </p:spPr>
      </p:pic>
    </p:spTree>
    <p:extLst>
      <p:ext uri="{BB962C8B-B14F-4D97-AF65-F5344CB8AC3E}">
        <p14:creationId xmlns:p14="http://schemas.microsoft.com/office/powerpoint/2010/main" val="15337528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92505" y="158137"/>
            <a:ext cx="8730566" cy="523220"/>
          </a:xfrm>
          <a:prstGeom prst="rect">
            <a:avLst/>
          </a:prstGeom>
          <a:noFill/>
        </p:spPr>
        <p:txBody>
          <a:bodyPr wrap="square" rtlCol="0">
            <a:spAutoFit/>
          </a:bodyPr>
          <a:lstStyle/>
          <a:p>
            <a:pPr algn="ctr"/>
            <a:r>
              <a:rPr lang="en-US" sz="2800" dirty="0">
                <a:solidFill>
                  <a:schemeClr val="bg1"/>
                </a:solidFill>
                <a:cs typeface="Calibri"/>
              </a:rPr>
              <a:t>CBCS Strategic Plan Goals </a:t>
            </a:r>
            <a:endParaRPr lang="en-US" sz="2800" i="1" dirty="0">
              <a:solidFill>
                <a:schemeClr val="bg1"/>
              </a:solidFill>
            </a:endParaRPr>
          </a:p>
        </p:txBody>
      </p:sp>
      <p:pic>
        <p:nvPicPr>
          <p:cNvPr id="3" name="Picture 2"/>
          <p:cNvPicPr>
            <a:picLocks noChangeAspect="1"/>
          </p:cNvPicPr>
          <p:nvPr/>
        </p:nvPicPr>
        <p:blipFill>
          <a:blip r:embed="rId2"/>
          <a:stretch>
            <a:fillRect/>
          </a:stretch>
        </p:blipFill>
        <p:spPr>
          <a:xfrm>
            <a:off x="339643" y="929349"/>
            <a:ext cx="8436289" cy="3692671"/>
          </a:xfrm>
          <a:prstGeom prst="rect">
            <a:avLst/>
          </a:prstGeom>
        </p:spPr>
      </p:pic>
    </p:spTree>
    <p:extLst>
      <p:ext uri="{BB962C8B-B14F-4D97-AF65-F5344CB8AC3E}">
        <p14:creationId xmlns:p14="http://schemas.microsoft.com/office/powerpoint/2010/main" val="23385726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a:t>CBCS FY21 Budget Overview</a:t>
            </a:r>
          </a:p>
        </p:txBody>
      </p:sp>
    </p:spTree>
    <p:extLst>
      <p:ext uri="{BB962C8B-B14F-4D97-AF65-F5344CB8AC3E}">
        <p14:creationId xmlns:p14="http://schemas.microsoft.com/office/powerpoint/2010/main" val="35478854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Budget</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806447422"/>
              </p:ext>
            </p:extLst>
          </p:nvPr>
        </p:nvGraphicFramePr>
        <p:xfrm>
          <a:off x="1371353" y="1369219"/>
          <a:ext cx="6616254" cy="3117273"/>
        </p:xfrm>
        <a:graphic>
          <a:graphicData uri="http://schemas.openxmlformats.org/presentationml/2006/ole">
            <mc:AlternateContent xmlns:mc="http://schemas.openxmlformats.org/markup-compatibility/2006">
              <mc:Choice xmlns:v="urn:schemas-microsoft-com:vml" Requires="v">
                <p:oleObj spid="_x0000_s1048" name="Worksheet" r:id="rId3" imgW="2971953" imgH="1400073" progId="Excel.Sheet.12">
                  <p:embed/>
                </p:oleObj>
              </mc:Choice>
              <mc:Fallback>
                <p:oleObj name="Worksheet" r:id="rId3" imgW="2971953" imgH="1400073" progId="Excel.Sheet.12">
                  <p:embed/>
                  <p:pic>
                    <p:nvPicPr>
                      <p:cNvPr id="6" name="Object 5"/>
                      <p:cNvPicPr/>
                      <p:nvPr/>
                    </p:nvPicPr>
                    <p:blipFill>
                      <a:blip r:embed="rId4"/>
                      <a:stretch>
                        <a:fillRect/>
                      </a:stretch>
                    </p:blipFill>
                    <p:spPr>
                      <a:xfrm>
                        <a:off x="1371353" y="1369219"/>
                        <a:ext cx="6616254" cy="3117273"/>
                      </a:xfrm>
                      <a:prstGeom prst="rect">
                        <a:avLst/>
                      </a:prstGeom>
                    </p:spPr>
                  </p:pic>
                </p:oleObj>
              </mc:Fallback>
            </mc:AlternateContent>
          </a:graphicData>
        </a:graphic>
      </p:graphicFrame>
    </p:spTree>
    <p:extLst>
      <p:ext uri="{BB962C8B-B14F-4D97-AF65-F5344CB8AC3E}">
        <p14:creationId xmlns:p14="http://schemas.microsoft.com/office/powerpoint/2010/main" val="40558493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Reduction Exercise</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502718866"/>
              </p:ext>
            </p:extLst>
          </p:nvPr>
        </p:nvGraphicFramePr>
        <p:xfrm>
          <a:off x="868678" y="1581713"/>
          <a:ext cx="7514707" cy="3158838"/>
        </p:xfrm>
        <a:graphic>
          <a:graphicData uri="http://schemas.openxmlformats.org/presentationml/2006/ole">
            <mc:AlternateContent xmlns:mc="http://schemas.openxmlformats.org/markup-compatibility/2006">
              <mc:Choice xmlns:v="urn:schemas-microsoft-com:vml" Requires="v">
                <p:oleObj spid="_x0000_s2072" name="Worksheet" r:id="rId3" imgW="3581451" imgH="1343127" progId="Excel.Sheet.12">
                  <p:embed/>
                </p:oleObj>
              </mc:Choice>
              <mc:Fallback>
                <p:oleObj name="Worksheet" r:id="rId3" imgW="3581451" imgH="1343127" progId="Excel.Sheet.12">
                  <p:embed/>
                  <p:pic>
                    <p:nvPicPr>
                      <p:cNvPr id="7" name="Object 6"/>
                      <p:cNvPicPr/>
                      <p:nvPr/>
                    </p:nvPicPr>
                    <p:blipFill>
                      <a:blip r:embed="rId4"/>
                      <a:stretch>
                        <a:fillRect/>
                      </a:stretch>
                    </p:blipFill>
                    <p:spPr>
                      <a:xfrm>
                        <a:off x="868678" y="1581713"/>
                        <a:ext cx="7514707" cy="3158838"/>
                      </a:xfrm>
                      <a:prstGeom prst="rect">
                        <a:avLst/>
                      </a:prstGeom>
                    </p:spPr>
                  </p:pic>
                </p:oleObj>
              </mc:Fallback>
            </mc:AlternateContent>
          </a:graphicData>
        </a:graphic>
      </p:graphicFrame>
    </p:spTree>
    <p:extLst>
      <p:ext uri="{BB962C8B-B14F-4D97-AF65-F5344CB8AC3E}">
        <p14:creationId xmlns:p14="http://schemas.microsoft.com/office/powerpoint/2010/main" val="41939303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Guiding P</a:t>
            </a:r>
            <a:r>
              <a:rPr lang="en-US" dirty="0" smtClean="0"/>
              <a:t>rinciples </a:t>
            </a:r>
            <a:r>
              <a:rPr lang="en-US" dirty="0"/>
              <a:t>for B</a:t>
            </a:r>
            <a:r>
              <a:rPr lang="en-US" dirty="0" smtClean="0"/>
              <a:t>udget Reduction Exercise</a:t>
            </a:r>
            <a:endParaRPr lang="en-US" dirty="0"/>
          </a:p>
        </p:txBody>
      </p:sp>
      <p:sp>
        <p:nvSpPr>
          <p:cNvPr id="5" name="Content Placeholder 2"/>
          <p:cNvSpPr>
            <a:spLocks noGrp="1"/>
          </p:cNvSpPr>
          <p:nvPr>
            <p:ph idx="1"/>
          </p:nvPr>
        </p:nvSpPr>
        <p:spPr>
          <a:xfrm>
            <a:off x="661737" y="1528012"/>
            <a:ext cx="7820526" cy="3248526"/>
          </a:xfrm>
        </p:spPr>
        <p:txBody>
          <a:bodyPr>
            <a:normAutofit fontScale="92500" lnSpcReduction="10000"/>
          </a:bodyPr>
          <a:lstStyle/>
          <a:p>
            <a:pPr marL="0" indent="0">
              <a:buNone/>
            </a:pPr>
            <a:r>
              <a:rPr lang="en-US" dirty="0" smtClean="0">
                <a:solidFill>
                  <a:schemeClr val="tx1"/>
                </a:solidFill>
              </a:rPr>
              <a:t>Our budget reduction plan was lead by the following four principles:</a:t>
            </a:r>
          </a:p>
          <a:p>
            <a:pPr marL="0" indent="0">
              <a:buNone/>
            </a:pPr>
            <a:endParaRPr lang="en-US" dirty="0" smtClean="0">
              <a:solidFill>
                <a:schemeClr val="tx1"/>
              </a:solidFill>
            </a:endParaRPr>
          </a:p>
          <a:p>
            <a:pPr marL="0" indent="0">
              <a:buNone/>
            </a:pPr>
            <a:r>
              <a:rPr lang="en-US" dirty="0" smtClean="0">
                <a:solidFill>
                  <a:schemeClr val="tx1"/>
                </a:solidFill>
              </a:rPr>
              <a:t>	1. </a:t>
            </a:r>
            <a:r>
              <a:rPr lang="en-US" dirty="0">
                <a:solidFill>
                  <a:schemeClr val="tx1"/>
                </a:solidFill>
              </a:rPr>
              <a:t>Preserve jobs</a:t>
            </a:r>
          </a:p>
          <a:p>
            <a:pPr marL="0" indent="0">
              <a:buNone/>
            </a:pPr>
            <a:endParaRPr lang="en-US" dirty="0">
              <a:solidFill>
                <a:schemeClr val="tx1"/>
              </a:solidFill>
            </a:endParaRPr>
          </a:p>
          <a:p>
            <a:pPr marL="0" indent="0">
              <a:buNone/>
            </a:pPr>
            <a:r>
              <a:rPr lang="en-US" dirty="0" smtClean="0">
                <a:solidFill>
                  <a:schemeClr val="tx1"/>
                </a:solidFill>
              </a:rPr>
              <a:t>	2. </a:t>
            </a:r>
            <a:r>
              <a:rPr lang="en-US" dirty="0">
                <a:solidFill>
                  <a:schemeClr val="tx1"/>
                </a:solidFill>
              </a:rPr>
              <a:t>Maintain student success metrics</a:t>
            </a:r>
          </a:p>
          <a:p>
            <a:pPr marL="0" indent="0">
              <a:buNone/>
            </a:pPr>
            <a:endParaRPr lang="en-US" dirty="0" smtClean="0">
              <a:solidFill>
                <a:schemeClr val="tx1"/>
              </a:solidFill>
            </a:endParaRPr>
          </a:p>
          <a:p>
            <a:pPr marL="0" indent="0">
              <a:buNone/>
            </a:pPr>
            <a:r>
              <a:rPr lang="en-US" dirty="0">
                <a:solidFill>
                  <a:schemeClr val="tx1"/>
                </a:solidFill>
              </a:rPr>
              <a:t>	3</a:t>
            </a:r>
            <a:r>
              <a:rPr lang="en-US" dirty="0" smtClean="0">
                <a:solidFill>
                  <a:schemeClr val="tx1"/>
                </a:solidFill>
              </a:rPr>
              <a:t>. </a:t>
            </a:r>
            <a:r>
              <a:rPr lang="en-US" dirty="0">
                <a:solidFill>
                  <a:schemeClr val="tx1"/>
                </a:solidFill>
              </a:rPr>
              <a:t>Preserve our research </a:t>
            </a:r>
            <a:r>
              <a:rPr lang="en-US" dirty="0" smtClean="0">
                <a:solidFill>
                  <a:schemeClr val="tx1"/>
                </a:solidFill>
              </a:rPr>
              <a:t>agenda</a:t>
            </a:r>
          </a:p>
          <a:p>
            <a:pPr marL="0" indent="0">
              <a:buNone/>
            </a:pPr>
            <a:endParaRPr lang="en-US" dirty="0">
              <a:solidFill>
                <a:schemeClr val="tx1"/>
              </a:solidFill>
            </a:endParaRPr>
          </a:p>
          <a:p>
            <a:pPr marL="0" indent="0">
              <a:buNone/>
            </a:pPr>
            <a:r>
              <a:rPr lang="en-US" dirty="0" smtClean="0">
                <a:solidFill>
                  <a:schemeClr val="tx1"/>
                </a:solidFill>
              </a:rPr>
              <a:t>	4. </a:t>
            </a:r>
            <a:r>
              <a:rPr lang="en-US" dirty="0">
                <a:solidFill>
                  <a:schemeClr val="tx1"/>
                </a:solidFill>
              </a:rPr>
              <a:t>Preserve our rankings</a:t>
            </a:r>
          </a:p>
          <a:p>
            <a:pPr marL="0" indent="0">
              <a:buNone/>
            </a:pPr>
            <a:endParaRPr lang="en-US" dirty="0"/>
          </a:p>
        </p:txBody>
      </p:sp>
    </p:spTree>
    <p:extLst>
      <p:ext uri="{BB962C8B-B14F-4D97-AF65-F5344CB8AC3E}">
        <p14:creationId xmlns:p14="http://schemas.microsoft.com/office/powerpoint/2010/main" val="190061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did we do at each level of cut?</a:t>
            </a:r>
          </a:p>
        </p:txBody>
      </p:sp>
      <p:sp>
        <p:nvSpPr>
          <p:cNvPr id="6" name="Content Placeholder 2"/>
          <p:cNvSpPr>
            <a:spLocks noGrp="1"/>
          </p:cNvSpPr>
          <p:nvPr>
            <p:ph idx="1"/>
          </p:nvPr>
        </p:nvSpPr>
        <p:spPr/>
        <p:txBody>
          <a:bodyPr>
            <a:normAutofit lnSpcReduction="10000"/>
          </a:bodyPr>
          <a:lstStyle/>
          <a:p>
            <a:r>
              <a:rPr lang="en-US" dirty="0" smtClean="0">
                <a:solidFill>
                  <a:schemeClr val="tx1"/>
                </a:solidFill>
              </a:rPr>
              <a:t>At the 5% reduction level we focused on vacant salary rate and non-salary base.  </a:t>
            </a:r>
          </a:p>
          <a:p>
            <a:r>
              <a:rPr lang="en-US" dirty="0" smtClean="0">
                <a:solidFill>
                  <a:schemeClr val="tx1"/>
                </a:solidFill>
              </a:rPr>
              <a:t>At the 10% reduction level we focused on anticipated non-reappointments, redistribution of salaries to non-E&amp;G funding sources, DROP retirements pre-2022, and non-salary base.</a:t>
            </a:r>
          </a:p>
          <a:p>
            <a:r>
              <a:rPr lang="en-US" dirty="0" smtClean="0">
                <a:solidFill>
                  <a:schemeClr val="tx1"/>
                </a:solidFill>
              </a:rPr>
              <a:t>At the 12.5% reduction level we added DROP retirements post-2022, program restructuring, and a potential Staff position </a:t>
            </a:r>
            <a:r>
              <a:rPr lang="en-US" dirty="0">
                <a:solidFill>
                  <a:schemeClr val="tx1"/>
                </a:solidFill>
              </a:rPr>
              <a:t>elimination or redistribution to auxiliaries.</a:t>
            </a:r>
            <a:endParaRPr lang="en-US" dirty="0" smtClean="0">
              <a:solidFill>
                <a:schemeClr val="tx1"/>
              </a:solidFill>
            </a:endParaRPr>
          </a:p>
          <a:p>
            <a:r>
              <a:rPr lang="en-US" dirty="0" smtClean="0">
                <a:solidFill>
                  <a:schemeClr val="tx1"/>
                </a:solidFill>
              </a:rPr>
              <a:t>At the 15% reduction level we added potential Admin and Staff position eliminations or redistribution to auxiliaries.</a:t>
            </a:r>
            <a:endParaRPr lang="en-US" dirty="0">
              <a:solidFill>
                <a:schemeClr val="tx1"/>
              </a:solidFill>
            </a:endParaRPr>
          </a:p>
        </p:txBody>
      </p:sp>
    </p:spTree>
    <p:extLst>
      <p:ext uri="{BB962C8B-B14F-4D97-AF65-F5344CB8AC3E}">
        <p14:creationId xmlns:p14="http://schemas.microsoft.com/office/powerpoint/2010/main" val="376132089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Actual Reduction</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922064478"/>
              </p:ext>
            </p:extLst>
          </p:nvPr>
        </p:nvGraphicFramePr>
        <p:xfrm>
          <a:off x="607153" y="1636790"/>
          <a:ext cx="7929694" cy="2755725"/>
        </p:xfrm>
        <a:graphic>
          <a:graphicData uri="http://schemas.openxmlformats.org/presentationml/2006/ole">
            <mc:AlternateContent xmlns:mc="http://schemas.openxmlformats.org/markup-compatibility/2006">
              <mc:Choice xmlns:v="urn:schemas-microsoft-com:vml" Requires="v">
                <p:oleObj spid="_x0000_s3096" name="Worksheet" r:id="rId3" imgW="2676531" imgH="828777" progId="Excel.Sheet.12">
                  <p:embed/>
                </p:oleObj>
              </mc:Choice>
              <mc:Fallback>
                <p:oleObj name="Worksheet" r:id="rId3" imgW="2676531" imgH="828777" progId="Excel.Sheet.12">
                  <p:embed/>
                  <p:pic>
                    <p:nvPicPr>
                      <p:cNvPr id="4" name="Object 3"/>
                      <p:cNvPicPr/>
                      <p:nvPr/>
                    </p:nvPicPr>
                    <p:blipFill>
                      <a:blip r:embed="rId4"/>
                      <a:stretch>
                        <a:fillRect/>
                      </a:stretch>
                    </p:blipFill>
                    <p:spPr>
                      <a:xfrm>
                        <a:off x="607153" y="1636790"/>
                        <a:ext cx="7929694" cy="2755725"/>
                      </a:xfrm>
                      <a:prstGeom prst="rect">
                        <a:avLst/>
                      </a:prstGeom>
                    </p:spPr>
                  </p:pic>
                </p:oleObj>
              </mc:Fallback>
            </mc:AlternateContent>
          </a:graphicData>
        </a:graphic>
      </p:graphicFrame>
    </p:spTree>
    <p:extLst>
      <p:ext uri="{BB962C8B-B14F-4D97-AF65-F5344CB8AC3E}">
        <p14:creationId xmlns:p14="http://schemas.microsoft.com/office/powerpoint/2010/main" val="79278615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a:t>
            </a:r>
            <a:r>
              <a:rPr lang="en-US" dirty="0"/>
              <a:t>the cuts will be taken in year 1</a:t>
            </a:r>
          </a:p>
        </p:txBody>
      </p:sp>
      <p:graphicFrame>
        <p:nvGraphicFramePr>
          <p:cNvPr id="4" name="Object 3"/>
          <p:cNvGraphicFramePr>
            <a:graphicFrameLocks noChangeAspect="1"/>
          </p:cNvGraphicFramePr>
          <p:nvPr>
            <p:extLst>
              <p:ext uri="{D42A27DB-BD31-4B8C-83A1-F6EECF244321}">
                <p14:modId xmlns:p14="http://schemas.microsoft.com/office/powerpoint/2010/main" val="234405343"/>
              </p:ext>
            </p:extLst>
          </p:nvPr>
        </p:nvGraphicFramePr>
        <p:xfrm>
          <a:off x="709863" y="1358253"/>
          <a:ext cx="7206416" cy="3491282"/>
        </p:xfrm>
        <a:graphic>
          <a:graphicData uri="http://schemas.openxmlformats.org/presentationml/2006/ole">
            <mc:AlternateContent xmlns:mc="http://schemas.openxmlformats.org/markup-compatibility/2006">
              <mc:Choice xmlns:v="urn:schemas-microsoft-com:vml" Requires="v">
                <p:oleObj spid="_x0000_s4120" name="Worksheet" r:id="rId3" imgW="3676739" imgH="1781303" progId="Excel.Sheet.12">
                  <p:embed/>
                </p:oleObj>
              </mc:Choice>
              <mc:Fallback>
                <p:oleObj name="Worksheet" r:id="rId3" imgW="3676739" imgH="1781303" progId="Excel.Sheet.12">
                  <p:embed/>
                  <p:pic>
                    <p:nvPicPr>
                      <p:cNvPr id="5" name="Object 4"/>
                      <p:cNvPicPr/>
                      <p:nvPr/>
                    </p:nvPicPr>
                    <p:blipFill>
                      <a:blip r:embed="rId4"/>
                      <a:stretch>
                        <a:fillRect/>
                      </a:stretch>
                    </p:blipFill>
                    <p:spPr>
                      <a:xfrm>
                        <a:off x="709863" y="1358253"/>
                        <a:ext cx="7206416" cy="3491282"/>
                      </a:xfrm>
                      <a:prstGeom prst="rect">
                        <a:avLst/>
                      </a:prstGeom>
                    </p:spPr>
                  </p:pic>
                </p:oleObj>
              </mc:Fallback>
            </mc:AlternateContent>
          </a:graphicData>
        </a:graphic>
      </p:graphicFrame>
    </p:spTree>
    <p:extLst>
      <p:ext uri="{BB962C8B-B14F-4D97-AF65-F5344CB8AC3E}">
        <p14:creationId xmlns:p14="http://schemas.microsoft.com/office/powerpoint/2010/main" val="113538929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our budget will look after year 1 and 2</a:t>
            </a:r>
          </a:p>
        </p:txBody>
      </p:sp>
      <p:graphicFrame>
        <p:nvGraphicFramePr>
          <p:cNvPr id="6" name="Object 5"/>
          <p:cNvGraphicFramePr>
            <a:graphicFrameLocks noChangeAspect="1"/>
          </p:cNvGraphicFramePr>
          <p:nvPr>
            <p:extLst>
              <p:ext uri="{D42A27DB-BD31-4B8C-83A1-F6EECF244321}">
                <p14:modId xmlns:p14="http://schemas.microsoft.com/office/powerpoint/2010/main" val="2199775246"/>
              </p:ext>
            </p:extLst>
          </p:nvPr>
        </p:nvGraphicFramePr>
        <p:xfrm>
          <a:off x="1726530" y="1268015"/>
          <a:ext cx="4920917" cy="3560594"/>
        </p:xfrm>
        <a:graphic>
          <a:graphicData uri="http://schemas.openxmlformats.org/presentationml/2006/ole">
            <mc:AlternateContent xmlns:mc="http://schemas.openxmlformats.org/markup-compatibility/2006">
              <mc:Choice xmlns:v="urn:schemas-microsoft-com:vml" Requires="v">
                <p:oleObj spid="_x0000_s5143" name="Worksheet" r:id="rId3" imgW="3057582" imgH="2571750" progId="Excel.Sheet.12">
                  <p:embed/>
                </p:oleObj>
              </mc:Choice>
              <mc:Fallback>
                <p:oleObj name="Worksheet" r:id="rId3" imgW="3057582" imgH="2571750" progId="Excel.Sheet.12">
                  <p:embed/>
                  <p:pic>
                    <p:nvPicPr>
                      <p:cNvPr id="5" name="Object 4"/>
                      <p:cNvPicPr/>
                      <p:nvPr/>
                    </p:nvPicPr>
                    <p:blipFill>
                      <a:blip r:embed="rId4"/>
                      <a:stretch>
                        <a:fillRect/>
                      </a:stretch>
                    </p:blipFill>
                    <p:spPr>
                      <a:xfrm>
                        <a:off x="1726530" y="1268015"/>
                        <a:ext cx="4920917" cy="3560594"/>
                      </a:xfrm>
                      <a:prstGeom prst="rect">
                        <a:avLst/>
                      </a:prstGeom>
                    </p:spPr>
                  </p:pic>
                </p:oleObj>
              </mc:Fallback>
            </mc:AlternateContent>
          </a:graphicData>
        </a:graphic>
      </p:graphicFrame>
    </p:spTree>
    <p:extLst>
      <p:ext uri="{BB962C8B-B14F-4D97-AF65-F5344CB8AC3E}">
        <p14:creationId xmlns:p14="http://schemas.microsoft.com/office/powerpoint/2010/main" val="200050206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we can achieve year 2 cuts</a:t>
            </a:r>
          </a:p>
        </p:txBody>
      </p:sp>
      <p:sp>
        <p:nvSpPr>
          <p:cNvPr id="4" name="Content Placeholder 2"/>
          <p:cNvSpPr>
            <a:spLocks noGrp="1"/>
          </p:cNvSpPr>
          <p:nvPr>
            <p:ph idx="1"/>
          </p:nvPr>
        </p:nvSpPr>
        <p:spPr>
          <a:xfrm>
            <a:off x="640682" y="1588168"/>
            <a:ext cx="7152774" cy="2713121"/>
          </a:xfrm>
        </p:spPr>
        <p:txBody>
          <a:bodyPr/>
          <a:lstStyle/>
          <a:p>
            <a:pPr marL="0" indent="0">
              <a:buNone/>
            </a:pPr>
            <a:r>
              <a:rPr lang="en-US" b="1" dirty="0" smtClean="0">
                <a:solidFill>
                  <a:schemeClr val="tx1"/>
                </a:solidFill>
              </a:rPr>
              <a:t>FY21-22 E&amp;G Budget Reduction Options</a:t>
            </a:r>
          </a:p>
          <a:p>
            <a:r>
              <a:rPr lang="en-US" dirty="0" smtClean="0">
                <a:solidFill>
                  <a:schemeClr val="tx1"/>
                </a:solidFill>
              </a:rPr>
              <a:t>Retirements</a:t>
            </a:r>
          </a:p>
          <a:p>
            <a:r>
              <a:rPr lang="en-US" dirty="0" smtClean="0">
                <a:solidFill>
                  <a:schemeClr val="tx1"/>
                </a:solidFill>
              </a:rPr>
              <a:t>Non-Salary</a:t>
            </a:r>
          </a:p>
          <a:p>
            <a:r>
              <a:rPr lang="en-US" dirty="0" smtClean="0">
                <a:solidFill>
                  <a:schemeClr val="tx1"/>
                </a:solidFill>
              </a:rPr>
              <a:t>Faculty Rate plus Fringe</a:t>
            </a:r>
          </a:p>
          <a:p>
            <a:r>
              <a:rPr lang="en-US" dirty="0" smtClean="0">
                <a:solidFill>
                  <a:schemeClr val="tx1"/>
                </a:solidFill>
              </a:rPr>
              <a:t>Non-Faculty Rate plus Fringe</a:t>
            </a:r>
          </a:p>
          <a:p>
            <a:r>
              <a:rPr lang="en-US" dirty="0" smtClean="0">
                <a:solidFill>
                  <a:schemeClr val="tx1"/>
                </a:solidFill>
              </a:rPr>
              <a:t>Moving lines to alternate funding sources</a:t>
            </a:r>
            <a:endParaRPr lang="en-US" dirty="0">
              <a:solidFill>
                <a:schemeClr val="tx1"/>
              </a:solidFill>
            </a:endParaRPr>
          </a:p>
        </p:txBody>
      </p:sp>
    </p:spTree>
    <p:extLst>
      <p:ext uri="{BB962C8B-B14F-4D97-AF65-F5344CB8AC3E}">
        <p14:creationId xmlns:p14="http://schemas.microsoft.com/office/powerpoint/2010/main" val="3323255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E4B2F-C74B-0A4A-82D8-B46BA9116742}"/>
              </a:ext>
            </a:extLst>
          </p:cNvPr>
          <p:cNvSpPr>
            <a:spLocks noGrp="1"/>
          </p:cNvSpPr>
          <p:nvPr>
            <p:ph type="title"/>
          </p:nvPr>
        </p:nvSpPr>
        <p:spPr>
          <a:xfrm>
            <a:off x="628650" y="1692367"/>
            <a:ext cx="7886700" cy="1092944"/>
          </a:xfrm>
        </p:spPr>
        <p:txBody>
          <a:bodyPr/>
          <a:lstStyle/>
          <a:p>
            <a:r>
              <a:rPr lang="en-US" sz="3200" dirty="0"/>
              <a:t>USF Faculty Senate Updates</a:t>
            </a:r>
            <a:br>
              <a:rPr lang="en-US" sz="3200" dirty="0"/>
            </a:br>
            <a:r>
              <a:rPr lang="en-US" sz="2400" b="0" dirty="0"/>
              <a:t>Tim Boaz, President</a:t>
            </a:r>
            <a:endParaRPr lang="en-US" sz="2400" dirty="0"/>
          </a:p>
        </p:txBody>
      </p:sp>
    </p:spTree>
    <p:extLst>
      <p:ext uri="{BB962C8B-B14F-4D97-AF65-F5344CB8AC3E}">
        <p14:creationId xmlns:p14="http://schemas.microsoft.com/office/powerpoint/2010/main" val="152851189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Other Updates</a:t>
            </a:r>
            <a:endParaRPr lang="en-US" sz="5400" dirty="0"/>
          </a:p>
        </p:txBody>
      </p:sp>
    </p:spTree>
    <p:extLst>
      <p:ext uri="{BB962C8B-B14F-4D97-AF65-F5344CB8AC3E}">
        <p14:creationId xmlns:p14="http://schemas.microsoft.com/office/powerpoint/2010/main" val="285764378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7EAB007-DD13-2049-BDF0-A9F4BA7ECE3B}"/>
              </a:ext>
            </a:extLst>
          </p:cNvPr>
          <p:cNvSpPr txBox="1">
            <a:spLocks/>
          </p:cNvSpPr>
          <p:nvPr/>
        </p:nvSpPr>
        <p:spPr>
          <a:xfrm>
            <a:off x="3267291" y="1761260"/>
            <a:ext cx="4053925" cy="1200150"/>
          </a:xfrm>
          <a:prstGeom prst="rect">
            <a:avLst/>
          </a:prstGeom>
        </p:spPr>
        <p:txBody>
          <a:bodyPr/>
          <a:lstStyle>
            <a:lvl1pPr algn="l" defTabSz="685800" rtl="0" eaLnBrk="1" latinLnBrk="0" hangingPunct="1">
              <a:lnSpc>
                <a:spcPct val="90000"/>
              </a:lnSpc>
              <a:spcBef>
                <a:spcPct val="0"/>
              </a:spcBef>
              <a:buNone/>
              <a:defRPr sz="3000" b="1" kern="1200">
                <a:solidFill>
                  <a:schemeClr val="tx1"/>
                </a:solidFill>
                <a:latin typeface="Arial" panose="020B0604020202020204" pitchFamily="34" charset="0"/>
                <a:ea typeface="+mj-ea"/>
                <a:cs typeface="Arial" panose="020B0604020202020204" pitchFamily="34" charset="0"/>
              </a:defRPr>
            </a:lvl1pPr>
          </a:lstStyle>
          <a:p>
            <a:r>
              <a:rPr lang="en-US" sz="5400" dirty="0">
                <a:solidFill>
                  <a:schemeClr val="bg1"/>
                </a:solidFill>
              </a:rPr>
              <a:t>Questions</a:t>
            </a:r>
          </a:p>
        </p:txBody>
      </p:sp>
    </p:spTree>
    <p:extLst>
      <p:ext uri="{BB962C8B-B14F-4D97-AF65-F5344CB8AC3E}">
        <p14:creationId xmlns:p14="http://schemas.microsoft.com/office/powerpoint/2010/main" val="233293776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E4B2F-C74B-0A4A-82D8-B46BA9116742}"/>
              </a:ext>
            </a:extLst>
          </p:cNvPr>
          <p:cNvSpPr>
            <a:spLocks noGrp="1"/>
          </p:cNvSpPr>
          <p:nvPr>
            <p:ph type="title"/>
          </p:nvPr>
        </p:nvSpPr>
        <p:spPr/>
        <p:txBody>
          <a:bodyPr>
            <a:normAutofit fontScale="90000"/>
          </a:bodyPr>
          <a:lstStyle/>
          <a:p>
            <a:r>
              <a:rPr lang="en-US" sz="4900" dirty="0" smtClean="0"/>
              <a:t>Faculty Presentations:</a:t>
            </a:r>
            <a:br>
              <a:rPr lang="en-US" sz="4900" dirty="0" smtClean="0"/>
            </a:br>
            <a:endParaRPr lang="en-US" dirty="0"/>
          </a:p>
        </p:txBody>
      </p:sp>
    </p:spTree>
    <p:extLst>
      <p:ext uri="{BB962C8B-B14F-4D97-AF65-F5344CB8AC3E}">
        <p14:creationId xmlns:p14="http://schemas.microsoft.com/office/powerpoint/2010/main" val="121914258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55F54-6308-A746-806C-72BC7F319673}"/>
              </a:ext>
            </a:extLst>
          </p:cNvPr>
          <p:cNvSpPr>
            <a:spLocks noGrp="1"/>
          </p:cNvSpPr>
          <p:nvPr>
            <p:ph type="title"/>
          </p:nvPr>
        </p:nvSpPr>
        <p:spPr>
          <a:xfrm>
            <a:off x="628650" y="671513"/>
            <a:ext cx="7886699" cy="589684"/>
          </a:xfrm>
        </p:spPr>
        <p:txBody>
          <a:bodyPr>
            <a:noAutofit/>
          </a:bodyPr>
          <a:lstStyle/>
          <a:p>
            <a:r>
              <a:rPr lang="en-US" sz="3200" dirty="0" smtClean="0"/>
              <a:t>Presenters</a:t>
            </a:r>
            <a:endParaRPr lang="en-US" sz="3200" dirty="0"/>
          </a:p>
        </p:txBody>
      </p:sp>
      <p:sp>
        <p:nvSpPr>
          <p:cNvPr id="6" name="Content Placeholder 2">
            <a:extLst>
              <a:ext uri="{FF2B5EF4-FFF2-40B4-BE49-F238E27FC236}">
                <a16:creationId xmlns:a16="http://schemas.microsoft.com/office/drawing/2014/main" id="{F4C7F018-C87B-464B-83D3-7D6A15C3A18A}"/>
              </a:ext>
            </a:extLst>
          </p:cNvPr>
          <p:cNvSpPr txBox="1">
            <a:spLocks/>
          </p:cNvSpPr>
          <p:nvPr/>
        </p:nvSpPr>
        <p:spPr>
          <a:xfrm>
            <a:off x="165031" y="4174819"/>
            <a:ext cx="4214061" cy="758130"/>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2000" dirty="0">
                <a:solidFill>
                  <a:srgbClr val="466069"/>
                </a:solidFill>
              </a:rPr>
              <a:t>Jerome Galea, PhD, </a:t>
            </a:r>
            <a:r>
              <a:rPr lang="en-US" sz="2000" dirty="0" smtClean="0">
                <a:solidFill>
                  <a:srgbClr val="466069"/>
                </a:solidFill>
              </a:rPr>
              <a:t>MSW</a:t>
            </a:r>
            <a:br>
              <a:rPr lang="en-US" sz="2000" dirty="0" smtClean="0">
                <a:solidFill>
                  <a:srgbClr val="466069"/>
                </a:solidFill>
              </a:rPr>
            </a:br>
            <a:r>
              <a:rPr lang="en-US" sz="1600" i="1" dirty="0" smtClean="0">
                <a:solidFill>
                  <a:srgbClr val="466069"/>
                </a:solidFill>
              </a:rPr>
              <a:t>Assistant Professor, School </a:t>
            </a:r>
            <a:r>
              <a:rPr lang="en-US" sz="1600" i="1" dirty="0">
                <a:solidFill>
                  <a:srgbClr val="466069"/>
                </a:solidFill>
              </a:rPr>
              <a:t>of Social Work</a:t>
            </a:r>
          </a:p>
          <a:p>
            <a:pPr fontAlgn="base"/>
            <a:endParaRPr lang="en-US" sz="2100" dirty="0"/>
          </a:p>
        </p:txBody>
      </p:sp>
      <p:pic>
        <p:nvPicPr>
          <p:cNvPr id="5" name="Picture 2" descr="Jerome T. Galea, PhD, MSW">
            <a:extLst>
              <a:ext uri="{FF2B5EF4-FFF2-40B4-BE49-F238E27FC236}">
                <a16:creationId xmlns:a16="http://schemas.microsoft.com/office/drawing/2014/main" id="{5A773741-D893-484E-B194-3D0CE43D4A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4307" y="1515965"/>
            <a:ext cx="1548072" cy="2322109"/>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F4C7F018-C87B-464B-83D3-7D6A15C3A18A}"/>
              </a:ext>
            </a:extLst>
          </p:cNvPr>
          <p:cNvSpPr txBox="1">
            <a:spLocks/>
          </p:cNvSpPr>
          <p:nvPr/>
        </p:nvSpPr>
        <p:spPr>
          <a:xfrm>
            <a:off x="4457780" y="4194733"/>
            <a:ext cx="4214061" cy="758130"/>
          </a:xfrm>
          <a:prstGeom prst="rect">
            <a:avLst/>
          </a:prstGeom>
        </p:spPr>
        <p:txBody>
          <a:bodyPr>
            <a:normAutofit fontScale="925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2200" dirty="0">
                <a:solidFill>
                  <a:srgbClr val="466069"/>
                </a:solidFill>
              </a:rPr>
              <a:t>Kristin Kosyluk, PhD, </a:t>
            </a:r>
            <a:r>
              <a:rPr lang="en-US" sz="2200" dirty="0" smtClean="0">
                <a:solidFill>
                  <a:srgbClr val="466069"/>
                </a:solidFill>
              </a:rPr>
              <a:t>CRC</a:t>
            </a:r>
            <a:br>
              <a:rPr lang="en-US" sz="2200" dirty="0" smtClean="0">
                <a:solidFill>
                  <a:srgbClr val="466069"/>
                </a:solidFill>
              </a:rPr>
            </a:br>
            <a:r>
              <a:rPr lang="en-US" sz="1700" i="1" dirty="0" smtClean="0">
                <a:solidFill>
                  <a:srgbClr val="466069"/>
                </a:solidFill>
              </a:rPr>
              <a:t>Assistant Professor, Department </a:t>
            </a:r>
            <a:r>
              <a:rPr lang="en-US" sz="1700" i="1" dirty="0">
                <a:solidFill>
                  <a:srgbClr val="466069"/>
                </a:solidFill>
              </a:rPr>
              <a:t>of Mental Health Law </a:t>
            </a:r>
            <a:r>
              <a:rPr lang="en-US" sz="1700" i="1" dirty="0" smtClean="0">
                <a:solidFill>
                  <a:srgbClr val="466069"/>
                </a:solidFill>
              </a:rPr>
              <a:t>&amp; </a:t>
            </a:r>
            <a:r>
              <a:rPr lang="en-US" sz="1700" i="1" dirty="0">
                <a:solidFill>
                  <a:srgbClr val="466069"/>
                </a:solidFill>
              </a:rPr>
              <a:t>Policy</a:t>
            </a:r>
          </a:p>
          <a:p>
            <a:pPr fontAlgn="base"/>
            <a:endParaRPr lang="en-US" sz="2100" dirty="0"/>
          </a:p>
        </p:txBody>
      </p:sp>
      <p:pic>
        <p:nvPicPr>
          <p:cNvPr id="9" name="Picture 4">
            <a:extLst>
              <a:ext uri="{FF2B5EF4-FFF2-40B4-BE49-F238E27FC236}">
                <a16:creationId xmlns:a16="http://schemas.microsoft.com/office/drawing/2014/main" id="{80A52597-4901-4F69-AC05-B61D02644262}"/>
              </a:ext>
            </a:extLst>
          </p:cNvPr>
          <p:cNvPicPr>
            <a:picLocks noChangeAspect="1" noChangeArrowheads="1"/>
          </p:cNvPicPr>
          <p:nvPr/>
        </p:nvPicPr>
        <p:blipFill>
          <a:blip r:embed="rId3"/>
          <a:srcRect/>
          <a:stretch>
            <a:fillRect/>
          </a:stretch>
        </p:blipFill>
        <p:spPr bwMode="auto">
          <a:xfrm>
            <a:off x="5629639" y="1515965"/>
            <a:ext cx="1548072" cy="2322109"/>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29557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21783" y="281213"/>
            <a:ext cx="8087460" cy="4549466"/>
          </a:xfrm>
          <a:prstGeom prst="rect">
            <a:avLst/>
          </a:prstGeom>
        </p:spPr>
      </p:pic>
    </p:spTree>
    <p:extLst>
      <p:ext uri="{BB962C8B-B14F-4D97-AF65-F5344CB8AC3E}">
        <p14:creationId xmlns:p14="http://schemas.microsoft.com/office/powerpoint/2010/main" val="8035633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3422" y="262683"/>
            <a:ext cx="8778884" cy="4589569"/>
          </a:xfrm>
          <a:prstGeom prst="rect">
            <a:avLst/>
          </a:prstGeom>
        </p:spPr>
      </p:pic>
    </p:spTree>
    <p:extLst>
      <p:ext uri="{BB962C8B-B14F-4D97-AF65-F5344CB8AC3E}">
        <p14:creationId xmlns:p14="http://schemas.microsoft.com/office/powerpoint/2010/main" val="27027635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26783"/>
            <a:ext cx="7886700" cy="994172"/>
          </a:xfrm>
        </p:spPr>
        <p:txBody>
          <a:bodyPr/>
          <a:lstStyle/>
          <a:p>
            <a:r>
              <a:rPr lang="en-US" dirty="0" smtClean="0"/>
              <a:t>The mental health “curve”</a:t>
            </a:r>
            <a:endParaRPr lang="en-US" dirty="0"/>
          </a:p>
        </p:txBody>
      </p:sp>
      <p:pic>
        <p:nvPicPr>
          <p:cNvPr id="4" name="Picture 3" descr="A close up of a map&#10;&#10;Description automatically generated">
            <a:extLst>
              <a:ext uri="{FF2B5EF4-FFF2-40B4-BE49-F238E27FC236}">
                <a16:creationId xmlns:a16="http://schemas.microsoft.com/office/drawing/2014/main" id="{25187630-239A-4088-A0F7-A0D553D5B4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692" y="1765930"/>
            <a:ext cx="3759221" cy="1951828"/>
          </a:xfrm>
          <a:prstGeom prst="rect">
            <a:avLst/>
          </a:prstGeom>
        </p:spPr>
      </p:pic>
    </p:spTree>
    <p:extLst>
      <p:ext uri="{BB962C8B-B14F-4D97-AF65-F5344CB8AC3E}">
        <p14:creationId xmlns:p14="http://schemas.microsoft.com/office/powerpoint/2010/main" val="4243909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26783"/>
            <a:ext cx="7886700" cy="994172"/>
          </a:xfrm>
        </p:spPr>
        <p:txBody>
          <a:bodyPr>
            <a:normAutofit fontScale="90000"/>
          </a:bodyPr>
          <a:lstStyle/>
          <a:p>
            <a:r>
              <a:rPr lang="en-US" dirty="0" smtClean="0"/>
              <a:t>The mental health “curve”</a:t>
            </a:r>
            <a:br>
              <a:rPr lang="en-US" dirty="0" smtClean="0"/>
            </a:br>
            <a:r>
              <a:rPr lang="en-US" sz="2700" i="1" dirty="0">
                <a:solidFill>
                  <a:srgbClr val="C00000"/>
                </a:solidFill>
                <a:cs typeface="Calibri"/>
              </a:rPr>
              <a:t>Both a near-term and long-term response is needed</a:t>
            </a:r>
            <a:endParaRPr lang="en-US" sz="2700" dirty="0">
              <a:solidFill>
                <a:srgbClr val="C00000"/>
              </a:solidFill>
            </a:endParaRPr>
          </a:p>
        </p:txBody>
      </p:sp>
      <p:pic>
        <p:nvPicPr>
          <p:cNvPr id="4" name="Picture 3" descr="A close up of a map&#10;&#10;Description automatically generated">
            <a:extLst>
              <a:ext uri="{FF2B5EF4-FFF2-40B4-BE49-F238E27FC236}">
                <a16:creationId xmlns:a16="http://schemas.microsoft.com/office/drawing/2014/main" id="{25187630-239A-4088-A0F7-A0D553D5B4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692" y="1964400"/>
            <a:ext cx="3759221" cy="1951828"/>
          </a:xfrm>
          <a:prstGeom prst="rect">
            <a:avLst/>
          </a:prstGeom>
        </p:spPr>
      </p:pic>
      <p:pic>
        <p:nvPicPr>
          <p:cNvPr id="5" name="Picture 4" descr="Diagram&#10;&#10;Description automatically generated">
            <a:extLst>
              <a:ext uri="{FF2B5EF4-FFF2-40B4-BE49-F238E27FC236}">
                <a16:creationId xmlns:a16="http://schemas.microsoft.com/office/drawing/2014/main" id="{FA5ED0BE-D793-4037-87E6-45B91E549E7F}"/>
              </a:ext>
            </a:extLst>
          </p:cNvPr>
          <p:cNvPicPr>
            <a:picLocks noChangeAspect="1"/>
          </p:cNvPicPr>
          <p:nvPr/>
        </p:nvPicPr>
        <p:blipFill>
          <a:blip r:embed="rId3"/>
          <a:stretch>
            <a:fillRect/>
          </a:stretch>
        </p:blipFill>
        <p:spPr>
          <a:xfrm>
            <a:off x="4695679" y="1417207"/>
            <a:ext cx="3912135" cy="2961992"/>
          </a:xfrm>
          <a:prstGeom prst="rect">
            <a:avLst/>
          </a:prstGeom>
        </p:spPr>
      </p:pic>
    </p:spTree>
    <p:extLst>
      <p:ext uri="{BB962C8B-B14F-4D97-AF65-F5344CB8AC3E}">
        <p14:creationId xmlns:p14="http://schemas.microsoft.com/office/powerpoint/2010/main" val="36272906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80707" y="171834"/>
            <a:ext cx="8972882" cy="4774518"/>
          </a:xfrm>
          <a:prstGeom prst="rect">
            <a:avLst/>
          </a:prstGeom>
        </p:spPr>
      </p:pic>
    </p:spTree>
    <p:extLst>
      <p:ext uri="{BB962C8B-B14F-4D97-AF65-F5344CB8AC3E}">
        <p14:creationId xmlns:p14="http://schemas.microsoft.com/office/powerpoint/2010/main" val="1037073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413" y="254593"/>
            <a:ext cx="7886700" cy="994172"/>
          </a:xfrm>
        </p:spPr>
        <p:txBody>
          <a:bodyPr/>
          <a:lstStyle/>
          <a:p>
            <a:r>
              <a:rPr lang="en-US" dirty="0">
                <a:cs typeface="Calibri"/>
              </a:rPr>
              <a:t>What We Want / What We Don't Want</a:t>
            </a:r>
            <a:endParaRPr lang="en-US" dirty="0"/>
          </a:p>
        </p:txBody>
      </p:sp>
      <p:pic>
        <p:nvPicPr>
          <p:cNvPr id="3" name="Picture 3" descr="A bicycle leaning against a wall&#10;&#10;Description automatically generated">
            <a:extLst>
              <a:ext uri="{FF2B5EF4-FFF2-40B4-BE49-F238E27FC236}">
                <a16:creationId xmlns:a16="http://schemas.microsoft.com/office/drawing/2014/main" id="{29EC91D5-CF02-480D-9088-1112E8FF35D5}"/>
              </a:ext>
            </a:extLst>
          </p:cNvPr>
          <p:cNvPicPr>
            <a:picLocks noChangeAspect="1"/>
          </p:cNvPicPr>
          <p:nvPr/>
        </p:nvPicPr>
        <p:blipFill rotWithShape="1">
          <a:blip r:embed="rId2"/>
          <a:srcRect l="-496" t="-7358" r="441" b="7274"/>
          <a:stretch/>
        </p:blipFill>
        <p:spPr>
          <a:xfrm>
            <a:off x="1588168" y="945565"/>
            <a:ext cx="5649062" cy="3729440"/>
          </a:xfrm>
          <a:prstGeom prst="rect">
            <a:avLst/>
          </a:prstGeom>
        </p:spPr>
      </p:pic>
    </p:spTree>
    <p:extLst>
      <p:ext uri="{BB962C8B-B14F-4D97-AF65-F5344CB8AC3E}">
        <p14:creationId xmlns:p14="http://schemas.microsoft.com/office/powerpoint/2010/main" val="25021335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26D8C-F246-7943-AC9F-D2F028CF5311}"/>
              </a:ext>
            </a:extLst>
          </p:cNvPr>
          <p:cNvSpPr>
            <a:spLocks noGrp="1"/>
          </p:cNvSpPr>
          <p:nvPr>
            <p:ph type="title"/>
          </p:nvPr>
        </p:nvSpPr>
        <p:spPr>
          <a:xfrm>
            <a:off x="532394" y="575352"/>
            <a:ext cx="7886700" cy="692663"/>
          </a:xfrm>
        </p:spPr>
        <p:txBody>
          <a:bodyPr/>
          <a:lstStyle/>
          <a:p>
            <a:r>
              <a:rPr lang="en-US" dirty="0"/>
              <a:t>Faculty Senate Overview &amp; Updates</a:t>
            </a:r>
          </a:p>
        </p:txBody>
      </p:sp>
      <p:sp>
        <p:nvSpPr>
          <p:cNvPr id="3" name="Content Placeholder 2">
            <a:extLst>
              <a:ext uri="{FF2B5EF4-FFF2-40B4-BE49-F238E27FC236}">
                <a16:creationId xmlns:a16="http://schemas.microsoft.com/office/drawing/2014/main" id="{F4C7F018-C87B-464B-83D3-7D6A15C3A18A}"/>
              </a:ext>
            </a:extLst>
          </p:cNvPr>
          <p:cNvSpPr>
            <a:spLocks noGrp="1"/>
          </p:cNvSpPr>
          <p:nvPr>
            <p:ph idx="1"/>
          </p:nvPr>
        </p:nvSpPr>
        <p:spPr>
          <a:xfrm>
            <a:off x="489501" y="1360212"/>
            <a:ext cx="8293551" cy="3263504"/>
          </a:xfrm>
        </p:spPr>
        <p:txBody>
          <a:bodyPr>
            <a:normAutofit/>
          </a:bodyPr>
          <a:lstStyle/>
          <a:p>
            <a:pPr marL="0" indent="0">
              <a:buNone/>
            </a:pPr>
            <a:r>
              <a:rPr lang="en-US" dirty="0"/>
              <a:t>The Faculty Senate is the primary faculty advisory body to the USF President, Provost, and Vice President for Health on all matters that pertain to the academic climate of the university.</a:t>
            </a:r>
          </a:p>
          <a:p>
            <a:pPr marL="0" indent="0">
              <a:buNone/>
            </a:pPr>
            <a:endParaRPr lang="en-US" dirty="0"/>
          </a:p>
          <a:p>
            <a:r>
              <a:rPr lang="en-US" dirty="0"/>
              <a:t>President: Timothy Boaz (CBCS, MHLP )</a:t>
            </a:r>
            <a:br>
              <a:rPr lang="en-US" dirty="0"/>
            </a:br>
            <a:r>
              <a:rPr lang="en-US" dirty="0"/>
              <a:t>MHC2736, Ext. 4-1933; E-mail: </a:t>
            </a:r>
            <a:r>
              <a:rPr lang="en-US" dirty="0">
                <a:hlinkClick r:id="rId2"/>
              </a:rPr>
              <a:t>boaz@usf.edu</a:t>
            </a:r>
            <a:endParaRPr lang="en-US" dirty="0"/>
          </a:p>
        </p:txBody>
      </p:sp>
    </p:spTree>
    <p:extLst>
      <p:ext uri="{BB962C8B-B14F-4D97-AF65-F5344CB8AC3E}">
        <p14:creationId xmlns:p14="http://schemas.microsoft.com/office/powerpoint/2010/main" val="135322109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413" y="115307"/>
            <a:ext cx="7886700" cy="994172"/>
          </a:xfrm>
        </p:spPr>
        <p:txBody>
          <a:bodyPr/>
          <a:lstStyle/>
          <a:p>
            <a:r>
              <a:rPr lang="en-US" dirty="0">
                <a:cs typeface="Calibri"/>
              </a:rPr>
              <a:t>What We Want / What We Don't Want</a:t>
            </a:r>
            <a:endParaRPr lang="en-US" dirty="0"/>
          </a:p>
        </p:txBody>
      </p:sp>
      <p:pic>
        <p:nvPicPr>
          <p:cNvPr id="4" name="Picture 6" descr="Diagram&#10;&#10;Description automatically generated">
            <a:extLst>
              <a:ext uri="{FF2B5EF4-FFF2-40B4-BE49-F238E27FC236}">
                <a16:creationId xmlns:a16="http://schemas.microsoft.com/office/drawing/2014/main" id="{AAE706F5-EA63-4FAE-9D0A-6E1CD0163A45}"/>
              </a:ext>
            </a:extLst>
          </p:cNvPr>
          <p:cNvPicPr>
            <a:picLocks noChangeAspect="1"/>
          </p:cNvPicPr>
          <p:nvPr/>
        </p:nvPicPr>
        <p:blipFill>
          <a:blip r:embed="rId2"/>
          <a:stretch>
            <a:fillRect/>
          </a:stretch>
        </p:blipFill>
        <p:spPr>
          <a:xfrm>
            <a:off x="1955131" y="965100"/>
            <a:ext cx="4644530" cy="3721013"/>
          </a:xfrm>
          <a:prstGeom prst="rect">
            <a:avLst/>
          </a:prstGeom>
        </p:spPr>
      </p:pic>
      <p:sp>
        <p:nvSpPr>
          <p:cNvPr id="5" name="TextBox 4">
            <a:extLst>
              <a:ext uri="{FF2B5EF4-FFF2-40B4-BE49-F238E27FC236}">
                <a16:creationId xmlns:a16="http://schemas.microsoft.com/office/drawing/2014/main" id="{9D07A094-172C-455E-983A-BB3E4E4A300D}"/>
              </a:ext>
            </a:extLst>
          </p:cNvPr>
          <p:cNvSpPr txBox="1"/>
          <p:nvPr/>
        </p:nvSpPr>
        <p:spPr>
          <a:xfrm>
            <a:off x="2941796" y="4745854"/>
            <a:ext cx="371768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bg1"/>
                </a:solidFill>
              </a:rPr>
              <a:t>(Pratt, Gill, Barrett, &amp; Roberts, 2014)</a:t>
            </a:r>
          </a:p>
        </p:txBody>
      </p:sp>
    </p:spTree>
    <p:extLst>
      <p:ext uri="{BB962C8B-B14F-4D97-AF65-F5344CB8AC3E}">
        <p14:creationId xmlns:p14="http://schemas.microsoft.com/office/powerpoint/2010/main" val="4497446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8205" y="484517"/>
            <a:ext cx="8748198" cy="3867417"/>
          </a:xfrm>
          <a:prstGeom prst="rect">
            <a:avLst/>
          </a:prstGeom>
        </p:spPr>
      </p:pic>
    </p:spTree>
    <p:extLst>
      <p:ext uri="{BB962C8B-B14F-4D97-AF65-F5344CB8AC3E}">
        <p14:creationId xmlns:p14="http://schemas.microsoft.com/office/powerpoint/2010/main" val="7107395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82743" y="238439"/>
            <a:ext cx="8104974" cy="5150188"/>
          </a:xfrm>
          <a:prstGeom prst="rect">
            <a:avLst/>
          </a:prstGeom>
        </p:spPr>
      </p:pic>
    </p:spTree>
    <p:extLst>
      <p:ext uri="{BB962C8B-B14F-4D97-AF65-F5344CB8AC3E}">
        <p14:creationId xmlns:p14="http://schemas.microsoft.com/office/powerpoint/2010/main" val="16266196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Graphical user interface&#10;&#10;Description automatically generated">
            <a:hlinkClick r:id="rId2"/>
            <a:extLst>
              <a:ext uri="{FF2B5EF4-FFF2-40B4-BE49-F238E27FC236}">
                <a16:creationId xmlns:a16="http://schemas.microsoft.com/office/drawing/2014/main" id="{29AA61C6-28B0-428A-8F17-04822185A934}"/>
              </a:ext>
            </a:extLst>
          </p:cNvPr>
          <p:cNvPicPr>
            <a:picLocks noChangeAspect="1"/>
          </p:cNvPicPr>
          <p:nvPr/>
        </p:nvPicPr>
        <p:blipFill>
          <a:blip r:embed="rId3"/>
          <a:stretch>
            <a:fillRect/>
          </a:stretch>
        </p:blipFill>
        <p:spPr>
          <a:xfrm>
            <a:off x="1760679" y="619626"/>
            <a:ext cx="5387797" cy="4145484"/>
          </a:xfrm>
          <a:prstGeom prst="rect">
            <a:avLst/>
          </a:prstGeom>
        </p:spPr>
      </p:pic>
    </p:spTree>
    <p:extLst>
      <p:ext uri="{BB962C8B-B14F-4D97-AF65-F5344CB8AC3E}">
        <p14:creationId xmlns:p14="http://schemas.microsoft.com/office/powerpoint/2010/main" val="129282635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429" y="170372"/>
            <a:ext cx="7886700" cy="994172"/>
          </a:xfrm>
        </p:spPr>
        <p:txBody>
          <a:bodyPr/>
          <a:lstStyle/>
          <a:p>
            <a:r>
              <a:rPr lang="en-US" dirty="0">
                <a:cs typeface="Calibri"/>
              </a:rPr>
              <a:t>TABATHA Measures</a:t>
            </a:r>
            <a:endParaRPr lang="en-US" dirty="0"/>
          </a:p>
        </p:txBody>
      </p:sp>
      <p:graphicFrame>
        <p:nvGraphicFramePr>
          <p:cNvPr id="4" name="Table 3">
            <a:extLst>
              <a:ext uri="{FF2B5EF4-FFF2-40B4-BE49-F238E27FC236}">
                <a16:creationId xmlns:a16="http://schemas.microsoft.com/office/drawing/2014/main" id="{538B5615-946E-463F-ADFE-18A929964709}"/>
              </a:ext>
            </a:extLst>
          </p:cNvPr>
          <p:cNvGraphicFramePr>
            <a:graphicFrameLocks noGrp="1"/>
          </p:cNvGraphicFramePr>
          <p:nvPr>
            <p:extLst>
              <p:ext uri="{D42A27DB-BD31-4B8C-83A1-F6EECF244321}">
                <p14:modId xmlns:p14="http://schemas.microsoft.com/office/powerpoint/2010/main" val="3678343482"/>
              </p:ext>
            </p:extLst>
          </p:nvPr>
        </p:nvGraphicFramePr>
        <p:xfrm>
          <a:off x="463217" y="1460204"/>
          <a:ext cx="8452184" cy="3149445"/>
        </p:xfrm>
        <a:graphic>
          <a:graphicData uri="http://schemas.openxmlformats.org/drawingml/2006/table">
            <a:tbl>
              <a:tblPr firstRow="1" bandRow="1">
                <a:tableStyleId>{5C22544A-7EE6-4342-B048-85BDC9FD1C3A}</a:tableStyleId>
              </a:tblPr>
              <a:tblGrid>
                <a:gridCol w="2604288">
                  <a:extLst>
                    <a:ext uri="{9D8B030D-6E8A-4147-A177-3AD203B41FA5}">
                      <a16:colId xmlns:a16="http://schemas.microsoft.com/office/drawing/2014/main" val="794511467"/>
                    </a:ext>
                  </a:extLst>
                </a:gridCol>
                <a:gridCol w="2529074">
                  <a:extLst>
                    <a:ext uri="{9D8B030D-6E8A-4147-A177-3AD203B41FA5}">
                      <a16:colId xmlns:a16="http://schemas.microsoft.com/office/drawing/2014/main" val="2119436469"/>
                    </a:ext>
                  </a:extLst>
                </a:gridCol>
                <a:gridCol w="3318822">
                  <a:extLst>
                    <a:ext uri="{9D8B030D-6E8A-4147-A177-3AD203B41FA5}">
                      <a16:colId xmlns:a16="http://schemas.microsoft.com/office/drawing/2014/main" val="4084171245"/>
                    </a:ext>
                  </a:extLst>
                </a:gridCol>
              </a:tblGrid>
              <a:tr h="339993">
                <a:tc>
                  <a:txBody>
                    <a:bodyPr/>
                    <a:lstStyle/>
                    <a:p>
                      <a:pPr algn="ctr" fontAlgn="base"/>
                      <a:r>
                        <a:rPr lang="en-US" sz="1600" dirty="0">
                          <a:effectLst/>
                        </a:rPr>
                        <a:t>Measure​</a:t>
                      </a:r>
                      <a:endParaRPr lang="en-US" b="1" dirty="0">
                        <a:effectLst/>
                      </a:endParaRPr>
                    </a:p>
                  </a:txBody>
                  <a:tcPr/>
                </a:tc>
                <a:tc>
                  <a:txBody>
                    <a:bodyPr/>
                    <a:lstStyle/>
                    <a:p>
                      <a:pPr algn="ctr" fontAlgn="base"/>
                      <a:r>
                        <a:rPr lang="en-US" sz="1600" dirty="0">
                          <a:effectLst/>
                        </a:rPr>
                        <a:t>Target​</a:t>
                      </a:r>
                      <a:endParaRPr lang="en-US" b="1" dirty="0">
                        <a:effectLst/>
                      </a:endParaRPr>
                    </a:p>
                  </a:txBody>
                  <a:tcPr/>
                </a:tc>
                <a:tc>
                  <a:txBody>
                    <a:bodyPr/>
                    <a:lstStyle/>
                    <a:p>
                      <a:pPr algn="ctr" fontAlgn="base"/>
                      <a:r>
                        <a:rPr lang="en-US" sz="1600" dirty="0">
                          <a:effectLst/>
                        </a:rPr>
                        <a:t>Rationale​</a:t>
                      </a:r>
                      <a:endParaRPr lang="en-US" b="1" dirty="0">
                        <a:effectLst/>
                      </a:endParaRPr>
                    </a:p>
                  </a:txBody>
                  <a:tcPr/>
                </a:tc>
                <a:extLst>
                  <a:ext uri="{0D108BD9-81ED-4DB2-BD59-A6C34878D82A}">
                    <a16:rowId xmlns:a16="http://schemas.microsoft.com/office/drawing/2014/main" val="2944196760"/>
                  </a:ext>
                </a:extLst>
              </a:tr>
              <a:tr h="581766">
                <a:tc>
                  <a:txBody>
                    <a:bodyPr/>
                    <a:lstStyle/>
                    <a:p>
                      <a:pPr fontAlgn="base"/>
                      <a:r>
                        <a:rPr lang="en-US" sz="1600" dirty="0">
                          <a:effectLst/>
                        </a:rPr>
                        <a:t>PHQ-9​</a:t>
                      </a:r>
                      <a:endParaRPr lang="en-US" dirty="0">
                        <a:effectLst/>
                      </a:endParaRPr>
                    </a:p>
                  </a:txBody>
                  <a:tcPr/>
                </a:tc>
                <a:tc>
                  <a:txBody>
                    <a:bodyPr/>
                    <a:lstStyle/>
                    <a:p>
                      <a:pPr fontAlgn="base"/>
                      <a:r>
                        <a:rPr lang="en-US" sz="1600" dirty="0">
                          <a:effectLst/>
                        </a:rPr>
                        <a:t>Depression Symptoms​</a:t>
                      </a:r>
                      <a:endParaRPr lang="en-US" dirty="0">
                        <a:effectLst/>
                      </a:endParaRPr>
                    </a:p>
                  </a:txBody>
                  <a:tcPr/>
                </a:tc>
                <a:tc>
                  <a:txBody>
                    <a:bodyPr/>
                    <a:lstStyle/>
                    <a:p>
                      <a:pPr fontAlgn="base"/>
                      <a:r>
                        <a:rPr lang="en-US" sz="1600" dirty="0">
                          <a:effectLst/>
                        </a:rPr>
                        <a:t>Self-administered, easy to use​</a:t>
                      </a:r>
                      <a:endParaRPr lang="en-US" dirty="0">
                        <a:effectLst/>
                      </a:endParaRPr>
                    </a:p>
                  </a:txBody>
                  <a:tcPr/>
                </a:tc>
                <a:extLst>
                  <a:ext uri="{0D108BD9-81ED-4DB2-BD59-A6C34878D82A}">
                    <a16:rowId xmlns:a16="http://schemas.microsoft.com/office/drawing/2014/main" val="3040735819"/>
                  </a:ext>
                </a:extLst>
              </a:tr>
              <a:tr h="581766">
                <a:tc>
                  <a:txBody>
                    <a:bodyPr/>
                    <a:lstStyle/>
                    <a:p>
                      <a:pPr fontAlgn="base"/>
                      <a:r>
                        <a:rPr lang="en-US" sz="1600" dirty="0">
                          <a:effectLst/>
                        </a:rPr>
                        <a:t>GAD-7​</a:t>
                      </a:r>
                      <a:endParaRPr lang="en-US" dirty="0">
                        <a:effectLst/>
                      </a:endParaRPr>
                    </a:p>
                  </a:txBody>
                  <a:tcPr/>
                </a:tc>
                <a:tc>
                  <a:txBody>
                    <a:bodyPr/>
                    <a:lstStyle/>
                    <a:p>
                      <a:pPr fontAlgn="base"/>
                      <a:r>
                        <a:rPr lang="en-US" sz="1600" dirty="0">
                          <a:effectLst/>
                        </a:rPr>
                        <a:t>Anxiety Symptoms​</a:t>
                      </a:r>
                      <a:endParaRPr lang="en-US" dirty="0">
                        <a:effectLst/>
                      </a:endParaRPr>
                    </a:p>
                  </a:txBody>
                  <a:tcPr/>
                </a:tc>
                <a:tc>
                  <a:txBody>
                    <a:bodyPr/>
                    <a:lstStyle/>
                    <a:p>
                      <a:pPr fontAlgn="base"/>
                      <a:r>
                        <a:rPr lang="en-US" sz="1600" dirty="0">
                          <a:effectLst/>
                        </a:rPr>
                        <a:t>Self-administered, easy to use​</a:t>
                      </a:r>
                      <a:endParaRPr lang="en-US" dirty="0">
                        <a:effectLst/>
                      </a:endParaRPr>
                    </a:p>
                  </a:txBody>
                  <a:tcPr/>
                </a:tc>
                <a:extLst>
                  <a:ext uri="{0D108BD9-81ED-4DB2-BD59-A6C34878D82A}">
                    <a16:rowId xmlns:a16="http://schemas.microsoft.com/office/drawing/2014/main" val="2924463605"/>
                  </a:ext>
                </a:extLst>
              </a:tr>
              <a:tr h="652787">
                <a:tc>
                  <a:txBody>
                    <a:bodyPr/>
                    <a:lstStyle/>
                    <a:p>
                      <a:pPr fontAlgn="base"/>
                      <a:r>
                        <a:rPr lang="en-US" sz="1600" dirty="0">
                          <a:effectLst/>
                        </a:rPr>
                        <a:t>Perceived Devaluation Discrimination Scale​</a:t>
                      </a:r>
                      <a:endParaRPr lang="en-US" dirty="0">
                        <a:effectLst/>
                      </a:endParaRPr>
                    </a:p>
                  </a:txBody>
                  <a:tcPr/>
                </a:tc>
                <a:tc>
                  <a:txBody>
                    <a:bodyPr/>
                    <a:lstStyle/>
                    <a:p>
                      <a:pPr fontAlgn="base"/>
                      <a:r>
                        <a:rPr lang="en-US" sz="1600" dirty="0">
                          <a:effectLst/>
                        </a:rPr>
                        <a:t>Perceived Stigma​</a:t>
                      </a:r>
                      <a:endParaRPr lang="en-US" dirty="0">
                        <a:effectLst/>
                      </a:endParaRPr>
                    </a:p>
                  </a:txBody>
                  <a:tcPr/>
                </a:tc>
                <a:tc>
                  <a:txBody>
                    <a:bodyPr/>
                    <a:lstStyle/>
                    <a:p>
                      <a:pPr fontAlgn="base"/>
                      <a:r>
                        <a:rPr lang="en-US" sz="1600" dirty="0">
                          <a:effectLst/>
                        </a:rPr>
                        <a:t>Aid in providing appropriate services based on stigma measure​</a:t>
                      </a:r>
                      <a:endParaRPr lang="en-US" dirty="0">
                        <a:effectLst/>
                      </a:endParaRPr>
                    </a:p>
                  </a:txBody>
                  <a:tcPr/>
                </a:tc>
                <a:extLst>
                  <a:ext uri="{0D108BD9-81ED-4DB2-BD59-A6C34878D82A}">
                    <a16:rowId xmlns:a16="http://schemas.microsoft.com/office/drawing/2014/main" val="193309904"/>
                  </a:ext>
                </a:extLst>
              </a:tr>
              <a:tr h="652787">
                <a:tc>
                  <a:txBody>
                    <a:bodyPr/>
                    <a:lstStyle/>
                    <a:p>
                      <a:pPr fontAlgn="base"/>
                      <a:r>
                        <a:rPr lang="en-US" sz="1600" dirty="0">
                          <a:effectLst/>
                        </a:rPr>
                        <a:t>The Self-Stigma of Seeking Help Scale​</a:t>
                      </a:r>
                      <a:endParaRPr lang="en-US" dirty="0">
                        <a:effectLst/>
                      </a:endParaRPr>
                    </a:p>
                  </a:txBody>
                  <a:tcPr/>
                </a:tc>
                <a:tc>
                  <a:txBody>
                    <a:bodyPr/>
                    <a:lstStyle/>
                    <a:p>
                      <a:pPr fontAlgn="base"/>
                      <a:r>
                        <a:rPr lang="en-US" sz="1600" dirty="0">
                          <a:effectLst/>
                        </a:rPr>
                        <a:t>Label Avoidance​</a:t>
                      </a:r>
                      <a:endParaRPr lang="en-US" dirty="0">
                        <a:effectLst/>
                      </a:endParaRPr>
                    </a:p>
                  </a:txBody>
                  <a:tcPr/>
                </a:tc>
                <a:tc>
                  <a:txBody>
                    <a:bodyPr/>
                    <a:lstStyle/>
                    <a:p>
                      <a:pPr fontAlgn="base"/>
                      <a:r>
                        <a:rPr lang="en-US" sz="1600" dirty="0">
                          <a:effectLst/>
                        </a:rPr>
                        <a:t>Aid in providing appropriate services based on stigma measure​</a:t>
                      </a:r>
                      <a:endParaRPr lang="en-US" dirty="0">
                        <a:effectLst/>
                      </a:endParaRPr>
                    </a:p>
                  </a:txBody>
                  <a:tcPr/>
                </a:tc>
                <a:extLst>
                  <a:ext uri="{0D108BD9-81ED-4DB2-BD59-A6C34878D82A}">
                    <a16:rowId xmlns:a16="http://schemas.microsoft.com/office/drawing/2014/main" val="3481173023"/>
                  </a:ext>
                </a:extLst>
              </a:tr>
            </a:tbl>
          </a:graphicData>
        </a:graphic>
      </p:graphicFrame>
    </p:spTree>
    <p:extLst>
      <p:ext uri="{BB962C8B-B14F-4D97-AF65-F5344CB8AC3E}">
        <p14:creationId xmlns:p14="http://schemas.microsoft.com/office/powerpoint/2010/main" val="384950887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429" y="170372"/>
            <a:ext cx="7886700" cy="994172"/>
          </a:xfrm>
        </p:spPr>
        <p:txBody>
          <a:bodyPr/>
          <a:lstStyle/>
          <a:p>
            <a:r>
              <a:rPr lang="en-US" dirty="0" smtClean="0">
                <a:cs typeface="Calibri"/>
              </a:rPr>
              <a:t>Other </a:t>
            </a:r>
            <a:r>
              <a:rPr lang="en-US" dirty="0">
                <a:cs typeface="Calibri"/>
              </a:rPr>
              <a:t>Measures</a:t>
            </a:r>
            <a:endParaRPr lang="en-US" dirty="0"/>
          </a:p>
        </p:txBody>
      </p:sp>
      <p:graphicFrame>
        <p:nvGraphicFramePr>
          <p:cNvPr id="5" name="Table 4">
            <a:extLst>
              <a:ext uri="{FF2B5EF4-FFF2-40B4-BE49-F238E27FC236}">
                <a16:creationId xmlns:a16="http://schemas.microsoft.com/office/drawing/2014/main" id="{26FE8C58-E7E2-4A05-941D-5D4C2D6B86F1}"/>
              </a:ext>
            </a:extLst>
          </p:cNvPr>
          <p:cNvGraphicFramePr>
            <a:graphicFrameLocks noGrp="1"/>
          </p:cNvGraphicFramePr>
          <p:nvPr>
            <p:extLst>
              <p:ext uri="{D42A27DB-BD31-4B8C-83A1-F6EECF244321}">
                <p14:modId xmlns:p14="http://schemas.microsoft.com/office/powerpoint/2010/main" val="3054891814"/>
              </p:ext>
            </p:extLst>
          </p:nvPr>
        </p:nvGraphicFramePr>
        <p:xfrm>
          <a:off x="378994" y="1146132"/>
          <a:ext cx="8367963" cy="3240221"/>
        </p:xfrm>
        <a:graphic>
          <a:graphicData uri="http://schemas.openxmlformats.org/drawingml/2006/table">
            <a:tbl>
              <a:tblPr firstRow="1" bandRow="1">
                <a:tableStyleId>{5C22544A-7EE6-4342-B048-85BDC9FD1C3A}</a:tableStyleId>
              </a:tblPr>
              <a:tblGrid>
                <a:gridCol w="2789321">
                  <a:extLst>
                    <a:ext uri="{9D8B030D-6E8A-4147-A177-3AD203B41FA5}">
                      <a16:colId xmlns:a16="http://schemas.microsoft.com/office/drawing/2014/main" val="1994982818"/>
                    </a:ext>
                  </a:extLst>
                </a:gridCol>
                <a:gridCol w="2789321">
                  <a:extLst>
                    <a:ext uri="{9D8B030D-6E8A-4147-A177-3AD203B41FA5}">
                      <a16:colId xmlns:a16="http://schemas.microsoft.com/office/drawing/2014/main" val="3748184998"/>
                    </a:ext>
                  </a:extLst>
                </a:gridCol>
                <a:gridCol w="2789321">
                  <a:extLst>
                    <a:ext uri="{9D8B030D-6E8A-4147-A177-3AD203B41FA5}">
                      <a16:colId xmlns:a16="http://schemas.microsoft.com/office/drawing/2014/main" val="700200986"/>
                    </a:ext>
                  </a:extLst>
                </a:gridCol>
              </a:tblGrid>
              <a:tr h="396401">
                <a:tc>
                  <a:txBody>
                    <a:bodyPr/>
                    <a:lstStyle/>
                    <a:p>
                      <a:pPr algn="ctr" fontAlgn="base"/>
                      <a:r>
                        <a:rPr lang="en-US" sz="1600" dirty="0">
                          <a:effectLst/>
                        </a:rPr>
                        <a:t>Measure​</a:t>
                      </a:r>
                      <a:endParaRPr lang="en-US" b="1" dirty="0">
                        <a:effectLst/>
                      </a:endParaRPr>
                    </a:p>
                  </a:txBody>
                  <a:tcPr/>
                </a:tc>
                <a:tc>
                  <a:txBody>
                    <a:bodyPr/>
                    <a:lstStyle/>
                    <a:p>
                      <a:pPr algn="ctr" fontAlgn="base"/>
                      <a:r>
                        <a:rPr lang="en-US" sz="1600" dirty="0">
                          <a:effectLst/>
                        </a:rPr>
                        <a:t>Target​</a:t>
                      </a:r>
                      <a:endParaRPr lang="en-US" b="1" dirty="0">
                        <a:effectLst/>
                      </a:endParaRPr>
                    </a:p>
                  </a:txBody>
                  <a:tcPr/>
                </a:tc>
                <a:tc>
                  <a:txBody>
                    <a:bodyPr/>
                    <a:lstStyle/>
                    <a:p>
                      <a:pPr algn="ctr" fontAlgn="base"/>
                      <a:r>
                        <a:rPr lang="en-US" sz="1600" dirty="0">
                          <a:effectLst/>
                        </a:rPr>
                        <a:t>Rationale​</a:t>
                      </a:r>
                      <a:endParaRPr lang="en-US" b="1" dirty="0">
                        <a:effectLst/>
                      </a:endParaRPr>
                    </a:p>
                  </a:txBody>
                  <a:tcPr/>
                </a:tc>
                <a:extLst>
                  <a:ext uri="{0D108BD9-81ED-4DB2-BD59-A6C34878D82A}">
                    <a16:rowId xmlns:a16="http://schemas.microsoft.com/office/drawing/2014/main" val="2002606882"/>
                  </a:ext>
                </a:extLst>
              </a:tr>
              <a:tr h="611222">
                <a:tc>
                  <a:txBody>
                    <a:bodyPr/>
                    <a:lstStyle/>
                    <a:p>
                      <a:pPr fontAlgn="base"/>
                      <a:r>
                        <a:rPr lang="en-US" sz="1600" dirty="0">
                          <a:effectLst/>
                        </a:rPr>
                        <a:t>Attitudes Towards Mental Health Treatment​</a:t>
                      </a:r>
                      <a:endParaRPr lang="en-US" dirty="0">
                        <a:effectLst/>
                      </a:endParaRPr>
                    </a:p>
                  </a:txBody>
                  <a:tcPr/>
                </a:tc>
                <a:tc>
                  <a:txBody>
                    <a:bodyPr/>
                    <a:lstStyle/>
                    <a:p>
                      <a:pPr fontAlgn="base"/>
                      <a:r>
                        <a:rPr lang="en-US" sz="1600" dirty="0">
                          <a:effectLst/>
                        </a:rPr>
                        <a:t>Mental Health Treatment Attitude​</a:t>
                      </a:r>
                      <a:endParaRPr lang="en-US" dirty="0">
                        <a:effectLst/>
                      </a:endParaRPr>
                    </a:p>
                  </a:txBody>
                  <a:tcPr/>
                </a:tc>
                <a:tc>
                  <a:txBody>
                    <a:bodyPr/>
                    <a:lstStyle/>
                    <a:p>
                      <a:pPr fontAlgn="base"/>
                      <a:r>
                        <a:rPr lang="en-US" sz="1600" dirty="0">
                          <a:effectLst/>
                        </a:rPr>
                        <a:t>Aid in providing appropriate services based on attitudes toward treatment​</a:t>
                      </a:r>
                      <a:endParaRPr lang="en-US" dirty="0">
                        <a:effectLst/>
                      </a:endParaRPr>
                    </a:p>
                  </a:txBody>
                  <a:tcPr/>
                </a:tc>
                <a:extLst>
                  <a:ext uri="{0D108BD9-81ED-4DB2-BD59-A6C34878D82A}">
                    <a16:rowId xmlns:a16="http://schemas.microsoft.com/office/drawing/2014/main" val="251034460"/>
                  </a:ext>
                </a:extLst>
              </a:tr>
              <a:tr h="611222">
                <a:tc>
                  <a:txBody>
                    <a:bodyPr/>
                    <a:lstStyle/>
                    <a:p>
                      <a:pPr fontAlgn="base"/>
                      <a:r>
                        <a:rPr lang="en-US" sz="1600" dirty="0">
                          <a:effectLst/>
                        </a:rPr>
                        <a:t>University of Rhode Island Readiness for Change Assessment (URICA)​</a:t>
                      </a:r>
                      <a:endParaRPr lang="en-US" dirty="0">
                        <a:effectLst/>
                      </a:endParaRPr>
                    </a:p>
                  </a:txBody>
                  <a:tcPr/>
                </a:tc>
                <a:tc>
                  <a:txBody>
                    <a:bodyPr/>
                    <a:lstStyle/>
                    <a:p>
                      <a:pPr fontAlgn="base"/>
                      <a:r>
                        <a:rPr lang="en-US" sz="1600" dirty="0">
                          <a:effectLst/>
                        </a:rPr>
                        <a:t>Readiness for change​</a:t>
                      </a:r>
                      <a:endParaRPr lang="en-US" dirty="0">
                        <a:effectLst/>
                      </a:endParaRPr>
                    </a:p>
                    <a:p>
                      <a:pPr fontAlgn="base"/>
                      <a:r>
                        <a:rPr lang="en-US" sz="1600" dirty="0">
                          <a:effectLst/>
                        </a:rPr>
                        <a:t>Stage of Change​</a:t>
                      </a:r>
                      <a:endParaRPr lang="en-US" dirty="0">
                        <a:effectLst/>
                      </a:endParaRPr>
                    </a:p>
                  </a:txBody>
                  <a:tcPr/>
                </a:tc>
                <a:tc>
                  <a:txBody>
                    <a:bodyPr/>
                    <a:lstStyle/>
                    <a:p>
                      <a:pPr fontAlgn="base"/>
                      <a:r>
                        <a:rPr lang="en-US" sz="1600" dirty="0">
                          <a:effectLst/>
                        </a:rPr>
                        <a:t>Aid in providing appropriate services based on stage of change​</a:t>
                      </a:r>
                      <a:endParaRPr lang="en-US" dirty="0">
                        <a:effectLst/>
                      </a:endParaRPr>
                    </a:p>
                  </a:txBody>
                  <a:tcPr/>
                </a:tc>
                <a:extLst>
                  <a:ext uri="{0D108BD9-81ED-4DB2-BD59-A6C34878D82A}">
                    <a16:rowId xmlns:a16="http://schemas.microsoft.com/office/drawing/2014/main" val="4278576338"/>
                  </a:ext>
                </a:extLst>
              </a:tr>
              <a:tr h="374940">
                <a:tc>
                  <a:txBody>
                    <a:bodyPr/>
                    <a:lstStyle/>
                    <a:p>
                      <a:pPr fontAlgn="base"/>
                      <a:r>
                        <a:rPr lang="en-US" sz="1600" dirty="0">
                          <a:effectLst/>
                        </a:rPr>
                        <a:t>Perceived Stress Scale​</a:t>
                      </a:r>
                      <a:endParaRPr lang="en-US" dirty="0">
                        <a:effectLst/>
                      </a:endParaRPr>
                    </a:p>
                  </a:txBody>
                  <a:tcPr/>
                </a:tc>
                <a:tc>
                  <a:txBody>
                    <a:bodyPr/>
                    <a:lstStyle/>
                    <a:p>
                      <a:pPr fontAlgn="base"/>
                      <a:r>
                        <a:rPr lang="en-US" sz="1600" dirty="0">
                          <a:effectLst/>
                        </a:rPr>
                        <a:t>Perceived Stress​</a:t>
                      </a:r>
                      <a:endParaRPr lang="en-US" dirty="0">
                        <a:effectLst/>
                      </a:endParaRPr>
                    </a:p>
                  </a:txBody>
                  <a:tcPr/>
                </a:tc>
                <a:tc>
                  <a:txBody>
                    <a:bodyPr/>
                    <a:lstStyle/>
                    <a:p>
                      <a:pPr fontAlgn="base"/>
                      <a:r>
                        <a:rPr lang="en-US" sz="1600" dirty="0">
                          <a:effectLst/>
                        </a:rPr>
                        <a:t>Required by NIH​</a:t>
                      </a:r>
                      <a:endParaRPr lang="en-US" dirty="0">
                        <a:effectLst/>
                      </a:endParaRPr>
                    </a:p>
                  </a:txBody>
                  <a:tcPr/>
                </a:tc>
                <a:extLst>
                  <a:ext uri="{0D108BD9-81ED-4DB2-BD59-A6C34878D82A}">
                    <a16:rowId xmlns:a16="http://schemas.microsoft.com/office/drawing/2014/main" val="2365565454"/>
                  </a:ext>
                </a:extLst>
              </a:tr>
              <a:tr h="430119">
                <a:tc>
                  <a:txBody>
                    <a:bodyPr/>
                    <a:lstStyle/>
                    <a:p>
                      <a:pPr fontAlgn="base"/>
                      <a:r>
                        <a:rPr lang="en-US" sz="1600" dirty="0">
                          <a:effectLst/>
                        </a:rPr>
                        <a:t>WHODAS 2.0​</a:t>
                      </a:r>
                      <a:endParaRPr lang="en-US" dirty="0">
                        <a:effectLst/>
                      </a:endParaRPr>
                    </a:p>
                  </a:txBody>
                  <a:tcPr/>
                </a:tc>
                <a:tc>
                  <a:txBody>
                    <a:bodyPr/>
                    <a:lstStyle/>
                    <a:p>
                      <a:pPr fontAlgn="base"/>
                      <a:r>
                        <a:rPr lang="en-US" sz="1600" dirty="0">
                          <a:effectLst/>
                        </a:rPr>
                        <a:t>Health and Disability​</a:t>
                      </a:r>
                      <a:endParaRPr lang="en-US" dirty="0">
                        <a:effectLst/>
                      </a:endParaRPr>
                    </a:p>
                  </a:txBody>
                  <a:tcPr/>
                </a:tc>
                <a:tc>
                  <a:txBody>
                    <a:bodyPr/>
                    <a:lstStyle/>
                    <a:p>
                      <a:pPr fontAlgn="base"/>
                      <a:r>
                        <a:rPr lang="en-US" sz="1600" dirty="0">
                          <a:effectLst/>
                        </a:rPr>
                        <a:t>Short, Simple, Easy to administer​</a:t>
                      </a:r>
                      <a:endParaRPr lang="en-US" dirty="0">
                        <a:effectLst/>
                      </a:endParaRPr>
                    </a:p>
                  </a:txBody>
                  <a:tcPr/>
                </a:tc>
                <a:extLst>
                  <a:ext uri="{0D108BD9-81ED-4DB2-BD59-A6C34878D82A}">
                    <a16:rowId xmlns:a16="http://schemas.microsoft.com/office/drawing/2014/main" val="2054794157"/>
                  </a:ext>
                </a:extLst>
              </a:tr>
            </a:tbl>
          </a:graphicData>
        </a:graphic>
      </p:graphicFrame>
    </p:spTree>
    <p:extLst>
      <p:ext uri="{BB962C8B-B14F-4D97-AF65-F5344CB8AC3E}">
        <p14:creationId xmlns:p14="http://schemas.microsoft.com/office/powerpoint/2010/main" val="15910659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429" y="170372"/>
            <a:ext cx="7886700" cy="994172"/>
          </a:xfrm>
        </p:spPr>
        <p:txBody>
          <a:bodyPr/>
          <a:lstStyle/>
          <a:p>
            <a:r>
              <a:rPr lang="en-US" dirty="0" smtClean="0">
                <a:cs typeface="Calibri"/>
              </a:rPr>
              <a:t>Other </a:t>
            </a:r>
            <a:r>
              <a:rPr lang="en-US" dirty="0">
                <a:cs typeface="Calibri"/>
              </a:rPr>
              <a:t>Measures</a:t>
            </a:r>
            <a:endParaRPr lang="en-US" dirty="0"/>
          </a:p>
        </p:txBody>
      </p:sp>
      <p:graphicFrame>
        <p:nvGraphicFramePr>
          <p:cNvPr id="4" name="Table 3">
            <a:extLst>
              <a:ext uri="{FF2B5EF4-FFF2-40B4-BE49-F238E27FC236}">
                <a16:creationId xmlns:a16="http://schemas.microsoft.com/office/drawing/2014/main" id="{2723008D-B7C2-4FE5-91FC-79590C9C5B7F}"/>
              </a:ext>
            </a:extLst>
          </p:cNvPr>
          <p:cNvGraphicFramePr>
            <a:graphicFrameLocks noGrp="1"/>
          </p:cNvGraphicFramePr>
          <p:nvPr>
            <p:extLst>
              <p:ext uri="{D42A27DB-BD31-4B8C-83A1-F6EECF244321}">
                <p14:modId xmlns:p14="http://schemas.microsoft.com/office/powerpoint/2010/main" val="1357567275"/>
              </p:ext>
            </p:extLst>
          </p:nvPr>
        </p:nvGraphicFramePr>
        <p:xfrm>
          <a:off x="378995" y="1034715"/>
          <a:ext cx="8367963" cy="3968418"/>
        </p:xfrm>
        <a:graphic>
          <a:graphicData uri="http://schemas.openxmlformats.org/drawingml/2006/table">
            <a:tbl>
              <a:tblPr firstRow="1" bandRow="1">
                <a:tableStyleId>{5C22544A-7EE6-4342-B048-85BDC9FD1C3A}</a:tableStyleId>
              </a:tblPr>
              <a:tblGrid>
                <a:gridCol w="2405199">
                  <a:extLst>
                    <a:ext uri="{9D8B030D-6E8A-4147-A177-3AD203B41FA5}">
                      <a16:colId xmlns:a16="http://schemas.microsoft.com/office/drawing/2014/main" val="2551026021"/>
                    </a:ext>
                  </a:extLst>
                </a:gridCol>
                <a:gridCol w="2541119">
                  <a:extLst>
                    <a:ext uri="{9D8B030D-6E8A-4147-A177-3AD203B41FA5}">
                      <a16:colId xmlns:a16="http://schemas.microsoft.com/office/drawing/2014/main" val="4227708669"/>
                    </a:ext>
                  </a:extLst>
                </a:gridCol>
                <a:gridCol w="3421645">
                  <a:extLst>
                    <a:ext uri="{9D8B030D-6E8A-4147-A177-3AD203B41FA5}">
                      <a16:colId xmlns:a16="http://schemas.microsoft.com/office/drawing/2014/main" val="4067492268"/>
                    </a:ext>
                  </a:extLst>
                </a:gridCol>
              </a:tblGrid>
              <a:tr h="356433">
                <a:tc>
                  <a:txBody>
                    <a:bodyPr/>
                    <a:lstStyle/>
                    <a:p>
                      <a:pPr algn="ctr" fontAlgn="base"/>
                      <a:r>
                        <a:rPr lang="en-US" sz="1800" dirty="0">
                          <a:effectLst/>
                        </a:rPr>
                        <a:t>Measure​</a:t>
                      </a:r>
                      <a:endParaRPr lang="en-US" b="1" dirty="0">
                        <a:effectLst/>
                      </a:endParaRPr>
                    </a:p>
                  </a:txBody>
                  <a:tcPr/>
                </a:tc>
                <a:tc>
                  <a:txBody>
                    <a:bodyPr/>
                    <a:lstStyle/>
                    <a:p>
                      <a:pPr algn="ctr" fontAlgn="base"/>
                      <a:r>
                        <a:rPr lang="en-US" sz="1800" dirty="0">
                          <a:effectLst/>
                        </a:rPr>
                        <a:t>Target​</a:t>
                      </a:r>
                      <a:endParaRPr lang="en-US" b="1" dirty="0">
                        <a:effectLst/>
                      </a:endParaRPr>
                    </a:p>
                  </a:txBody>
                  <a:tcPr/>
                </a:tc>
                <a:tc>
                  <a:txBody>
                    <a:bodyPr/>
                    <a:lstStyle/>
                    <a:p>
                      <a:pPr algn="ctr" fontAlgn="base"/>
                      <a:r>
                        <a:rPr lang="en-US" sz="1800" dirty="0">
                          <a:effectLst/>
                        </a:rPr>
                        <a:t>Rationale​</a:t>
                      </a:r>
                      <a:endParaRPr lang="en-US" b="1" dirty="0">
                        <a:effectLst/>
                      </a:endParaRPr>
                    </a:p>
                  </a:txBody>
                  <a:tcPr/>
                </a:tc>
                <a:extLst>
                  <a:ext uri="{0D108BD9-81ED-4DB2-BD59-A6C34878D82A}">
                    <a16:rowId xmlns:a16="http://schemas.microsoft.com/office/drawing/2014/main" val="2932374034"/>
                  </a:ext>
                </a:extLst>
              </a:tr>
              <a:tr h="623758">
                <a:tc>
                  <a:txBody>
                    <a:bodyPr/>
                    <a:lstStyle/>
                    <a:p>
                      <a:pPr lvl="0">
                        <a:buNone/>
                      </a:pPr>
                      <a:r>
                        <a:rPr lang="en-US" sz="1800" b="0" i="0" u="none" strike="noStrike" noProof="0" dirty="0">
                          <a:effectLst/>
                          <a:latin typeface="Calibri"/>
                        </a:rPr>
                        <a:t>PCL-5 with LEC-5 and Criterion A </a:t>
                      </a:r>
                      <a:endParaRPr lang="en-US" dirty="0"/>
                    </a:p>
                  </a:txBody>
                  <a:tcPr/>
                </a:tc>
                <a:tc>
                  <a:txBody>
                    <a:bodyPr/>
                    <a:lstStyle/>
                    <a:p>
                      <a:pPr fontAlgn="base"/>
                      <a:r>
                        <a:rPr lang="en-US" sz="1800" dirty="0">
                          <a:effectLst/>
                        </a:rPr>
                        <a:t>Trauma​</a:t>
                      </a:r>
                      <a:endParaRPr lang="en-US" dirty="0">
                        <a:effectLst/>
                      </a:endParaRPr>
                    </a:p>
                  </a:txBody>
                  <a:tcPr/>
                </a:tc>
                <a:tc>
                  <a:txBody>
                    <a:bodyPr/>
                    <a:lstStyle/>
                    <a:p>
                      <a:pPr fontAlgn="base"/>
                      <a:r>
                        <a:rPr lang="en-US" sz="1800" dirty="0">
                          <a:effectLst/>
                        </a:rPr>
                        <a:t>Non-Proprietary; Guidance from SSC</a:t>
                      </a:r>
                      <a:endParaRPr lang="en-US" dirty="0">
                        <a:effectLst/>
                      </a:endParaRPr>
                    </a:p>
                  </a:txBody>
                  <a:tcPr/>
                </a:tc>
                <a:extLst>
                  <a:ext uri="{0D108BD9-81ED-4DB2-BD59-A6C34878D82A}">
                    <a16:rowId xmlns:a16="http://schemas.microsoft.com/office/drawing/2014/main" val="1398893876"/>
                  </a:ext>
                </a:extLst>
              </a:tr>
              <a:tr h="891082">
                <a:tc>
                  <a:txBody>
                    <a:bodyPr/>
                    <a:lstStyle/>
                    <a:p>
                      <a:pPr fontAlgn="base"/>
                      <a:r>
                        <a:rPr lang="en-US" sz="1800" dirty="0" err="1">
                          <a:effectLst/>
                        </a:rPr>
                        <a:t>PhenX</a:t>
                      </a:r>
                      <a:r>
                        <a:rPr lang="en-US" sz="1800" dirty="0">
                          <a:effectLst/>
                        </a:rPr>
                        <a:t>-Broad Psychopathology​</a:t>
                      </a:r>
                      <a:endParaRPr lang="en-US" dirty="0">
                        <a:effectLst/>
                      </a:endParaRPr>
                    </a:p>
                    <a:p>
                      <a:pPr fontAlgn="base"/>
                      <a:r>
                        <a:rPr lang="en-US" sz="1800" dirty="0">
                          <a:effectLst/>
                        </a:rPr>
                        <a:t>​</a:t>
                      </a:r>
                      <a:endParaRPr lang="en-US" dirty="0">
                        <a:effectLst/>
                      </a:endParaRPr>
                    </a:p>
                  </a:txBody>
                  <a:tcPr/>
                </a:tc>
                <a:tc>
                  <a:txBody>
                    <a:bodyPr/>
                    <a:lstStyle/>
                    <a:p>
                      <a:pPr fontAlgn="base"/>
                      <a:r>
                        <a:rPr lang="en-US" sz="1800" dirty="0">
                          <a:effectLst/>
                        </a:rPr>
                        <a:t>Common psychology symptoms​</a:t>
                      </a:r>
                      <a:endParaRPr lang="en-US" dirty="0">
                        <a:effectLst/>
                      </a:endParaRPr>
                    </a:p>
                  </a:txBody>
                  <a:tcPr/>
                </a:tc>
                <a:tc>
                  <a:txBody>
                    <a:bodyPr/>
                    <a:lstStyle/>
                    <a:p>
                      <a:pPr fontAlgn="base"/>
                      <a:r>
                        <a:rPr lang="en-US" sz="1800" dirty="0">
                          <a:effectLst/>
                        </a:rPr>
                        <a:t>Required by NIH​</a:t>
                      </a:r>
                      <a:endParaRPr lang="en-US" dirty="0">
                        <a:effectLst/>
                      </a:endParaRPr>
                    </a:p>
                  </a:txBody>
                  <a:tcPr/>
                </a:tc>
                <a:extLst>
                  <a:ext uri="{0D108BD9-81ED-4DB2-BD59-A6C34878D82A}">
                    <a16:rowId xmlns:a16="http://schemas.microsoft.com/office/drawing/2014/main" val="1481611488"/>
                  </a:ext>
                </a:extLst>
              </a:tr>
              <a:tr h="2048178">
                <a:tc>
                  <a:txBody>
                    <a:bodyPr/>
                    <a:lstStyle/>
                    <a:p>
                      <a:pPr fontAlgn="base"/>
                      <a:r>
                        <a:rPr lang="en-US" sz="1800" dirty="0">
                          <a:effectLst/>
                        </a:rPr>
                        <a:t>Technology Readiness Index2.0​</a:t>
                      </a:r>
                      <a:endParaRPr lang="en-US" dirty="0">
                        <a:effectLst/>
                      </a:endParaRPr>
                    </a:p>
                  </a:txBody>
                  <a:tcPr/>
                </a:tc>
                <a:tc>
                  <a:txBody>
                    <a:bodyPr/>
                    <a:lstStyle/>
                    <a:p>
                      <a:pPr fontAlgn="base"/>
                      <a:r>
                        <a:rPr lang="en-US" sz="1800" dirty="0">
                          <a:effectLst/>
                        </a:rPr>
                        <a:t>Technology Readiness​</a:t>
                      </a:r>
                      <a:endParaRPr lang="en-US" dirty="0">
                        <a:effectLst/>
                      </a:endParaRPr>
                    </a:p>
                  </a:txBody>
                  <a:tcPr/>
                </a:tc>
                <a:tc>
                  <a:txBody>
                    <a:bodyPr/>
                    <a:lstStyle/>
                    <a:p>
                      <a:pPr fontAlgn="base"/>
                      <a:r>
                        <a:rPr lang="en-US" sz="1800" dirty="0">
                          <a:effectLst/>
                        </a:rPr>
                        <a:t>Examining level of readiness for the use of chat bot technology in mental health service navigation, examine potential relationship with TABATHA acceptability​</a:t>
                      </a:r>
                      <a:endParaRPr lang="en-US" dirty="0">
                        <a:effectLst/>
                      </a:endParaRPr>
                    </a:p>
                  </a:txBody>
                  <a:tcPr/>
                </a:tc>
                <a:extLst>
                  <a:ext uri="{0D108BD9-81ED-4DB2-BD59-A6C34878D82A}">
                    <a16:rowId xmlns:a16="http://schemas.microsoft.com/office/drawing/2014/main" val="4077753240"/>
                  </a:ext>
                </a:extLst>
              </a:tr>
            </a:tbl>
          </a:graphicData>
        </a:graphic>
      </p:graphicFrame>
    </p:spTree>
    <p:extLst>
      <p:ext uri="{BB962C8B-B14F-4D97-AF65-F5344CB8AC3E}">
        <p14:creationId xmlns:p14="http://schemas.microsoft.com/office/powerpoint/2010/main" val="2531218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35FBCD-961D-40A4-85B7-868953756B3C}"/>
              </a:ext>
            </a:extLst>
          </p:cNvPr>
          <p:cNvSpPr txBox="1"/>
          <p:nvPr/>
        </p:nvSpPr>
        <p:spPr>
          <a:xfrm>
            <a:off x="0" y="176869"/>
            <a:ext cx="6186941" cy="1323439"/>
          </a:xfrm>
          <a:prstGeom prst="rect">
            <a:avLst/>
          </a:prstGeom>
          <a:noFill/>
        </p:spPr>
        <p:txBody>
          <a:bodyPr wrap="square" lIns="91440" tIns="45720" rIns="91440" bIns="45720" rtlCol="0" anchor="t">
            <a:spAutoFit/>
          </a:bodyPr>
          <a:lstStyle/>
          <a:p>
            <a:pPr algn="ctr"/>
            <a:r>
              <a:rPr lang="en-US" sz="4000" b="1" i="1" dirty="0">
                <a:solidFill>
                  <a:schemeClr val="bg1"/>
                </a:solidFill>
              </a:rPr>
              <a:t>What might TABATHA Look like?</a:t>
            </a:r>
          </a:p>
        </p:txBody>
      </p:sp>
      <p:sp>
        <p:nvSpPr>
          <p:cNvPr id="4" name="TextBox 3">
            <a:extLst>
              <a:ext uri="{FF2B5EF4-FFF2-40B4-BE49-F238E27FC236}">
                <a16:creationId xmlns:a16="http://schemas.microsoft.com/office/drawing/2014/main" id="{A6D68AF7-1C56-492F-A4BB-B0819EDC2E4E}"/>
              </a:ext>
            </a:extLst>
          </p:cNvPr>
          <p:cNvSpPr txBox="1"/>
          <p:nvPr/>
        </p:nvSpPr>
        <p:spPr>
          <a:xfrm>
            <a:off x="1066149" y="1878877"/>
            <a:ext cx="3357994"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i="1" dirty="0">
                <a:solidFill>
                  <a:schemeClr val="bg1"/>
                </a:solidFill>
                <a:ea typeface="+mn-lt"/>
                <a:cs typeface="+mn-lt"/>
              </a:rPr>
              <a:t>Users would scan a    </a:t>
            </a:r>
          </a:p>
          <a:p>
            <a:pPr algn="ctr"/>
            <a:r>
              <a:rPr lang="en-US" sz="4400" i="1" dirty="0">
                <a:solidFill>
                  <a:schemeClr val="bg1"/>
                </a:solidFill>
                <a:ea typeface="+mn-lt"/>
                <a:cs typeface="+mn-lt"/>
              </a:rPr>
              <a:t>and then…</a:t>
            </a:r>
            <a:endParaRPr lang="en-US" sz="4400" i="1" dirty="0">
              <a:solidFill>
                <a:schemeClr val="bg1"/>
              </a:solidFill>
              <a:cs typeface="Calibri"/>
            </a:endParaRPr>
          </a:p>
        </p:txBody>
      </p:sp>
      <p:pic>
        <p:nvPicPr>
          <p:cNvPr id="5" name="adult30RPReplay_Final1602079627">
            <a:hlinkClick r:id="" action="ppaction://media"/>
            <a:extLst>
              <a:ext uri="{FF2B5EF4-FFF2-40B4-BE49-F238E27FC236}">
                <a16:creationId xmlns:a16="http://schemas.microsoft.com/office/drawing/2014/main" id="{DEF8C5D5-E5B0-4394-8467-9FDDCA4DD9E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404319" y="601418"/>
            <a:ext cx="1809232" cy="3919700"/>
          </a:xfrm>
          <a:prstGeom prst="rect">
            <a:avLst/>
          </a:prstGeom>
        </p:spPr>
      </p:pic>
      <p:pic>
        <p:nvPicPr>
          <p:cNvPr id="7" name="Picture 6">
            <a:extLst>
              <a:ext uri="{FF2B5EF4-FFF2-40B4-BE49-F238E27FC236}">
                <a16:creationId xmlns:a16="http://schemas.microsoft.com/office/drawing/2014/main" id="{7644D5FF-65B7-457C-BE5F-46C21C93E0C5}"/>
              </a:ext>
            </a:extLst>
          </p:cNvPr>
          <p:cNvPicPr>
            <a:picLocks noChangeAspect="1"/>
          </p:cNvPicPr>
          <p:nvPr/>
        </p:nvPicPr>
        <p:blipFill>
          <a:blip r:embed="rId5"/>
          <a:stretch>
            <a:fillRect/>
          </a:stretch>
        </p:blipFill>
        <p:spPr>
          <a:xfrm>
            <a:off x="4929469" y="2561268"/>
            <a:ext cx="773668" cy="787735"/>
          </a:xfrm>
          <a:prstGeom prst="rect">
            <a:avLst/>
          </a:prstGeom>
        </p:spPr>
      </p:pic>
    </p:spTree>
    <p:extLst>
      <p:ext uri="{BB962C8B-B14F-4D97-AF65-F5344CB8AC3E}">
        <p14:creationId xmlns:p14="http://schemas.microsoft.com/office/powerpoint/2010/main" val="2071736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8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8763" y="289196"/>
            <a:ext cx="8527788" cy="4437961"/>
          </a:xfrm>
          <a:prstGeom prst="rect">
            <a:avLst/>
          </a:prstGeom>
        </p:spPr>
      </p:pic>
    </p:spTree>
    <p:extLst>
      <p:ext uri="{BB962C8B-B14F-4D97-AF65-F5344CB8AC3E}">
        <p14:creationId xmlns:p14="http://schemas.microsoft.com/office/powerpoint/2010/main" val="14177653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7EAB007-DD13-2049-BDF0-A9F4BA7ECE3B}"/>
              </a:ext>
            </a:extLst>
          </p:cNvPr>
          <p:cNvSpPr txBox="1">
            <a:spLocks/>
          </p:cNvSpPr>
          <p:nvPr/>
        </p:nvSpPr>
        <p:spPr>
          <a:xfrm>
            <a:off x="3267290" y="1761260"/>
            <a:ext cx="4607377" cy="1200150"/>
          </a:xfrm>
          <a:prstGeom prst="rect">
            <a:avLst/>
          </a:prstGeom>
        </p:spPr>
        <p:txBody>
          <a:bodyPr/>
          <a:lstStyle>
            <a:lvl1pPr algn="l" defTabSz="685800" rtl="0" eaLnBrk="1" latinLnBrk="0" hangingPunct="1">
              <a:lnSpc>
                <a:spcPct val="90000"/>
              </a:lnSpc>
              <a:spcBef>
                <a:spcPct val="0"/>
              </a:spcBef>
              <a:buNone/>
              <a:defRPr sz="3000" b="1" kern="1200">
                <a:solidFill>
                  <a:schemeClr val="tx1"/>
                </a:solidFill>
                <a:latin typeface="Arial" panose="020B0604020202020204" pitchFamily="34" charset="0"/>
                <a:ea typeface="+mj-ea"/>
                <a:cs typeface="Arial" panose="020B0604020202020204" pitchFamily="34" charset="0"/>
              </a:defRPr>
            </a:lvl1pPr>
          </a:lstStyle>
          <a:p>
            <a:r>
              <a:rPr lang="en-US" sz="4800" dirty="0" smtClean="0">
                <a:solidFill>
                  <a:schemeClr val="bg1"/>
                </a:solidFill>
              </a:rPr>
              <a:t>Thank You for Attending!</a:t>
            </a:r>
            <a:endParaRPr lang="en-US" sz="4800" dirty="0">
              <a:solidFill>
                <a:schemeClr val="bg1"/>
              </a:solidFill>
            </a:endParaRPr>
          </a:p>
        </p:txBody>
      </p:sp>
    </p:spTree>
    <p:extLst>
      <p:ext uri="{BB962C8B-B14F-4D97-AF65-F5344CB8AC3E}">
        <p14:creationId xmlns:p14="http://schemas.microsoft.com/office/powerpoint/2010/main" val="3951471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26D8C-F246-7943-AC9F-D2F028CF5311}"/>
              </a:ext>
            </a:extLst>
          </p:cNvPr>
          <p:cNvSpPr>
            <a:spLocks noGrp="1"/>
          </p:cNvSpPr>
          <p:nvPr>
            <p:ph type="title"/>
          </p:nvPr>
        </p:nvSpPr>
        <p:spPr>
          <a:xfrm>
            <a:off x="532394" y="575352"/>
            <a:ext cx="7886700" cy="692663"/>
          </a:xfrm>
        </p:spPr>
        <p:txBody>
          <a:bodyPr/>
          <a:lstStyle/>
          <a:p>
            <a:r>
              <a:rPr lang="en-US" dirty="0"/>
              <a:t>Faculty Senators from CBCS</a:t>
            </a:r>
          </a:p>
        </p:txBody>
      </p:sp>
      <p:sp>
        <p:nvSpPr>
          <p:cNvPr id="3" name="Content Placeholder 2">
            <a:extLst>
              <a:ext uri="{FF2B5EF4-FFF2-40B4-BE49-F238E27FC236}">
                <a16:creationId xmlns:a16="http://schemas.microsoft.com/office/drawing/2014/main" id="{F4C7F018-C87B-464B-83D3-7D6A15C3A18A}"/>
              </a:ext>
            </a:extLst>
          </p:cNvPr>
          <p:cNvSpPr>
            <a:spLocks noGrp="1"/>
          </p:cNvSpPr>
          <p:nvPr>
            <p:ph idx="1"/>
          </p:nvPr>
        </p:nvSpPr>
        <p:spPr>
          <a:xfrm>
            <a:off x="489501" y="1360212"/>
            <a:ext cx="8293551" cy="3263504"/>
          </a:xfrm>
        </p:spPr>
        <p:txBody>
          <a:bodyPr>
            <a:normAutofit/>
          </a:bodyPr>
          <a:lstStyle/>
          <a:p>
            <a:r>
              <a:rPr lang="en-US" dirty="0"/>
              <a:t>Tina Dillahunt-Aspillaga – CFS (2021-23)</a:t>
            </a:r>
          </a:p>
          <a:p>
            <a:r>
              <a:rPr lang="en-US" dirty="0"/>
              <a:t>Jenna Luque – CSD (2019-21)</a:t>
            </a:r>
          </a:p>
          <a:p>
            <a:r>
              <a:rPr lang="en-US" dirty="0"/>
              <a:t>Ann Eddins – CSD (2019-21)</a:t>
            </a:r>
          </a:p>
          <a:p>
            <a:r>
              <a:rPr lang="en-US" dirty="0"/>
              <a:t>Fawn Ngo – CRIM (2019-21)</a:t>
            </a:r>
          </a:p>
          <a:p>
            <a:r>
              <a:rPr lang="en-US" dirty="0"/>
              <a:t>Timothy Boaz – MHLP (2019-21)</a:t>
            </a:r>
          </a:p>
          <a:p>
            <a:r>
              <a:rPr lang="en-US" dirty="0"/>
              <a:t>Brent Small – SAS (2019-21)</a:t>
            </a:r>
          </a:p>
          <a:p>
            <a:r>
              <a:rPr lang="en-US" dirty="0"/>
              <a:t>Nan Sook Park – SSW (2019-21)</a:t>
            </a:r>
          </a:p>
        </p:txBody>
      </p:sp>
    </p:spTree>
    <p:extLst>
      <p:ext uri="{BB962C8B-B14F-4D97-AF65-F5344CB8AC3E}">
        <p14:creationId xmlns:p14="http://schemas.microsoft.com/office/powerpoint/2010/main" val="425311098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4915</TotalTime>
  <Words>1996</Words>
  <Application>Microsoft Office PowerPoint</Application>
  <PresentationFormat>On-screen Show (16:9)</PresentationFormat>
  <Paragraphs>316</Paragraphs>
  <Slides>89</Slides>
  <Notes>0</Notes>
  <HiddenSlides>0</HiddenSlides>
  <MMClips>1</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89</vt:i4>
      </vt:variant>
    </vt:vector>
  </HeadingPairs>
  <TitlesOfParts>
    <vt:vector size="93" baseType="lpstr">
      <vt:lpstr>Arial</vt:lpstr>
      <vt:lpstr>Calibri</vt:lpstr>
      <vt:lpstr>Office Theme</vt:lpstr>
      <vt:lpstr>Worksheet</vt:lpstr>
      <vt:lpstr>College of Behavioral &amp; Community Sciences</vt:lpstr>
      <vt:lpstr>Agenda</vt:lpstr>
      <vt:lpstr>Welcome New CBCS Faculty and Staff</vt:lpstr>
      <vt:lpstr>PowerPoint Presentation</vt:lpstr>
      <vt:lpstr>New CBCS Faculty</vt:lpstr>
      <vt:lpstr>New CBCS Staff</vt:lpstr>
      <vt:lpstr>USF Faculty Senate Updates Tim Boaz, President</vt:lpstr>
      <vt:lpstr>Faculty Senate Overview &amp; Updates</vt:lpstr>
      <vt:lpstr>Faculty Senators from CBCS</vt:lpstr>
      <vt:lpstr>USF Faculty Senate Council Representatives from CBCS</vt:lpstr>
      <vt:lpstr>USF Faculty Senate Council Representatives from CBCS</vt:lpstr>
      <vt:lpstr>USF Faculty Senate Council Representatives from CBCS</vt:lpstr>
      <vt:lpstr>Faculty Senate – Current Issues</vt:lpstr>
      <vt:lpstr>Faculty Council Updates Daniel Meng, Chair</vt:lpstr>
      <vt:lpstr>2020-21 Faculty Council Members</vt:lpstr>
      <vt:lpstr>Faculty Council - Governance</vt:lpstr>
      <vt:lpstr>Faculty Council Planned Activities</vt:lpstr>
      <vt:lpstr>Faculty Council Activities/Updates</vt:lpstr>
      <vt:lpstr>Tenure and Promotions Jennifer Lister, Associate Dean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CBCS Tenure &amp;Promotion Applications</vt:lpstr>
      <vt:lpstr>CBCS Curriculum Committee Andrea Smith, Chair</vt:lpstr>
      <vt:lpstr>Curriculum Committee Charge</vt:lpstr>
      <vt:lpstr>Curriculum Committee 2020-2021</vt:lpstr>
      <vt:lpstr>CBCS Diversity &amp; Inclusion Committee Maria Carlo, Chair</vt:lpstr>
      <vt:lpstr>CBCS Diversity &amp; Inclusion  Committee​ Members​</vt:lpstr>
      <vt:lpstr>Graduate Course Diversity Audit 2019-2020</vt:lpstr>
      <vt:lpstr>Terms Found</vt:lpstr>
      <vt:lpstr>PowerPoint Presentation</vt:lpstr>
      <vt:lpstr>PowerPoint Presentation</vt:lpstr>
      <vt:lpstr>PowerPoint Presentation</vt:lpstr>
      <vt:lpstr>Committee’s Recommendation</vt:lpstr>
      <vt:lpstr>CBCS Research Council Update  Howard Goldstein, Associate Dean for Research Marilyn Stern, Research Council Chair</vt:lpstr>
      <vt:lpstr>Research Council Members 2020-2021​</vt:lpstr>
      <vt:lpstr>Awards &amp; Grant Due Dates</vt:lpstr>
      <vt:lpstr>Report on CBCS Contract &amp; Grant Activity</vt:lpstr>
      <vt:lpstr>Dean’s Report ​and Q&amp;A​ Dean Julie Serovich</vt:lpstr>
      <vt:lpstr>Strategic Planning</vt:lpstr>
      <vt:lpstr>PowerPoint Presentation</vt:lpstr>
      <vt:lpstr>PowerPoint Presentation</vt:lpstr>
      <vt:lpstr>PowerPoint Presentation</vt:lpstr>
      <vt:lpstr>PowerPoint Presentation</vt:lpstr>
      <vt:lpstr>PowerPoint Presentation</vt:lpstr>
      <vt:lpstr>PowerPoint Presentation</vt:lpstr>
      <vt:lpstr>CBCS FY21 Budget Overview</vt:lpstr>
      <vt:lpstr>Budget</vt:lpstr>
      <vt:lpstr>Reduction Exercise</vt:lpstr>
      <vt:lpstr>Guiding Principles for Budget Reduction Exercise</vt:lpstr>
      <vt:lpstr>What did we do at each level of cut?</vt:lpstr>
      <vt:lpstr>Actual Reduction</vt:lpstr>
      <vt:lpstr>How the cuts will be taken in year 1</vt:lpstr>
      <vt:lpstr>How our budget will look after year 1 and 2</vt:lpstr>
      <vt:lpstr>How we can achieve year 2 cuts</vt:lpstr>
      <vt:lpstr>Other Updates</vt:lpstr>
      <vt:lpstr>PowerPoint Presentation</vt:lpstr>
      <vt:lpstr>Faculty Presentations: </vt:lpstr>
      <vt:lpstr>Presenters</vt:lpstr>
      <vt:lpstr>PowerPoint Presentation</vt:lpstr>
      <vt:lpstr>PowerPoint Presentation</vt:lpstr>
      <vt:lpstr>The mental health “curve”</vt:lpstr>
      <vt:lpstr>The mental health “curve” Both a near-term and long-term response is needed</vt:lpstr>
      <vt:lpstr>PowerPoint Presentation</vt:lpstr>
      <vt:lpstr>What We Want / What We Don't Want</vt:lpstr>
      <vt:lpstr>What We Want / What We Don't Want</vt:lpstr>
      <vt:lpstr>PowerPoint Presentation</vt:lpstr>
      <vt:lpstr>PowerPoint Presentation</vt:lpstr>
      <vt:lpstr>PowerPoint Presentation</vt:lpstr>
      <vt:lpstr>TABATHA Measures</vt:lpstr>
      <vt:lpstr>Other Measures</vt:lpstr>
      <vt:lpstr>Other Measures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DiMercurio, Kyrstin</dc:creator>
  <cp:lastModifiedBy>Cleveland, Patricia</cp:lastModifiedBy>
  <cp:revision>172</cp:revision>
  <dcterms:created xsi:type="dcterms:W3CDTF">2019-11-06T18:18:56Z</dcterms:created>
  <dcterms:modified xsi:type="dcterms:W3CDTF">2020-10-16T16:14:04Z</dcterms:modified>
</cp:coreProperties>
</file>