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8.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9.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0.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1.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omments/comment1.xml" ContentType="application/vnd.openxmlformats-officedocument.presentationml.comment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ags/tag1.xml" ContentType="application/vnd.openxmlformats-officedocument.presentationml.tags+xml"/>
  <Override PartName="/ppt/notesSlides/notesSlide67.xml" ContentType="application/vnd.openxmlformats-officedocument.presentationml.notesSlide+xml"/>
  <Override PartName="/ppt/tags/tag2.xml" ContentType="application/vnd.openxmlformats-officedocument.presentationml.tags+xml"/>
  <Override PartName="/ppt/notesSlides/notesSlide6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xml" ContentType="application/vnd.openxmlformats-officedocument.presentationml.tags+xml"/>
  <Override PartName="/ppt/notesSlides/notesSlide6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4.xml" ContentType="application/vnd.openxmlformats-officedocument.presentationml.tags+xml"/>
  <Override PartName="/ppt/notesSlides/notesSlide7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5.xml" ContentType="application/vnd.openxmlformats-officedocument.presentationml.tags+xml"/>
  <Override PartName="/ppt/notesSlides/notesSlide7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6.xml" ContentType="application/vnd.openxmlformats-officedocument.presentationml.tags+xml"/>
  <Override PartName="/ppt/notesSlides/notesSlide72.xml" ContentType="application/vnd.openxmlformats-officedocument.presentationml.notesSlide+xml"/>
  <Override PartName="/ppt/tags/tag7.xml" ContentType="application/vnd.openxmlformats-officedocument.presentationml.tags+xml"/>
  <Override PartName="/ppt/notesSlides/notesSlide7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8.xml" ContentType="application/vnd.openxmlformats-officedocument.presentationml.tag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ags/tag9.xml" ContentType="application/vnd.openxmlformats-officedocument.presentationml.tags+xml"/>
  <Override PartName="/ppt/notesSlides/notesSlide80.xml" ContentType="application/vnd.openxmlformats-officedocument.presentationml.notesSlide+xml"/>
  <Override PartName="/ppt/tags/tag10.xml" ContentType="application/vnd.openxmlformats-officedocument.presentationml.tags+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ags/tag11.xml" ContentType="application/vnd.openxmlformats-officedocument.presentationml.tags+xml"/>
  <Override PartName="/ppt/notesSlides/notesSlide85.xml" ContentType="application/vnd.openxmlformats-officedocument.presentationml.notesSlide+xml"/>
  <Override PartName="/ppt/tags/tag12.xml" ContentType="application/vnd.openxmlformats-officedocument.presentationml.tags+xml"/>
  <Override PartName="/ppt/notesSlides/notesSlide86.xml" ContentType="application/vnd.openxmlformats-officedocument.presentationml.notesSlide+xml"/>
  <Override PartName="/ppt/tags/tag13.xml" ContentType="application/vnd.openxmlformats-officedocument.presentationml.tags+xml"/>
  <Override PartName="/ppt/notesSlides/notesSlide87.xml" ContentType="application/vnd.openxmlformats-officedocument.presentationml.notesSlide+xml"/>
  <Override PartName="/ppt/tags/tag14.xml" ContentType="application/vnd.openxmlformats-officedocument.presentationml.tags+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1" r:id="rId2"/>
    <p:sldMasterId id="2147483696" r:id="rId3"/>
    <p:sldMasterId id="2147483715" r:id="rId4"/>
    <p:sldMasterId id="2147483728" r:id="rId5"/>
    <p:sldMasterId id="2147483745" r:id="rId6"/>
    <p:sldMasterId id="2147483757" r:id="rId7"/>
    <p:sldMasterId id="2147483770" r:id="rId8"/>
    <p:sldMasterId id="2147483788" r:id="rId9"/>
    <p:sldMasterId id="2147483800" r:id="rId10"/>
    <p:sldMasterId id="2147483818" r:id="rId11"/>
    <p:sldMasterId id="2147483831" r:id="rId12"/>
  </p:sldMasterIdLst>
  <p:notesMasterIdLst>
    <p:notesMasterId r:id="rId135"/>
  </p:notesMasterIdLst>
  <p:sldIdLst>
    <p:sldId id="264" r:id="rId13"/>
    <p:sldId id="336" r:id="rId14"/>
    <p:sldId id="377" r:id="rId15"/>
    <p:sldId id="378" r:id="rId16"/>
    <p:sldId id="379" r:id="rId17"/>
    <p:sldId id="380" r:id="rId18"/>
    <p:sldId id="381" r:id="rId19"/>
    <p:sldId id="382" r:id="rId20"/>
    <p:sldId id="383" r:id="rId21"/>
    <p:sldId id="384" r:id="rId22"/>
    <p:sldId id="385" r:id="rId23"/>
    <p:sldId id="386" r:id="rId24"/>
    <p:sldId id="387" r:id="rId25"/>
    <p:sldId id="388" r:id="rId26"/>
    <p:sldId id="389" r:id="rId27"/>
    <p:sldId id="390" r:id="rId28"/>
    <p:sldId id="391" r:id="rId29"/>
    <p:sldId id="392" r:id="rId30"/>
    <p:sldId id="393" r:id="rId31"/>
    <p:sldId id="394" r:id="rId32"/>
    <p:sldId id="395" r:id="rId33"/>
    <p:sldId id="396" r:id="rId34"/>
    <p:sldId id="397" r:id="rId35"/>
    <p:sldId id="398" r:id="rId36"/>
    <p:sldId id="399" r:id="rId37"/>
    <p:sldId id="400" r:id="rId38"/>
    <p:sldId id="401" r:id="rId39"/>
    <p:sldId id="402" r:id="rId40"/>
    <p:sldId id="403" r:id="rId41"/>
    <p:sldId id="404" r:id="rId42"/>
    <p:sldId id="405" r:id="rId43"/>
    <p:sldId id="406" r:id="rId44"/>
    <p:sldId id="407" r:id="rId45"/>
    <p:sldId id="408" r:id="rId46"/>
    <p:sldId id="409" r:id="rId47"/>
    <p:sldId id="410" r:id="rId48"/>
    <p:sldId id="411" r:id="rId49"/>
    <p:sldId id="412" r:id="rId50"/>
    <p:sldId id="413" r:id="rId51"/>
    <p:sldId id="414" r:id="rId52"/>
    <p:sldId id="415" r:id="rId53"/>
    <p:sldId id="416" r:id="rId54"/>
    <p:sldId id="417" r:id="rId55"/>
    <p:sldId id="418" r:id="rId56"/>
    <p:sldId id="419" r:id="rId57"/>
    <p:sldId id="420" r:id="rId58"/>
    <p:sldId id="421" r:id="rId59"/>
    <p:sldId id="422" r:id="rId60"/>
    <p:sldId id="337" r:id="rId61"/>
    <p:sldId id="338" r:id="rId62"/>
    <p:sldId id="339" r:id="rId63"/>
    <p:sldId id="340" r:id="rId64"/>
    <p:sldId id="341" r:id="rId65"/>
    <p:sldId id="342" r:id="rId66"/>
    <p:sldId id="343" r:id="rId67"/>
    <p:sldId id="344" r:id="rId68"/>
    <p:sldId id="345" r:id="rId69"/>
    <p:sldId id="346" r:id="rId70"/>
    <p:sldId id="347" r:id="rId71"/>
    <p:sldId id="348" r:id="rId72"/>
    <p:sldId id="349" r:id="rId73"/>
    <p:sldId id="350" r:id="rId74"/>
    <p:sldId id="351" r:id="rId75"/>
    <p:sldId id="352" r:id="rId76"/>
    <p:sldId id="353" r:id="rId77"/>
    <p:sldId id="354" r:id="rId78"/>
    <p:sldId id="355" r:id="rId79"/>
    <p:sldId id="356" r:id="rId80"/>
    <p:sldId id="357" r:id="rId81"/>
    <p:sldId id="358" r:id="rId82"/>
    <p:sldId id="359" r:id="rId83"/>
    <p:sldId id="360" r:id="rId84"/>
    <p:sldId id="361" r:id="rId85"/>
    <p:sldId id="362" r:id="rId86"/>
    <p:sldId id="363" r:id="rId87"/>
    <p:sldId id="364" r:id="rId88"/>
    <p:sldId id="365" r:id="rId89"/>
    <p:sldId id="366" r:id="rId90"/>
    <p:sldId id="367" r:id="rId91"/>
    <p:sldId id="368" r:id="rId92"/>
    <p:sldId id="369" r:id="rId93"/>
    <p:sldId id="370" r:id="rId94"/>
    <p:sldId id="371" r:id="rId95"/>
    <p:sldId id="372" r:id="rId96"/>
    <p:sldId id="373" r:id="rId97"/>
    <p:sldId id="374" r:id="rId98"/>
    <p:sldId id="375" r:id="rId99"/>
    <p:sldId id="376" r:id="rId100"/>
    <p:sldId id="423" r:id="rId101"/>
    <p:sldId id="424" r:id="rId102"/>
    <p:sldId id="425" r:id="rId103"/>
    <p:sldId id="426" r:id="rId104"/>
    <p:sldId id="455" r:id="rId105"/>
    <p:sldId id="428" r:id="rId106"/>
    <p:sldId id="429" r:id="rId107"/>
    <p:sldId id="430" r:id="rId108"/>
    <p:sldId id="431" r:id="rId109"/>
    <p:sldId id="432" r:id="rId110"/>
    <p:sldId id="433" r:id="rId111"/>
    <p:sldId id="434" r:id="rId112"/>
    <p:sldId id="435" r:id="rId113"/>
    <p:sldId id="436" r:id="rId114"/>
    <p:sldId id="437" r:id="rId115"/>
    <p:sldId id="438" r:id="rId116"/>
    <p:sldId id="439" r:id="rId117"/>
    <p:sldId id="440" r:id="rId118"/>
    <p:sldId id="441" r:id="rId119"/>
    <p:sldId id="442" r:id="rId120"/>
    <p:sldId id="443" r:id="rId121"/>
    <p:sldId id="444" r:id="rId122"/>
    <p:sldId id="445" r:id="rId123"/>
    <p:sldId id="446" r:id="rId124"/>
    <p:sldId id="447" r:id="rId125"/>
    <p:sldId id="448" r:id="rId126"/>
    <p:sldId id="449" r:id="rId127"/>
    <p:sldId id="450" r:id="rId128"/>
    <p:sldId id="451" r:id="rId129"/>
    <p:sldId id="452" r:id="rId130"/>
    <p:sldId id="453" r:id="rId131"/>
    <p:sldId id="454" r:id="rId132"/>
    <p:sldId id="334" r:id="rId133"/>
    <p:sldId id="456" r:id="rId134"/>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issa Reeves" initials="MR" lastIdx="1" clrIdx="0">
    <p:extLst>
      <p:ext uri="{19B8F6BF-5375-455C-9EA6-DF929625EA0E}">
        <p15:presenceInfo xmlns:p15="http://schemas.microsoft.com/office/powerpoint/2012/main" userId="4e860ee0741d704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6069"/>
    <a:srgbClr val="ECEAD1"/>
    <a:srgbClr val="CFC493"/>
    <a:srgbClr val="006747"/>
    <a:srgbClr val="7E96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73"/>
    <p:restoredTop sz="94674"/>
  </p:normalViewPr>
  <p:slideViewPr>
    <p:cSldViewPr snapToGrid="0" snapToObjects="1">
      <p:cViewPr varScale="1">
        <p:scale>
          <a:sx n="98" d="100"/>
          <a:sy n="98" d="100"/>
        </p:scale>
        <p:origin x="72" y="20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38" Type="http://schemas.openxmlformats.org/officeDocument/2006/relationships/viewProps" Target="viewProps.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28" Type="http://schemas.openxmlformats.org/officeDocument/2006/relationships/slide" Target="slides/slide116.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slide" Target="slides/slide101.xml"/><Relationship Id="rId118" Type="http://schemas.openxmlformats.org/officeDocument/2006/relationships/slide" Target="slides/slide106.xml"/><Relationship Id="rId134" Type="http://schemas.openxmlformats.org/officeDocument/2006/relationships/slide" Target="slides/slide122.xml"/><Relationship Id="rId13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103" Type="http://schemas.openxmlformats.org/officeDocument/2006/relationships/slide" Target="slides/slide91.xml"/><Relationship Id="rId108" Type="http://schemas.openxmlformats.org/officeDocument/2006/relationships/slide" Target="slides/slide96.xml"/><Relationship Id="rId116" Type="http://schemas.openxmlformats.org/officeDocument/2006/relationships/slide" Target="slides/slide104.xml"/><Relationship Id="rId124" Type="http://schemas.openxmlformats.org/officeDocument/2006/relationships/slide" Target="slides/slide112.xml"/><Relationship Id="rId129" Type="http://schemas.openxmlformats.org/officeDocument/2006/relationships/slide" Target="slides/slide117.xml"/><Relationship Id="rId137" Type="http://schemas.openxmlformats.org/officeDocument/2006/relationships/presProps" Target="presProp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11" Type="http://schemas.openxmlformats.org/officeDocument/2006/relationships/slide" Target="slides/slide99.xml"/><Relationship Id="rId132" Type="http://schemas.openxmlformats.org/officeDocument/2006/relationships/slide" Target="slides/slide120.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slide" Target="slides/slide94.xml"/><Relationship Id="rId114" Type="http://schemas.openxmlformats.org/officeDocument/2006/relationships/slide" Target="slides/slide102.xml"/><Relationship Id="rId119" Type="http://schemas.openxmlformats.org/officeDocument/2006/relationships/slide" Target="slides/slide107.xml"/><Relationship Id="rId127" Type="http://schemas.openxmlformats.org/officeDocument/2006/relationships/slide" Target="slides/slide11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30" Type="http://schemas.openxmlformats.org/officeDocument/2006/relationships/slide" Target="slides/slide118.xml"/><Relationship Id="rId13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slide" Target="slides/slide113.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slide" Target="slides/slide119.xml"/><Relationship Id="rId136" Type="http://schemas.openxmlformats.org/officeDocument/2006/relationships/commentAuthors" Target="commentAuthors.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327066169049127"/>
          <c:y val="4.634387527764091E-2"/>
          <c:w val="0.45155974931342863"/>
          <c:h val="0.81576177710534281"/>
        </c:manualLayout>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277-8743-9BA2-6965D389C278}"/>
              </c:ext>
            </c:extLst>
          </c:dPt>
          <c:dPt>
            <c:idx val="1"/>
            <c:bubble3D val="0"/>
            <c:spPr>
              <a:solidFill>
                <a:schemeClr val="accent5">
                  <a:lumMod val="50000"/>
                </a:schemeClr>
              </a:solidFill>
              <a:ln w="19050">
                <a:solidFill>
                  <a:schemeClr val="lt1"/>
                </a:solidFill>
              </a:ln>
              <a:effectLst/>
            </c:spPr>
            <c:extLst>
              <c:ext xmlns:c16="http://schemas.microsoft.com/office/drawing/2014/chart" uri="{C3380CC4-5D6E-409C-BE32-E72D297353CC}">
                <c16:uniqueId val="{00000001-015D-1D42-956C-94E48323A268}"/>
              </c:ext>
            </c:extLst>
          </c:dPt>
          <c:dPt>
            <c:idx val="2"/>
            <c:bubble3D val="0"/>
            <c:spPr>
              <a:solidFill>
                <a:schemeClr val="accent3">
                  <a:lumMod val="85000"/>
                </a:schemeClr>
              </a:solidFill>
              <a:ln w="19050">
                <a:solidFill>
                  <a:schemeClr val="lt1"/>
                </a:solidFill>
              </a:ln>
              <a:effectLst/>
            </c:spPr>
            <c:extLst>
              <c:ext xmlns:c16="http://schemas.microsoft.com/office/drawing/2014/chart" uri="{C3380CC4-5D6E-409C-BE32-E72D297353CC}">
                <c16:uniqueId val="{00000005-B277-8743-9BA2-6965D389C27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277-8743-9BA2-6965D389C278}"/>
              </c:ext>
            </c:extLst>
          </c:dPt>
          <c:dLbls>
            <c:dLbl>
              <c:idx val="1"/>
              <c:layout>
                <c:manualLayout>
                  <c:x val="0.16247570593620167"/>
                  <c:y val="7.72166112162261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15D-1D42-956C-94E48323A268}"/>
                </c:ext>
              </c:extLst>
            </c:dLbl>
            <c:dLbl>
              <c:idx val="2"/>
              <c:layout>
                <c:manualLayout>
                  <c:x val="3.0865197286576062E-2"/>
                  <c:y val="1.413646999358001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277-8743-9BA2-6965D389C278}"/>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Not Identified</c:v>
                </c:pt>
                <c:pt idx="1">
                  <c:v>Newly Identified by Screener</c:v>
                </c:pt>
                <c:pt idx="2">
                  <c:v>Previously Identified by School</c:v>
                </c:pt>
              </c:strCache>
            </c:strRef>
          </c:cat>
          <c:val>
            <c:numRef>
              <c:f>Sheet1!$B$2:$B$5</c:f>
              <c:numCache>
                <c:formatCode>General</c:formatCode>
                <c:ptCount val="4"/>
                <c:pt idx="0">
                  <c:v>71.5</c:v>
                </c:pt>
                <c:pt idx="1">
                  <c:v>18.399999999999999</c:v>
                </c:pt>
                <c:pt idx="2">
                  <c:v>10.1</c:v>
                </c:pt>
              </c:numCache>
            </c:numRef>
          </c:val>
          <c:extLst>
            <c:ext xmlns:c16="http://schemas.microsoft.com/office/drawing/2014/chart" uri="{C3380CC4-5D6E-409C-BE32-E72D297353CC}">
              <c16:uniqueId val="{00000000-015D-1D42-956C-94E48323A268}"/>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0-09-08T18:58:44.766" idx="1">
    <p:pos x="8185" y="0"/>
    <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7FE4B6-A5AE-4143-B32C-3A2A88B44953}" type="doc">
      <dgm:prSet loTypeId="urn:microsoft.com/office/officeart/2005/8/layout/pyramid1" loCatId="pyramid" qsTypeId="urn:microsoft.com/office/officeart/2005/8/quickstyle/simple1" qsCatId="simple" csTypeId="urn:microsoft.com/office/officeart/2005/8/colors/accent3_2" csCatId="accent3" phldr="1"/>
      <dgm:spPr/>
    </dgm:pt>
    <dgm:pt modelId="{7B227F3D-6F2E-4BEB-B36D-97BA0BB5BFCA}">
      <dgm:prSet phldrT="[Text]"/>
      <dgm:spPr>
        <a:solidFill>
          <a:srgbClr val="00B050"/>
        </a:solidFill>
      </dgm:spPr>
      <dgm:t>
        <a:bodyPr/>
        <a:lstStyle/>
        <a:p>
          <a:endParaRPr lang="en-US" dirty="0"/>
        </a:p>
      </dgm:t>
    </dgm:pt>
    <dgm:pt modelId="{3E806EFD-966D-4B3E-B005-6A6E781087D8}" type="parTrans" cxnId="{2AA9CCA0-5A3D-4E6C-B3F4-5F20BC260B86}">
      <dgm:prSet/>
      <dgm:spPr/>
      <dgm:t>
        <a:bodyPr/>
        <a:lstStyle/>
        <a:p>
          <a:endParaRPr lang="en-US"/>
        </a:p>
      </dgm:t>
    </dgm:pt>
    <dgm:pt modelId="{23B7AB61-F2E3-46F0-8D0C-831BDF45D717}" type="sibTrans" cxnId="{2AA9CCA0-5A3D-4E6C-B3F4-5F20BC260B86}">
      <dgm:prSet/>
      <dgm:spPr/>
      <dgm:t>
        <a:bodyPr/>
        <a:lstStyle/>
        <a:p>
          <a:endParaRPr lang="en-US"/>
        </a:p>
      </dgm:t>
    </dgm:pt>
    <dgm:pt modelId="{D4C05D86-BE2F-4115-BE2D-27E7ECA2151D}">
      <dgm:prSet phldrT="[Text]"/>
      <dgm:spPr>
        <a:solidFill>
          <a:srgbClr val="00B050"/>
        </a:solidFill>
      </dgm:spPr>
      <dgm:t>
        <a:bodyPr/>
        <a:lstStyle/>
        <a:p>
          <a:endParaRPr lang="en-US" dirty="0"/>
        </a:p>
      </dgm:t>
    </dgm:pt>
    <dgm:pt modelId="{F04364D0-69EE-4B52-8272-BAA6BF09705D}" type="parTrans" cxnId="{D8EC8014-D73B-4DB7-A258-1D90679A8398}">
      <dgm:prSet/>
      <dgm:spPr/>
      <dgm:t>
        <a:bodyPr/>
        <a:lstStyle/>
        <a:p>
          <a:endParaRPr lang="en-US"/>
        </a:p>
      </dgm:t>
    </dgm:pt>
    <dgm:pt modelId="{E5A4D56E-3F6C-4156-A1BA-0904604489BB}" type="sibTrans" cxnId="{D8EC8014-D73B-4DB7-A258-1D90679A8398}">
      <dgm:prSet/>
      <dgm:spPr/>
      <dgm:t>
        <a:bodyPr/>
        <a:lstStyle/>
        <a:p>
          <a:endParaRPr lang="en-US"/>
        </a:p>
      </dgm:t>
    </dgm:pt>
    <dgm:pt modelId="{B5E599E6-19F5-4E5A-B33B-F7E5F1E81F1B}">
      <dgm:prSet phldrT="[Text]"/>
      <dgm:spPr>
        <a:solidFill>
          <a:srgbClr val="00B050"/>
        </a:solidFill>
      </dgm:spPr>
      <dgm:t>
        <a:bodyPr/>
        <a:lstStyle/>
        <a:p>
          <a:endParaRPr lang="en-US" dirty="0"/>
        </a:p>
      </dgm:t>
    </dgm:pt>
    <dgm:pt modelId="{006FE594-C0F4-4745-B43A-A1CA672A6F8E}" type="parTrans" cxnId="{716E1026-38A3-4ED9-85CB-9D5132859BA6}">
      <dgm:prSet/>
      <dgm:spPr/>
      <dgm:t>
        <a:bodyPr/>
        <a:lstStyle/>
        <a:p>
          <a:endParaRPr lang="en-US"/>
        </a:p>
      </dgm:t>
    </dgm:pt>
    <dgm:pt modelId="{3B05248A-976B-40E8-AF02-5AD17FF782E2}" type="sibTrans" cxnId="{716E1026-38A3-4ED9-85CB-9D5132859BA6}">
      <dgm:prSet/>
      <dgm:spPr/>
      <dgm:t>
        <a:bodyPr/>
        <a:lstStyle/>
        <a:p>
          <a:endParaRPr lang="en-US"/>
        </a:p>
      </dgm:t>
    </dgm:pt>
    <dgm:pt modelId="{DA7070D3-7A74-4371-9908-4281B4215BFA}" type="pres">
      <dgm:prSet presAssocID="{227FE4B6-A5AE-4143-B32C-3A2A88B44953}" presName="Name0" presStyleCnt="0">
        <dgm:presLayoutVars>
          <dgm:dir/>
          <dgm:animLvl val="lvl"/>
          <dgm:resizeHandles val="exact"/>
        </dgm:presLayoutVars>
      </dgm:prSet>
      <dgm:spPr/>
    </dgm:pt>
    <dgm:pt modelId="{71D25139-1331-4369-AD06-2A3764FA13CD}" type="pres">
      <dgm:prSet presAssocID="{7B227F3D-6F2E-4BEB-B36D-97BA0BB5BFCA}" presName="Name8" presStyleCnt="0"/>
      <dgm:spPr/>
    </dgm:pt>
    <dgm:pt modelId="{03812950-4455-4B9F-A1FF-396A8560068E}" type="pres">
      <dgm:prSet presAssocID="{7B227F3D-6F2E-4BEB-B36D-97BA0BB5BFCA}" presName="level" presStyleLbl="node1" presStyleIdx="0" presStyleCnt="3">
        <dgm:presLayoutVars>
          <dgm:chMax val="1"/>
          <dgm:bulletEnabled val="1"/>
        </dgm:presLayoutVars>
      </dgm:prSet>
      <dgm:spPr/>
      <dgm:t>
        <a:bodyPr/>
        <a:lstStyle/>
        <a:p>
          <a:endParaRPr lang="en-US"/>
        </a:p>
      </dgm:t>
    </dgm:pt>
    <dgm:pt modelId="{BBEEDBEF-555F-4E97-918F-0ED48781B525}" type="pres">
      <dgm:prSet presAssocID="{7B227F3D-6F2E-4BEB-B36D-97BA0BB5BFCA}" presName="levelTx" presStyleLbl="revTx" presStyleIdx="0" presStyleCnt="0">
        <dgm:presLayoutVars>
          <dgm:chMax val="1"/>
          <dgm:bulletEnabled val="1"/>
        </dgm:presLayoutVars>
      </dgm:prSet>
      <dgm:spPr/>
      <dgm:t>
        <a:bodyPr/>
        <a:lstStyle/>
        <a:p>
          <a:endParaRPr lang="en-US"/>
        </a:p>
      </dgm:t>
    </dgm:pt>
    <dgm:pt modelId="{C1CC41C3-871B-4A50-B2A4-17F4F03525E9}" type="pres">
      <dgm:prSet presAssocID="{D4C05D86-BE2F-4115-BE2D-27E7ECA2151D}" presName="Name8" presStyleCnt="0"/>
      <dgm:spPr/>
    </dgm:pt>
    <dgm:pt modelId="{8EE4E08F-CC2F-4236-B87D-C4C15C1B1395}" type="pres">
      <dgm:prSet presAssocID="{D4C05D86-BE2F-4115-BE2D-27E7ECA2151D}" presName="level" presStyleLbl="node1" presStyleIdx="1" presStyleCnt="3">
        <dgm:presLayoutVars>
          <dgm:chMax val="1"/>
          <dgm:bulletEnabled val="1"/>
        </dgm:presLayoutVars>
      </dgm:prSet>
      <dgm:spPr/>
      <dgm:t>
        <a:bodyPr/>
        <a:lstStyle/>
        <a:p>
          <a:endParaRPr lang="en-US"/>
        </a:p>
      </dgm:t>
    </dgm:pt>
    <dgm:pt modelId="{D048992E-8BF4-499A-9054-C436A9D2B2F6}" type="pres">
      <dgm:prSet presAssocID="{D4C05D86-BE2F-4115-BE2D-27E7ECA2151D}" presName="levelTx" presStyleLbl="revTx" presStyleIdx="0" presStyleCnt="0">
        <dgm:presLayoutVars>
          <dgm:chMax val="1"/>
          <dgm:bulletEnabled val="1"/>
        </dgm:presLayoutVars>
      </dgm:prSet>
      <dgm:spPr/>
      <dgm:t>
        <a:bodyPr/>
        <a:lstStyle/>
        <a:p>
          <a:endParaRPr lang="en-US"/>
        </a:p>
      </dgm:t>
    </dgm:pt>
    <dgm:pt modelId="{A5C0C5C8-9321-4A9D-853F-D368C8EB79B3}" type="pres">
      <dgm:prSet presAssocID="{B5E599E6-19F5-4E5A-B33B-F7E5F1E81F1B}" presName="Name8" presStyleCnt="0"/>
      <dgm:spPr/>
    </dgm:pt>
    <dgm:pt modelId="{B6C2A3DB-B078-4A79-BBC0-E5A96F3C2A4C}" type="pres">
      <dgm:prSet presAssocID="{B5E599E6-19F5-4E5A-B33B-F7E5F1E81F1B}" presName="level" presStyleLbl="node1" presStyleIdx="2" presStyleCnt="3">
        <dgm:presLayoutVars>
          <dgm:chMax val="1"/>
          <dgm:bulletEnabled val="1"/>
        </dgm:presLayoutVars>
      </dgm:prSet>
      <dgm:spPr/>
      <dgm:t>
        <a:bodyPr/>
        <a:lstStyle/>
        <a:p>
          <a:endParaRPr lang="en-US"/>
        </a:p>
      </dgm:t>
    </dgm:pt>
    <dgm:pt modelId="{A36EE765-FEAB-4CF2-A709-CA6CE17DF17A}" type="pres">
      <dgm:prSet presAssocID="{B5E599E6-19F5-4E5A-B33B-F7E5F1E81F1B}" presName="levelTx" presStyleLbl="revTx" presStyleIdx="0" presStyleCnt="0">
        <dgm:presLayoutVars>
          <dgm:chMax val="1"/>
          <dgm:bulletEnabled val="1"/>
        </dgm:presLayoutVars>
      </dgm:prSet>
      <dgm:spPr/>
      <dgm:t>
        <a:bodyPr/>
        <a:lstStyle/>
        <a:p>
          <a:endParaRPr lang="en-US"/>
        </a:p>
      </dgm:t>
    </dgm:pt>
  </dgm:ptLst>
  <dgm:cxnLst>
    <dgm:cxn modelId="{8D23C32F-A323-4D5F-A2CE-45D1C9175923}" type="presOf" srcId="{7B227F3D-6F2E-4BEB-B36D-97BA0BB5BFCA}" destId="{BBEEDBEF-555F-4E97-918F-0ED48781B525}" srcOrd="1" destOrd="0" presId="urn:microsoft.com/office/officeart/2005/8/layout/pyramid1"/>
    <dgm:cxn modelId="{83EF43E4-1D44-4007-8BF2-EBBE39035424}" type="presOf" srcId="{B5E599E6-19F5-4E5A-B33B-F7E5F1E81F1B}" destId="{A36EE765-FEAB-4CF2-A709-CA6CE17DF17A}" srcOrd="1" destOrd="0" presId="urn:microsoft.com/office/officeart/2005/8/layout/pyramid1"/>
    <dgm:cxn modelId="{2AA9CCA0-5A3D-4E6C-B3F4-5F20BC260B86}" srcId="{227FE4B6-A5AE-4143-B32C-3A2A88B44953}" destId="{7B227F3D-6F2E-4BEB-B36D-97BA0BB5BFCA}" srcOrd="0" destOrd="0" parTransId="{3E806EFD-966D-4B3E-B005-6A6E781087D8}" sibTransId="{23B7AB61-F2E3-46F0-8D0C-831BDF45D717}"/>
    <dgm:cxn modelId="{D8EC8014-D73B-4DB7-A258-1D90679A8398}" srcId="{227FE4B6-A5AE-4143-B32C-3A2A88B44953}" destId="{D4C05D86-BE2F-4115-BE2D-27E7ECA2151D}" srcOrd="1" destOrd="0" parTransId="{F04364D0-69EE-4B52-8272-BAA6BF09705D}" sibTransId="{E5A4D56E-3F6C-4156-A1BA-0904604489BB}"/>
    <dgm:cxn modelId="{C8278631-FADA-478A-AF5F-CDBAAD70F5B6}" type="presOf" srcId="{D4C05D86-BE2F-4115-BE2D-27E7ECA2151D}" destId="{D048992E-8BF4-499A-9054-C436A9D2B2F6}" srcOrd="1" destOrd="0" presId="urn:microsoft.com/office/officeart/2005/8/layout/pyramid1"/>
    <dgm:cxn modelId="{716E1026-38A3-4ED9-85CB-9D5132859BA6}" srcId="{227FE4B6-A5AE-4143-B32C-3A2A88B44953}" destId="{B5E599E6-19F5-4E5A-B33B-F7E5F1E81F1B}" srcOrd="2" destOrd="0" parTransId="{006FE594-C0F4-4745-B43A-A1CA672A6F8E}" sibTransId="{3B05248A-976B-40E8-AF02-5AD17FF782E2}"/>
    <dgm:cxn modelId="{33E2D16D-0AE2-463C-BD3D-D092C0FB2E74}" type="presOf" srcId="{B5E599E6-19F5-4E5A-B33B-F7E5F1E81F1B}" destId="{B6C2A3DB-B078-4A79-BBC0-E5A96F3C2A4C}" srcOrd="0" destOrd="0" presId="urn:microsoft.com/office/officeart/2005/8/layout/pyramid1"/>
    <dgm:cxn modelId="{04B79735-22C0-4E99-95E1-2139343F1983}" type="presOf" srcId="{227FE4B6-A5AE-4143-B32C-3A2A88B44953}" destId="{DA7070D3-7A74-4371-9908-4281B4215BFA}" srcOrd="0" destOrd="0" presId="urn:microsoft.com/office/officeart/2005/8/layout/pyramid1"/>
    <dgm:cxn modelId="{F6BFEEF6-3155-4954-B68E-A1D1D6A85F84}" type="presOf" srcId="{7B227F3D-6F2E-4BEB-B36D-97BA0BB5BFCA}" destId="{03812950-4455-4B9F-A1FF-396A8560068E}" srcOrd="0" destOrd="0" presId="urn:microsoft.com/office/officeart/2005/8/layout/pyramid1"/>
    <dgm:cxn modelId="{32A138FC-FED0-4CEF-A299-0576A2ADA114}" type="presOf" srcId="{D4C05D86-BE2F-4115-BE2D-27E7ECA2151D}" destId="{8EE4E08F-CC2F-4236-B87D-C4C15C1B1395}" srcOrd="0" destOrd="0" presId="urn:microsoft.com/office/officeart/2005/8/layout/pyramid1"/>
    <dgm:cxn modelId="{508DAE43-A947-4CD3-B5F1-EE0900BE0A21}" type="presParOf" srcId="{DA7070D3-7A74-4371-9908-4281B4215BFA}" destId="{71D25139-1331-4369-AD06-2A3764FA13CD}" srcOrd="0" destOrd="0" presId="urn:microsoft.com/office/officeart/2005/8/layout/pyramid1"/>
    <dgm:cxn modelId="{BD7A503D-AC17-4460-B940-E3BB763686A6}" type="presParOf" srcId="{71D25139-1331-4369-AD06-2A3764FA13CD}" destId="{03812950-4455-4B9F-A1FF-396A8560068E}" srcOrd="0" destOrd="0" presId="urn:microsoft.com/office/officeart/2005/8/layout/pyramid1"/>
    <dgm:cxn modelId="{20FFB54D-5505-4B5B-A5D7-4CEAD73EC37C}" type="presParOf" srcId="{71D25139-1331-4369-AD06-2A3764FA13CD}" destId="{BBEEDBEF-555F-4E97-918F-0ED48781B525}" srcOrd="1" destOrd="0" presId="urn:microsoft.com/office/officeart/2005/8/layout/pyramid1"/>
    <dgm:cxn modelId="{7C9B310E-FBB2-42EB-A5AF-F52AA82A2E87}" type="presParOf" srcId="{DA7070D3-7A74-4371-9908-4281B4215BFA}" destId="{C1CC41C3-871B-4A50-B2A4-17F4F03525E9}" srcOrd="1" destOrd="0" presId="urn:microsoft.com/office/officeart/2005/8/layout/pyramid1"/>
    <dgm:cxn modelId="{17E76692-E473-43D1-8E52-DE74306FD1D9}" type="presParOf" srcId="{C1CC41C3-871B-4A50-B2A4-17F4F03525E9}" destId="{8EE4E08F-CC2F-4236-B87D-C4C15C1B1395}" srcOrd="0" destOrd="0" presId="urn:microsoft.com/office/officeart/2005/8/layout/pyramid1"/>
    <dgm:cxn modelId="{849BA781-4D50-4A40-AD2E-0965BA3E1DB5}" type="presParOf" srcId="{C1CC41C3-871B-4A50-B2A4-17F4F03525E9}" destId="{D048992E-8BF4-499A-9054-C436A9D2B2F6}" srcOrd="1" destOrd="0" presId="urn:microsoft.com/office/officeart/2005/8/layout/pyramid1"/>
    <dgm:cxn modelId="{88AD6480-D7B9-497D-8799-C858BA16BB1E}" type="presParOf" srcId="{DA7070D3-7A74-4371-9908-4281B4215BFA}" destId="{A5C0C5C8-9321-4A9D-853F-D368C8EB79B3}" srcOrd="2" destOrd="0" presId="urn:microsoft.com/office/officeart/2005/8/layout/pyramid1"/>
    <dgm:cxn modelId="{6330DAAC-8E09-4D69-A77B-B17CB00930A3}" type="presParOf" srcId="{A5C0C5C8-9321-4A9D-853F-D368C8EB79B3}" destId="{B6C2A3DB-B078-4A79-BBC0-E5A96F3C2A4C}" srcOrd="0" destOrd="0" presId="urn:microsoft.com/office/officeart/2005/8/layout/pyramid1"/>
    <dgm:cxn modelId="{8BBC739B-D95B-4C0C-9FF8-C7C6C3DC935C}" type="presParOf" srcId="{A5C0C5C8-9321-4A9D-853F-D368C8EB79B3}" destId="{A36EE765-FEAB-4CF2-A709-CA6CE17DF17A}"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3CB3595-38BD-4247-8D7A-0EA96B018A01}" type="doc">
      <dgm:prSet loTypeId="urn:microsoft.com/office/officeart/2011/layout/HexagonRadial" loCatId="cycle" qsTypeId="urn:microsoft.com/office/officeart/2005/8/quickstyle/simple1" qsCatId="simple" csTypeId="urn:microsoft.com/office/officeart/2005/8/colors/colorful1" csCatId="colorful" phldr="1"/>
      <dgm:spPr/>
      <dgm:t>
        <a:bodyPr/>
        <a:lstStyle/>
        <a:p>
          <a:endParaRPr lang="en-US"/>
        </a:p>
      </dgm:t>
    </dgm:pt>
    <dgm:pt modelId="{B05000B4-439B-478C-993D-1C69025CDF5B}">
      <dgm:prSet phldrT="[Text]" custT="1"/>
      <dgm:spPr>
        <a:ln>
          <a:solidFill>
            <a:schemeClr val="tx1"/>
          </a:solidFill>
        </a:ln>
        <a:effectLst>
          <a:outerShdw blurRad="63500" sx="102000" sy="102000" algn="ctr" rotWithShape="0">
            <a:prstClr val="black">
              <a:alpha val="40000"/>
            </a:prstClr>
          </a:outerShdw>
        </a:effectLst>
        <a:scene3d>
          <a:camera prst="orthographicFront"/>
          <a:lightRig rig="threePt" dir="t"/>
        </a:scene3d>
        <a:sp3d>
          <a:bevelT/>
        </a:sp3d>
      </dgm:spPr>
      <dgm:t>
        <a:bodyPr/>
        <a:lstStyle/>
        <a:p>
          <a:r>
            <a:rPr lang="en-US" sz="1400" i="1" dirty="0"/>
            <a:t> </a:t>
          </a:r>
          <a:r>
            <a:rPr lang="en-US" sz="3600" b="1" i="1" dirty="0"/>
            <a:t>The ‘Why’</a:t>
          </a:r>
        </a:p>
      </dgm:t>
    </dgm:pt>
    <dgm:pt modelId="{4CF21E29-1BDC-4BA6-A205-E7A9D5F535B1}" type="parTrans" cxnId="{E2859711-2ADF-449A-9513-D439982F240B}">
      <dgm:prSet/>
      <dgm:spPr/>
      <dgm:t>
        <a:bodyPr/>
        <a:lstStyle/>
        <a:p>
          <a:endParaRPr lang="en-US" sz="2000"/>
        </a:p>
      </dgm:t>
    </dgm:pt>
    <dgm:pt modelId="{B6F1AFB2-4D50-4F49-BD12-8F500BCC05AB}" type="sibTrans" cxnId="{E2859711-2ADF-449A-9513-D439982F240B}">
      <dgm:prSet/>
      <dgm:spPr/>
      <dgm:t>
        <a:bodyPr/>
        <a:lstStyle/>
        <a:p>
          <a:endParaRPr lang="en-US" sz="2000"/>
        </a:p>
      </dgm:t>
    </dgm:pt>
    <dgm:pt modelId="{3EB220E3-1CE6-4A91-B23A-DC0B2ADD85C2}">
      <dgm:prSet phldrT="[Text]" custT="1"/>
      <dgm:spPr>
        <a:ln>
          <a:solidFill>
            <a:schemeClr val="tx1"/>
          </a:solidFill>
        </a:ln>
        <a:effectLst>
          <a:outerShdw blurRad="63500" sx="102000" sy="102000" algn="ctr" rotWithShape="0">
            <a:prstClr val="black">
              <a:alpha val="40000"/>
            </a:prstClr>
          </a:outerShdw>
        </a:effectLst>
        <a:scene3d>
          <a:camera prst="orthographicFront"/>
          <a:lightRig rig="threePt" dir="t"/>
        </a:scene3d>
        <a:sp3d>
          <a:bevelT/>
        </a:sp3d>
      </dgm:spPr>
      <dgm:t>
        <a:bodyPr/>
        <a:lstStyle/>
        <a:p>
          <a:r>
            <a:rPr lang="en-US" sz="2000" b="1" dirty="0"/>
            <a:t>Reduces</a:t>
          </a:r>
          <a:r>
            <a:rPr lang="en-US" sz="2400" b="1" dirty="0"/>
            <a:t> </a:t>
          </a:r>
          <a:r>
            <a:rPr lang="en-US" sz="1400" b="1" dirty="0"/>
            <a:t>Reactionary </a:t>
          </a:r>
          <a:r>
            <a:rPr lang="en-US" sz="1800" b="1" dirty="0"/>
            <a:t>Practices</a:t>
          </a:r>
        </a:p>
      </dgm:t>
    </dgm:pt>
    <dgm:pt modelId="{B4827857-9510-4FB7-9AEE-30F39C835DA3}" type="parTrans" cxnId="{6154D4FD-83C7-499A-9FAF-2DC2AA745885}">
      <dgm:prSet/>
      <dgm:spPr/>
      <dgm:t>
        <a:bodyPr/>
        <a:lstStyle/>
        <a:p>
          <a:endParaRPr lang="en-US" sz="2000"/>
        </a:p>
      </dgm:t>
    </dgm:pt>
    <dgm:pt modelId="{62347603-0083-4CDD-BEE2-D02B3FBD64B3}" type="sibTrans" cxnId="{6154D4FD-83C7-499A-9FAF-2DC2AA745885}">
      <dgm:prSet/>
      <dgm:spPr/>
      <dgm:t>
        <a:bodyPr/>
        <a:lstStyle/>
        <a:p>
          <a:endParaRPr lang="en-US" sz="2000"/>
        </a:p>
      </dgm:t>
    </dgm:pt>
    <dgm:pt modelId="{D636B95D-B8B4-4508-992D-A52DD52E7DA1}">
      <dgm:prSet phldrT="[Text]" custT="1"/>
      <dgm:spPr>
        <a:ln>
          <a:solidFill>
            <a:schemeClr val="tx1"/>
          </a:solidFill>
        </a:ln>
        <a:effectLst>
          <a:outerShdw blurRad="63500" sx="102000" sy="102000" algn="ctr" rotWithShape="0">
            <a:prstClr val="black">
              <a:alpha val="40000"/>
            </a:prstClr>
          </a:outerShdw>
        </a:effectLst>
        <a:scene3d>
          <a:camera prst="orthographicFront"/>
          <a:lightRig rig="threePt" dir="t"/>
        </a:scene3d>
        <a:sp3d>
          <a:bevelT/>
        </a:sp3d>
      </dgm:spPr>
      <dgm:t>
        <a:bodyPr/>
        <a:lstStyle/>
        <a:p>
          <a:r>
            <a:rPr lang="en-US" sz="1800" b="1" dirty="0"/>
            <a:t>Creates a safe, nurturing </a:t>
          </a:r>
          <a:r>
            <a:rPr lang="en-US" sz="1400" b="1" dirty="0"/>
            <a:t>environment</a:t>
          </a:r>
          <a:endParaRPr lang="en-US" sz="1400" dirty="0"/>
        </a:p>
      </dgm:t>
    </dgm:pt>
    <dgm:pt modelId="{7238C548-754B-48F6-B5D1-1BA4E1DE9F4A}" type="parTrans" cxnId="{07F18C37-1F0C-4127-B4C9-CFFC1CF98264}">
      <dgm:prSet/>
      <dgm:spPr/>
      <dgm:t>
        <a:bodyPr/>
        <a:lstStyle/>
        <a:p>
          <a:endParaRPr lang="en-US" sz="2000"/>
        </a:p>
      </dgm:t>
    </dgm:pt>
    <dgm:pt modelId="{5DC098AA-9536-4D6F-BCEA-DEEEEB25E753}" type="sibTrans" cxnId="{07F18C37-1F0C-4127-B4C9-CFFC1CF98264}">
      <dgm:prSet/>
      <dgm:spPr/>
      <dgm:t>
        <a:bodyPr/>
        <a:lstStyle/>
        <a:p>
          <a:endParaRPr lang="en-US" sz="2000"/>
        </a:p>
      </dgm:t>
    </dgm:pt>
    <dgm:pt modelId="{3E947EB9-1ADA-4176-BB8F-95867F55FB2C}">
      <dgm:prSet phldrT="[Text]" custT="1"/>
      <dgm:spPr>
        <a:ln>
          <a:solidFill>
            <a:schemeClr val="tx1"/>
          </a:solidFill>
        </a:ln>
        <a:effectLst>
          <a:outerShdw blurRad="63500" sx="102000" sy="102000" algn="ctr" rotWithShape="0">
            <a:prstClr val="black">
              <a:alpha val="40000"/>
            </a:prstClr>
          </a:outerShdw>
        </a:effectLst>
        <a:scene3d>
          <a:camera prst="orthographicFront"/>
          <a:lightRig rig="threePt" dir="t"/>
        </a:scene3d>
        <a:sp3d>
          <a:bevelT/>
        </a:sp3d>
      </dgm:spPr>
      <dgm:t>
        <a:bodyPr/>
        <a:lstStyle/>
        <a:p>
          <a:r>
            <a:rPr lang="en-US" sz="1800" b="1" dirty="0">
              <a:solidFill>
                <a:srgbClr val="000000"/>
              </a:solidFill>
            </a:rPr>
            <a:t>Promotes mental wellness </a:t>
          </a:r>
          <a:endParaRPr lang="en-US" sz="1800" dirty="0">
            <a:solidFill>
              <a:srgbClr val="000000"/>
            </a:solidFill>
          </a:endParaRPr>
        </a:p>
      </dgm:t>
    </dgm:pt>
    <dgm:pt modelId="{B26542B6-0600-456A-B541-CC013F135128}" type="parTrans" cxnId="{0805AA94-AF16-42DD-82F6-61A829937260}">
      <dgm:prSet/>
      <dgm:spPr/>
      <dgm:t>
        <a:bodyPr/>
        <a:lstStyle/>
        <a:p>
          <a:endParaRPr lang="en-US" sz="2000"/>
        </a:p>
      </dgm:t>
    </dgm:pt>
    <dgm:pt modelId="{93643A75-DA38-4503-9872-FF6716A67F77}" type="sibTrans" cxnId="{0805AA94-AF16-42DD-82F6-61A829937260}">
      <dgm:prSet/>
      <dgm:spPr/>
      <dgm:t>
        <a:bodyPr/>
        <a:lstStyle/>
        <a:p>
          <a:endParaRPr lang="en-US" sz="2000"/>
        </a:p>
      </dgm:t>
    </dgm:pt>
    <dgm:pt modelId="{85810EDA-CB38-4C6E-B7F7-24BF96A29062}">
      <dgm:prSet phldrT="[Text]" custT="1"/>
      <dgm:spPr>
        <a:ln>
          <a:solidFill>
            <a:schemeClr val="tx1"/>
          </a:solidFill>
        </a:ln>
        <a:effectLst>
          <a:outerShdw blurRad="63500" sx="102000" sy="102000" algn="ctr" rotWithShape="0">
            <a:prstClr val="black">
              <a:alpha val="40000"/>
            </a:prstClr>
          </a:outerShdw>
        </a:effectLst>
        <a:scene3d>
          <a:camera prst="orthographicFront"/>
          <a:lightRig rig="threePt" dir="t"/>
        </a:scene3d>
        <a:sp3d>
          <a:bevelT/>
        </a:sp3d>
      </dgm:spPr>
      <dgm:t>
        <a:bodyPr/>
        <a:lstStyle/>
        <a:p>
          <a:r>
            <a:rPr lang="en-US" sz="1800" b="1" dirty="0">
              <a:solidFill>
                <a:srgbClr val="000000"/>
              </a:solidFill>
            </a:rPr>
            <a:t>Enhances academic success</a:t>
          </a:r>
          <a:endParaRPr lang="en-US" sz="1800" dirty="0">
            <a:solidFill>
              <a:srgbClr val="000000"/>
            </a:solidFill>
          </a:endParaRPr>
        </a:p>
      </dgm:t>
    </dgm:pt>
    <dgm:pt modelId="{0AAC65A1-93C4-4039-8B9A-0465B7DAA4B6}" type="parTrans" cxnId="{3237D363-BC03-4B73-A35C-C319B40802D2}">
      <dgm:prSet/>
      <dgm:spPr/>
      <dgm:t>
        <a:bodyPr/>
        <a:lstStyle/>
        <a:p>
          <a:endParaRPr lang="en-US" sz="2000"/>
        </a:p>
      </dgm:t>
    </dgm:pt>
    <dgm:pt modelId="{0FE4F2C1-ED1D-47D0-AD98-90B193CAE732}" type="sibTrans" cxnId="{3237D363-BC03-4B73-A35C-C319B40802D2}">
      <dgm:prSet/>
      <dgm:spPr/>
      <dgm:t>
        <a:bodyPr/>
        <a:lstStyle/>
        <a:p>
          <a:endParaRPr lang="en-US" sz="2000"/>
        </a:p>
      </dgm:t>
    </dgm:pt>
    <dgm:pt modelId="{F0344271-DAF1-47CF-A4B2-CE402D8DA841}">
      <dgm:prSet phldrT="[Text]" custT="1"/>
      <dgm:spPr>
        <a:ln>
          <a:solidFill>
            <a:schemeClr val="tx1"/>
          </a:solidFill>
        </a:ln>
        <a:effectLst>
          <a:outerShdw blurRad="63500" sx="102000" sy="102000" algn="ctr" rotWithShape="0">
            <a:prstClr val="black">
              <a:alpha val="40000"/>
            </a:prstClr>
          </a:outerShdw>
        </a:effectLst>
        <a:scene3d>
          <a:camera prst="orthographicFront"/>
          <a:lightRig rig="threePt" dir="t"/>
        </a:scene3d>
        <a:sp3d>
          <a:bevelT/>
        </a:sp3d>
      </dgm:spPr>
      <dgm:t>
        <a:bodyPr/>
        <a:lstStyle/>
        <a:p>
          <a:r>
            <a:rPr lang="en-US" sz="1800" b="1" dirty="0"/>
            <a:t>Promotes </a:t>
          </a:r>
          <a:r>
            <a:rPr lang="en-US" sz="1600" b="1" dirty="0"/>
            <a:t>Attendance</a:t>
          </a:r>
          <a:endParaRPr lang="en-US" sz="1600" dirty="0"/>
        </a:p>
      </dgm:t>
    </dgm:pt>
    <dgm:pt modelId="{DA750DC6-44CE-46BE-B9FC-BE4081811D79}" type="parTrans" cxnId="{ACB09325-0035-45A1-8F65-8F014A515E05}">
      <dgm:prSet/>
      <dgm:spPr/>
      <dgm:t>
        <a:bodyPr/>
        <a:lstStyle/>
        <a:p>
          <a:endParaRPr lang="en-US" sz="2000"/>
        </a:p>
      </dgm:t>
    </dgm:pt>
    <dgm:pt modelId="{409E0F73-57F2-49CB-B270-B896D0061924}" type="sibTrans" cxnId="{ACB09325-0035-45A1-8F65-8F014A515E05}">
      <dgm:prSet/>
      <dgm:spPr/>
      <dgm:t>
        <a:bodyPr/>
        <a:lstStyle/>
        <a:p>
          <a:endParaRPr lang="en-US" sz="2000"/>
        </a:p>
      </dgm:t>
    </dgm:pt>
    <dgm:pt modelId="{0DB7DE46-0BE7-459B-9D70-11EED4BAF76B}">
      <dgm:prSet custT="1"/>
      <dgm:spPr>
        <a:ln>
          <a:solidFill>
            <a:schemeClr val="tx1"/>
          </a:solidFill>
        </a:ln>
        <a:effectLst>
          <a:outerShdw blurRad="63500" sx="102000" sy="102000" algn="ctr" rotWithShape="0">
            <a:prstClr val="black">
              <a:alpha val="40000"/>
            </a:prstClr>
          </a:outerShdw>
        </a:effectLst>
        <a:scene3d>
          <a:camera prst="orthographicFront"/>
          <a:lightRig rig="threePt" dir="t"/>
        </a:scene3d>
        <a:sp3d>
          <a:bevelT/>
        </a:sp3d>
      </dgm:spPr>
      <dgm:t>
        <a:bodyPr/>
        <a:lstStyle/>
        <a:p>
          <a:r>
            <a:rPr lang="en-US" sz="1800" b="1" dirty="0">
              <a:solidFill>
                <a:srgbClr val="000000"/>
              </a:solidFill>
            </a:rPr>
            <a:t>Builds Positive </a:t>
          </a:r>
          <a:r>
            <a:rPr lang="en-US" sz="1200" b="1" dirty="0">
              <a:solidFill>
                <a:srgbClr val="000000"/>
              </a:solidFill>
            </a:rPr>
            <a:t>Relationships</a:t>
          </a:r>
        </a:p>
      </dgm:t>
    </dgm:pt>
    <dgm:pt modelId="{5BEE4155-3706-49F7-8FBE-B9F40872CB38}" type="parTrans" cxnId="{F2D1ED33-B04E-4BC9-B5F1-7AD3607A81C0}">
      <dgm:prSet/>
      <dgm:spPr/>
      <dgm:t>
        <a:bodyPr/>
        <a:lstStyle/>
        <a:p>
          <a:endParaRPr lang="en-US" sz="2000"/>
        </a:p>
      </dgm:t>
    </dgm:pt>
    <dgm:pt modelId="{2B6A75BD-A755-44F1-A091-C7BAA794AA19}" type="sibTrans" cxnId="{F2D1ED33-B04E-4BC9-B5F1-7AD3607A81C0}">
      <dgm:prSet/>
      <dgm:spPr/>
      <dgm:t>
        <a:bodyPr/>
        <a:lstStyle/>
        <a:p>
          <a:endParaRPr lang="en-US" sz="2000"/>
        </a:p>
      </dgm:t>
    </dgm:pt>
    <dgm:pt modelId="{D53ED01E-D7D9-477C-8842-533E5E68FA37}" type="pres">
      <dgm:prSet presAssocID="{E3CB3595-38BD-4247-8D7A-0EA96B018A01}" presName="Name0" presStyleCnt="0">
        <dgm:presLayoutVars>
          <dgm:chMax val="1"/>
          <dgm:chPref val="1"/>
          <dgm:dir/>
          <dgm:animOne val="branch"/>
          <dgm:animLvl val="lvl"/>
        </dgm:presLayoutVars>
      </dgm:prSet>
      <dgm:spPr/>
      <dgm:t>
        <a:bodyPr/>
        <a:lstStyle/>
        <a:p>
          <a:endParaRPr lang="en-US"/>
        </a:p>
      </dgm:t>
    </dgm:pt>
    <dgm:pt modelId="{18D93CEA-9959-41E9-BF7A-8AB240FC0BBD}" type="pres">
      <dgm:prSet presAssocID="{B05000B4-439B-478C-993D-1C69025CDF5B}" presName="Parent" presStyleLbl="node0" presStyleIdx="0" presStyleCnt="1">
        <dgm:presLayoutVars>
          <dgm:chMax val="6"/>
          <dgm:chPref val="6"/>
        </dgm:presLayoutVars>
      </dgm:prSet>
      <dgm:spPr/>
      <dgm:t>
        <a:bodyPr/>
        <a:lstStyle/>
        <a:p>
          <a:endParaRPr lang="en-US"/>
        </a:p>
      </dgm:t>
    </dgm:pt>
    <dgm:pt modelId="{6E7C209A-D66D-458B-8E75-8F55A5F2F4B2}" type="pres">
      <dgm:prSet presAssocID="{3EB220E3-1CE6-4A91-B23A-DC0B2ADD85C2}" presName="Accent1" presStyleCnt="0"/>
      <dgm:spPr/>
    </dgm:pt>
    <dgm:pt modelId="{9571D37B-0B74-4740-ADF9-C52A0628A9F5}" type="pres">
      <dgm:prSet presAssocID="{3EB220E3-1CE6-4A91-B23A-DC0B2ADD85C2}" presName="Accent" presStyleLbl="bgShp" presStyleIdx="0" presStyleCnt="6"/>
      <dgm:spPr/>
    </dgm:pt>
    <dgm:pt modelId="{4149E5C2-4E87-41D8-A434-D53E67BC7364}" type="pres">
      <dgm:prSet presAssocID="{3EB220E3-1CE6-4A91-B23A-DC0B2ADD85C2}" presName="Child1" presStyleLbl="node1" presStyleIdx="0" presStyleCnt="6" custLinFactNeighborX="242">
        <dgm:presLayoutVars>
          <dgm:chMax val="0"/>
          <dgm:chPref val="0"/>
          <dgm:bulletEnabled val="1"/>
        </dgm:presLayoutVars>
      </dgm:prSet>
      <dgm:spPr/>
      <dgm:t>
        <a:bodyPr/>
        <a:lstStyle/>
        <a:p>
          <a:endParaRPr lang="en-US"/>
        </a:p>
      </dgm:t>
    </dgm:pt>
    <dgm:pt modelId="{BA8621DF-9DD2-48A7-ACCB-80280F29A7FB}" type="pres">
      <dgm:prSet presAssocID="{0DB7DE46-0BE7-459B-9D70-11EED4BAF76B}" presName="Accent2" presStyleCnt="0"/>
      <dgm:spPr/>
    </dgm:pt>
    <dgm:pt modelId="{A52711F3-5B07-4958-8B4B-D95D2509E1B5}" type="pres">
      <dgm:prSet presAssocID="{0DB7DE46-0BE7-459B-9D70-11EED4BAF76B}" presName="Accent" presStyleLbl="bgShp" presStyleIdx="1" presStyleCnt="6"/>
      <dgm:spPr/>
    </dgm:pt>
    <dgm:pt modelId="{5039DD52-D0FF-4739-8D1C-0F45ACB212F4}" type="pres">
      <dgm:prSet presAssocID="{0DB7DE46-0BE7-459B-9D70-11EED4BAF76B}" presName="Child2" presStyleLbl="node1" presStyleIdx="1" presStyleCnt="6">
        <dgm:presLayoutVars>
          <dgm:chMax val="0"/>
          <dgm:chPref val="0"/>
          <dgm:bulletEnabled val="1"/>
        </dgm:presLayoutVars>
      </dgm:prSet>
      <dgm:spPr/>
      <dgm:t>
        <a:bodyPr/>
        <a:lstStyle/>
        <a:p>
          <a:endParaRPr lang="en-US"/>
        </a:p>
      </dgm:t>
    </dgm:pt>
    <dgm:pt modelId="{FA2BBE03-3446-4465-BB76-28C486C42539}" type="pres">
      <dgm:prSet presAssocID="{D636B95D-B8B4-4508-992D-A52DD52E7DA1}" presName="Accent3" presStyleCnt="0"/>
      <dgm:spPr/>
    </dgm:pt>
    <dgm:pt modelId="{AA34F0C5-F2D3-45E6-BD96-17F22A560EDC}" type="pres">
      <dgm:prSet presAssocID="{D636B95D-B8B4-4508-992D-A52DD52E7DA1}" presName="Accent" presStyleLbl="bgShp" presStyleIdx="2" presStyleCnt="6"/>
      <dgm:spPr/>
    </dgm:pt>
    <dgm:pt modelId="{497CC237-7220-450A-B41B-82886C4DBECE}" type="pres">
      <dgm:prSet presAssocID="{D636B95D-B8B4-4508-992D-A52DD52E7DA1}" presName="Child3" presStyleLbl="node1" presStyleIdx="2" presStyleCnt="6" custLinFactNeighborX="-4619">
        <dgm:presLayoutVars>
          <dgm:chMax val="0"/>
          <dgm:chPref val="0"/>
          <dgm:bulletEnabled val="1"/>
        </dgm:presLayoutVars>
      </dgm:prSet>
      <dgm:spPr/>
      <dgm:t>
        <a:bodyPr/>
        <a:lstStyle/>
        <a:p>
          <a:endParaRPr lang="en-US"/>
        </a:p>
      </dgm:t>
    </dgm:pt>
    <dgm:pt modelId="{1E620057-DAF2-43AE-A20B-94BEE206A092}" type="pres">
      <dgm:prSet presAssocID="{3E947EB9-1ADA-4176-BB8F-95867F55FB2C}" presName="Accent4" presStyleCnt="0"/>
      <dgm:spPr/>
    </dgm:pt>
    <dgm:pt modelId="{610AFCC8-D1C8-44BA-9D10-AC4EB77C85A7}" type="pres">
      <dgm:prSet presAssocID="{3E947EB9-1ADA-4176-BB8F-95867F55FB2C}" presName="Accent" presStyleLbl="bgShp" presStyleIdx="3" presStyleCnt="6"/>
      <dgm:spPr/>
    </dgm:pt>
    <dgm:pt modelId="{D6EACC33-23BE-4467-9407-202B0FDB16FD}" type="pres">
      <dgm:prSet presAssocID="{3E947EB9-1ADA-4176-BB8F-95867F55FB2C}" presName="Child4" presStyleLbl="node1" presStyleIdx="3" presStyleCnt="6">
        <dgm:presLayoutVars>
          <dgm:chMax val="0"/>
          <dgm:chPref val="0"/>
          <dgm:bulletEnabled val="1"/>
        </dgm:presLayoutVars>
      </dgm:prSet>
      <dgm:spPr/>
      <dgm:t>
        <a:bodyPr/>
        <a:lstStyle/>
        <a:p>
          <a:endParaRPr lang="en-US"/>
        </a:p>
      </dgm:t>
    </dgm:pt>
    <dgm:pt modelId="{B1D0320E-6391-460B-B7F7-D4D3C00C8FED}" type="pres">
      <dgm:prSet presAssocID="{85810EDA-CB38-4C6E-B7F7-24BF96A29062}" presName="Accent5" presStyleCnt="0"/>
      <dgm:spPr/>
    </dgm:pt>
    <dgm:pt modelId="{8F28A899-AADE-4E2B-8D26-04118443FD25}" type="pres">
      <dgm:prSet presAssocID="{85810EDA-CB38-4C6E-B7F7-24BF96A29062}" presName="Accent" presStyleLbl="bgShp" presStyleIdx="4" presStyleCnt="6"/>
      <dgm:spPr/>
    </dgm:pt>
    <dgm:pt modelId="{EE3EDCE5-0CFC-4604-B39D-15A139A5A9EC}" type="pres">
      <dgm:prSet presAssocID="{85810EDA-CB38-4C6E-B7F7-24BF96A29062}" presName="Child5" presStyleLbl="node1" presStyleIdx="4" presStyleCnt="6">
        <dgm:presLayoutVars>
          <dgm:chMax val="0"/>
          <dgm:chPref val="0"/>
          <dgm:bulletEnabled val="1"/>
        </dgm:presLayoutVars>
      </dgm:prSet>
      <dgm:spPr/>
      <dgm:t>
        <a:bodyPr/>
        <a:lstStyle/>
        <a:p>
          <a:endParaRPr lang="en-US"/>
        </a:p>
      </dgm:t>
    </dgm:pt>
    <dgm:pt modelId="{70DD27ED-9083-4057-8274-90CA30FAAA7F}" type="pres">
      <dgm:prSet presAssocID="{F0344271-DAF1-47CF-A4B2-CE402D8DA841}" presName="Accent6" presStyleCnt="0"/>
      <dgm:spPr/>
    </dgm:pt>
    <dgm:pt modelId="{F54B99A7-7BF3-48C9-AA45-3AE1AB21A021}" type="pres">
      <dgm:prSet presAssocID="{F0344271-DAF1-47CF-A4B2-CE402D8DA841}" presName="Accent" presStyleLbl="bgShp" presStyleIdx="5" presStyleCnt="6"/>
      <dgm:spPr/>
    </dgm:pt>
    <dgm:pt modelId="{8440C5F8-56E9-49D2-BC84-C9344DBBD11B}" type="pres">
      <dgm:prSet presAssocID="{F0344271-DAF1-47CF-A4B2-CE402D8DA841}" presName="Child6" presStyleLbl="node1" presStyleIdx="5" presStyleCnt="6">
        <dgm:presLayoutVars>
          <dgm:chMax val="0"/>
          <dgm:chPref val="0"/>
          <dgm:bulletEnabled val="1"/>
        </dgm:presLayoutVars>
      </dgm:prSet>
      <dgm:spPr/>
      <dgm:t>
        <a:bodyPr/>
        <a:lstStyle/>
        <a:p>
          <a:endParaRPr lang="en-US"/>
        </a:p>
      </dgm:t>
    </dgm:pt>
  </dgm:ptLst>
  <dgm:cxnLst>
    <dgm:cxn modelId="{A3B64011-E586-46C4-A99A-CFF311C115BF}" type="presOf" srcId="{0DB7DE46-0BE7-459B-9D70-11EED4BAF76B}" destId="{5039DD52-D0FF-4739-8D1C-0F45ACB212F4}" srcOrd="0" destOrd="0" presId="urn:microsoft.com/office/officeart/2011/layout/HexagonRadial"/>
    <dgm:cxn modelId="{3237D363-BC03-4B73-A35C-C319B40802D2}" srcId="{B05000B4-439B-478C-993D-1C69025CDF5B}" destId="{85810EDA-CB38-4C6E-B7F7-24BF96A29062}" srcOrd="4" destOrd="0" parTransId="{0AAC65A1-93C4-4039-8B9A-0465B7DAA4B6}" sibTransId="{0FE4F2C1-ED1D-47D0-AD98-90B193CAE732}"/>
    <dgm:cxn modelId="{EFB6E037-D0DD-4406-A5AA-DD8CD5D4B7BD}" type="presOf" srcId="{F0344271-DAF1-47CF-A4B2-CE402D8DA841}" destId="{8440C5F8-56E9-49D2-BC84-C9344DBBD11B}" srcOrd="0" destOrd="0" presId="urn:microsoft.com/office/officeart/2011/layout/HexagonRadial"/>
    <dgm:cxn modelId="{ACB09325-0035-45A1-8F65-8F014A515E05}" srcId="{B05000B4-439B-478C-993D-1C69025CDF5B}" destId="{F0344271-DAF1-47CF-A4B2-CE402D8DA841}" srcOrd="5" destOrd="0" parTransId="{DA750DC6-44CE-46BE-B9FC-BE4081811D79}" sibTransId="{409E0F73-57F2-49CB-B270-B896D0061924}"/>
    <dgm:cxn modelId="{99E6F2A0-9114-41B5-B532-D66C6DDB9E4F}" type="presOf" srcId="{3EB220E3-1CE6-4A91-B23A-DC0B2ADD85C2}" destId="{4149E5C2-4E87-41D8-A434-D53E67BC7364}" srcOrd="0" destOrd="0" presId="urn:microsoft.com/office/officeart/2011/layout/HexagonRadial"/>
    <dgm:cxn modelId="{A7C02B1B-42E1-41D2-A5B7-D5B19901CC3F}" type="presOf" srcId="{E3CB3595-38BD-4247-8D7A-0EA96B018A01}" destId="{D53ED01E-D7D9-477C-8842-533E5E68FA37}" srcOrd="0" destOrd="0" presId="urn:microsoft.com/office/officeart/2011/layout/HexagonRadial"/>
    <dgm:cxn modelId="{C717647F-67C5-4492-8768-9A7843B76BB2}" type="presOf" srcId="{D636B95D-B8B4-4508-992D-A52DD52E7DA1}" destId="{497CC237-7220-450A-B41B-82886C4DBECE}" srcOrd="0" destOrd="0" presId="urn:microsoft.com/office/officeart/2011/layout/HexagonRadial"/>
    <dgm:cxn modelId="{2B6CA961-3256-4C9E-B6A3-2D2B56769F2B}" type="presOf" srcId="{B05000B4-439B-478C-993D-1C69025CDF5B}" destId="{18D93CEA-9959-41E9-BF7A-8AB240FC0BBD}" srcOrd="0" destOrd="0" presId="urn:microsoft.com/office/officeart/2011/layout/HexagonRadial"/>
    <dgm:cxn modelId="{0805AA94-AF16-42DD-82F6-61A829937260}" srcId="{B05000B4-439B-478C-993D-1C69025CDF5B}" destId="{3E947EB9-1ADA-4176-BB8F-95867F55FB2C}" srcOrd="3" destOrd="0" parTransId="{B26542B6-0600-456A-B541-CC013F135128}" sibTransId="{93643A75-DA38-4503-9872-FF6716A67F77}"/>
    <dgm:cxn modelId="{F2D1ED33-B04E-4BC9-B5F1-7AD3607A81C0}" srcId="{B05000B4-439B-478C-993D-1C69025CDF5B}" destId="{0DB7DE46-0BE7-459B-9D70-11EED4BAF76B}" srcOrd="1" destOrd="0" parTransId="{5BEE4155-3706-49F7-8FBE-B9F40872CB38}" sibTransId="{2B6A75BD-A755-44F1-A091-C7BAA794AA19}"/>
    <dgm:cxn modelId="{E2859711-2ADF-449A-9513-D439982F240B}" srcId="{E3CB3595-38BD-4247-8D7A-0EA96B018A01}" destId="{B05000B4-439B-478C-993D-1C69025CDF5B}" srcOrd="0" destOrd="0" parTransId="{4CF21E29-1BDC-4BA6-A205-E7A9D5F535B1}" sibTransId="{B6F1AFB2-4D50-4F49-BD12-8F500BCC05AB}"/>
    <dgm:cxn modelId="{0E8EF848-09B5-4C47-9D06-8C2170DF4118}" type="presOf" srcId="{85810EDA-CB38-4C6E-B7F7-24BF96A29062}" destId="{EE3EDCE5-0CFC-4604-B39D-15A139A5A9EC}" srcOrd="0" destOrd="0" presId="urn:microsoft.com/office/officeart/2011/layout/HexagonRadial"/>
    <dgm:cxn modelId="{6154D4FD-83C7-499A-9FAF-2DC2AA745885}" srcId="{B05000B4-439B-478C-993D-1C69025CDF5B}" destId="{3EB220E3-1CE6-4A91-B23A-DC0B2ADD85C2}" srcOrd="0" destOrd="0" parTransId="{B4827857-9510-4FB7-9AEE-30F39C835DA3}" sibTransId="{62347603-0083-4CDD-BEE2-D02B3FBD64B3}"/>
    <dgm:cxn modelId="{820D94C9-4B8D-4408-9FC5-17F8066622D0}" type="presOf" srcId="{3E947EB9-1ADA-4176-BB8F-95867F55FB2C}" destId="{D6EACC33-23BE-4467-9407-202B0FDB16FD}" srcOrd="0" destOrd="0" presId="urn:microsoft.com/office/officeart/2011/layout/HexagonRadial"/>
    <dgm:cxn modelId="{07F18C37-1F0C-4127-B4C9-CFFC1CF98264}" srcId="{B05000B4-439B-478C-993D-1C69025CDF5B}" destId="{D636B95D-B8B4-4508-992D-A52DD52E7DA1}" srcOrd="2" destOrd="0" parTransId="{7238C548-754B-48F6-B5D1-1BA4E1DE9F4A}" sibTransId="{5DC098AA-9536-4D6F-BCEA-DEEEEB25E753}"/>
    <dgm:cxn modelId="{A5E0E09C-4FDE-4E32-BDFF-DEF1F8302743}" type="presParOf" srcId="{D53ED01E-D7D9-477C-8842-533E5E68FA37}" destId="{18D93CEA-9959-41E9-BF7A-8AB240FC0BBD}" srcOrd="0" destOrd="0" presId="urn:microsoft.com/office/officeart/2011/layout/HexagonRadial"/>
    <dgm:cxn modelId="{D0FFDDB7-7D97-4305-B3E6-0567CFA7C001}" type="presParOf" srcId="{D53ED01E-D7D9-477C-8842-533E5E68FA37}" destId="{6E7C209A-D66D-458B-8E75-8F55A5F2F4B2}" srcOrd="1" destOrd="0" presId="urn:microsoft.com/office/officeart/2011/layout/HexagonRadial"/>
    <dgm:cxn modelId="{39613903-0901-401F-B635-460243A3E2DA}" type="presParOf" srcId="{6E7C209A-D66D-458B-8E75-8F55A5F2F4B2}" destId="{9571D37B-0B74-4740-ADF9-C52A0628A9F5}" srcOrd="0" destOrd="0" presId="urn:microsoft.com/office/officeart/2011/layout/HexagonRadial"/>
    <dgm:cxn modelId="{CC09B5A3-647A-4917-961E-CFADC1ED0932}" type="presParOf" srcId="{D53ED01E-D7D9-477C-8842-533E5E68FA37}" destId="{4149E5C2-4E87-41D8-A434-D53E67BC7364}" srcOrd="2" destOrd="0" presId="urn:microsoft.com/office/officeart/2011/layout/HexagonRadial"/>
    <dgm:cxn modelId="{E3C96DAD-F8D1-4B67-B450-88DD8F3C5FF3}" type="presParOf" srcId="{D53ED01E-D7D9-477C-8842-533E5E68FA37}" destId="{BA8621DF-9DD2-48A7-ACCB-80280F29A7FB}" srcOrd="3" destOrd="0" presId="urn:microsoft.com/office/officeart/2011/layout/HexagonRadial"/>
    <dgm:cxn modelId="{0C47F936-FE6E-4D58-B25A-FD6893F9A534}" type="presParOf" srcId="{BA8621DF-9DD2-48A7-ACCB-80280F29A7FB}" destId="{A52711F3-5B07-4958-8B4B-D95D2509E1B5}" srcOrd="0" destOrd="0" presId="urn:microsoft.com/office/officeart/2011/layout/HexagonRadial"/>
    <dgm:cxn modelId="{F66E7A49-7194-405B-8962-649F1259773C}" type="presParOf" srcId="{D53ED01E-D7D9-477C-8842-533E5E68FA37}" destId="{5039DD52-D0FF-4739-8D1C-0F45ACB212F4}" srcOrd="4" destOrd="0" presId="urn:microsoft.com/office/officeart/2011/layout/HexagonRadial"/>
    <dgm:cxn modelId="{4C694014-CAB4-4D8C-83D0-49582D253D07}" type="presParOf" srcId="{D53ED01E-D7D9-477C-8842-533E5E68FA37}" destId="{FA2BBE03-3446-4465-BB76-28C486C42539}" srcOrd="5" destOrd="0" presId="urn:microsoft.com/office/officeart/2011/layout/HexagonRadial"/>
    <dgm:cxn modelId="{C97262F6-FC0E-42C6-BD2D-F16D27ECB0F2}" type="presParOf" srcId="{FA2BBE03-3446-4465-BB76-28C486C42539}" destId="{AA34F0C5-F2D3-45E6-BD96-17F22A560EDC}" srcOrd="0" destOrd="0" presId="urn:microsoft.com/office/officeart/2011/layout/HexagonRadial"/>
    <dgm:cxn modelId="{70290C63-902F-4FEC-AFF9-C6BDB819C268}" type="presParOf" srcId="{D53ED01E-D7D9-477C-8842-533E5E68FA37}" destId="{497CC237-7220-450A-B41B-82886C4DBECE}" srcOrd="6" destOrd="0" presId="urn:microsoft.com/office/officeart/2011/layout/HexagonRadial"/>
    <dgm:cxn modelId="{2B5B473A-77F2-4EF2-868B-7D39A5B69D49}" type="presParOf" srcId="{D53ED01E-D7D9-477C-8842-533E5E68FA37}" destId="{1E620057-DAF2-43AE-A20B-94BEE206A092}" srcOrd="7" destOrd="0" presId="urn:microsoft.com/office/officeart/2011/layout/HexagonRadial"/>
    <dgm:cxn modelId="{12615D23-549D-4981-925C-2BEF6B26C8F6}" type="presParOf" srcId="{1E620057-DAF2-43AE-A20B-94BEE206A092}" destId="{610AFCC8-D1C8-44BA-9D10-AC4EB77C85A7}" srcOrd="0" destOrd="0" presId="urn:microsoft.com/office/officeart/2011/layout/HexagonRadial"/>
    <dgm:cxn modelId="{6057CF03-8AD7-47D5-863B-634D06EF8DDF}" type="presParOf" srcId="{D53ED01E-D7D9-477C-8842-533E5E68FA37}" destId="{D6EACC33-23BE-4467-9407-202B0FDB16FD}" srcOrd="8" destOrd="0" presId="urn:microsoft.com/office/officeart/2011/layout/HexagonRadial"/>
    <dgm:cxn modelId="{D3403921-29B2-47A1-A55F-F100865112BD}" type="presParOf" srcId="{D53ED01E-D7D9-477C-8842-533E5E68FA37}" destId="{B1D0320E-6391-460B-B7F7-D4D3C00C8FED}" srcOrd="9" destOrd="0" presId="urn:microsoft.com/office/officeart/2011/layout/HexagonRadial"/>
    <dgm:cxn modelId="{D4AE463C-81C6-419C-94D2-E07695D073BB}" type="presParOf" srcId="{B1D0320E-6391-460B-B7F7-D4D3C00C8FED}" destId="{8F28A899-AADE-4E2B-8D26-04118443FD25}" srcOrd="0" destOrd="0" presId="urn:microsoft.com/office/officeart/2011/layout/HexagonRadial"/>
    <dgm:cxn modelId="{AB0EBE14-5FFF-440F-97E7-5CF15EB619E6}" type="presParOf" srcId="{D53ED01E-D7D9-477C-8842-533E5E68FA37}" destId="{EE3EDCE5-0CFC-4604-B39D-15A139A5A9EC}" srcOrd="10" destOrd="0" presId="urn:microsoft.com/office/officeart/2011/layout/HexagonRadial"/>
    <dgm:cxn modelId="{8E85213C-0F57-466D-8EC1-393C3E7042EB}" type="presParOf" srcId="{D53ED01E-D7D9-477C-8842-533E5E68FA37}" destId="{70DD27ED-9083-4057-8274-90CA30FAAA7F}" srcOrd="11" destOrd="0" presId="urn:microsoft.com/office/officeart/2011/layout/HexagonRadial"/>
    <dgm:cxn modelId="{9DC5BBA6-047E-4214-9C3B-7EAA51CED19A}" type="presParOf" srcId="{70DD27ED-9083-4057-8274-90CA30FAAA7F}" destId="{F54B99A7-7BF3-48C9-AA45-3AE1AB21A021}" srcOrd="0" destOrd="0" presId="urn:microsoft.com/office/officeart/2011/layout/HexagonRadial"/>
    <dgm:cxn modelId="{202C8668-7466-4A68-AC78-985DF73195BB}" type="presParOf" srcId="{D53ED01E-D7D9-477C-8842-533E5E68FA37}" destId="{8440C5F8-56E9-49D2-BC84-C9344DBBD11B}"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4A9A0D1-5240-4A35-8D05-CE2ADB0E360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97CD3754-B893-4225-AB4A-306C31020841}">
      <dgm:prSet/>
      <dgm:spPr/>
      <dgm:t>
        <a:bodyPr/>
        <a:lstStyle/>
        <a:p>
          <a:pPr rtl="0"/>
          <a:r>
            <a:rPr lang="en-US" b="1" dirty="0"/>
            <a:t>“process </a:t>
          </a:r>
          <a:r>
            <a:rPr lang="en-US" dirty="0"/>
            <a:t>through which children and adults </a:t>
          </a:r>
          <a:r>
            <a:rPr lang="en-US" b="1" dirty="0"/>
            <a:t>acquire and effectively apply </a:t>
          </a:r>
          <a:r>
            <a:rPr lang="en-US" dirty="0"/>
            <a:t>the knowledge, attitudes, and skills necessary to understand and </a:t>
          </a:r>
          <a:r>
            <a:rPr lang="en-US" b="1" dirty="0"/>
            <a:t>manage emotions, </a:t>
          </a:r>
          <a:r>
            <a:rPr lang="en-US" dirty="0"/>
            <a:t>set and </a:t>
          </a:r>
          <a:r>
            <a:rPr lang="en-US" b="1" dirty="0"/>
            <a:t>achieve positive goals, </a:t>
          </a:r>
          <a:r>
            <a:rPr lang="en-US" dirty="0"/>
            <a:t>feel and show </a:t>
          </a:r>
          <a:r>
            <a:rPr lang="en-US" b="1" dirty="0"/>
            <a:t>empathy </a:t>
          </a:r>
          <a:r>
            <a:rPr lang="en-US" dirty="0"/>
            <a:t>for others, establish and maintain </a:t>
          </a:r>
          <a:r>
            <a:rPr lang="en-US" b="1" dirty="0"/>
            <a:t>positive relationships, </a:t>
          </a:r>
          <a:r>
            <a:rPr lang="en-US" dirty="0"/>
            <a:t>and make </a:t>
          </a:r>
          <a:r>
            <a:rPr lang="en-US" b="1" dirty="0"/>
            <a:t>responsible decisions.</a:t>
          </a:r>
          <a:r>
            <a:rPr lang="en-US" dirty="0"/>
            <a:t>”</a:t>
          </a:r>
        </a:p>
      </dgm:t>
    </dgm:pt>
    <dgm:pt modelId="{A0098614-2C64-4C98-95EB-1FB52DC67ED7}" type="parTrans" cxnId="{6F9EB9AE-9361-49BF-9112-923040F56337}">
      <dgm:prSet/>
      <dgm:spPr/>
      <dgm:t>
        <a:bodyPr/>
        <a:lstStyle/>
        <a:p>
          <a:endParaRPr lang="en-US"/>
        </a:p>
      </dgm:t>
    </dgm:pt>
    <dgm:pt modelId="{0A285AEE-57A8-418D-8547-63D847FE38F0}" type="sibTrans" cxnId="{6F9EB9AE-9361-49BF-9112-923040F56337}">
      <dgm:prSet/>
      <dgm:spPr/>
      <dgm:t>
        <a:bodyPr/>
        <a:lstStyle/>
        <a:p>
          <a:endParaRPr lang="en-US"/>
        </a:p>
      </dgm:t>
    </dgm:pt>
    <dgm:pt modelId="{2D61172F-4C42-429B-8767-1AC896B55D0D}" type="pres">
      <dgm:prSet presAssocID="{84A9A0D1-5240-4A35-8D05-CE2ADB0E3600}" presName="linear" presStyleCnt="0">
        <dgm:presLayoutVars>
          <dgm:animLvl val="lvl"/>
          <dgm:resizeHandles val="exact"/>
        </dgm:presLayoutVars>
      </dgm:prSet>
      <dgm:spPr/>
      <dgm:t>
        <a:bodyPr/>
        <a:lstStyle/>
        <a:p>
          <a:endParaRPr lang="en-US"/>
        </a:p>
      </dgm:t>
    </dgm:pt>
    <dgm:pt modelId="{72CD163A-8DA7-4E2F-A650-5A6101ECD105}" type="pres">
      <dgm:prSet presAssocID="{97CD3754-B893-4225-AB4A-306C31020841}" presName="parentText" presStyleLbl="node1" presStyleIdx="0" presStyleCnt="1">
        <dgm:presLayoutVars>
          <dgm:chMax val="0"/>
          <dgm:bulletEnabled val="1"/>
        </dgm:presLayoutVars>
      </dgm:prSet>
      <dgm:spPr/>
      <dgm:t>
        <a:bodyPr/>
        <a:lstStyle/>
        <a:p>
          <a:endParaRPr lang="en-US"/>
        </a:p>
      </dgm:t>
    </dgm:pt>
  </dgm:ptLst>
  <dgm:cxnLst>
    <dgm:cxn modelId="{52220DCE-20AB-4FAC-8A2B-0B10115FEE08}" type="presOf" srcId="{97CD3754-B893-4225-AB4A-306C31020841}" destId="{72CD163A-8DA7-4E2F-A650-5A6101ECD105}" srcOrd="0" destOrd="0" presId="urn:microsoft.com/office/officeart/2005/8/layout/vList2"/>
    <dgm:cxn modelId="{2C3A242B-45DA-4EAD-AF74-4B10682FD30E}" type="presOf" srcId="{84A9A0D1-5240-4A35-8D05-CE2ADB0E3600}" destId="{2D61172F-4C42-429B-8767-1AC896B55D0D}" srcOrd="0" destOrd="0" presId="urn:microsoft.com/office/officeart/2005/8/layout/vList2"/>
    <dgm:cxn modelId="{6F9EB9AE-9361-49BF-9112-923040F56337}" srcId="{84A9A0D1-5240-4A35-8D05-CE2ADB0E3600}" destId="{97CD3754-B893-4225-AB4A-306C31020841}" srcOrd="0" destOrd="0" parTransId="{A0098614-2C64-4C98-95EB-1FB52DC67ED7}" sibTransId="{0A285AEE-57A8-418D-8547-63D847FE38F0}"/>
    <dgm:cxn modelId="{ACCE2ABC-1C17-4F51-94B2-BCC37E7E496B}" type="presParOf" srcId="{2D61172F-4C42-429B-8767-1AC896B55D0D}" destId="{72CD163A-8DA7-4E2F-A650-5A6101ECD105}"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D428555-A132-424D-9153-C0F08279034B}" type="doc">
      <dgm:prSet loTypeId="urn:microsoft.com/office/officeart/2005/8/layout/lProcess2" loCatId="list" qsTypeId="urn:microsoft.com/office/officeart/2005/8/quickstyle/simple5" qsCatId="simple" csTypeId="urn:microsoft.com/office/officeart/2005/8/colors/accent4_2" csCatId="accent4" phldr="1"/>
      <dgm:spPr/>
      <dgm:t>
        <a:bodyPr/>
        <a:lstStyle/>
        <a:p>
          <a:endParaRPr lang="en-US"/>
        </a:p>
      </dgm:t>
    </dgm:pt>
    <dgm:pt modelId="{11F7545B-B1A9-4217-A7F1-AC023EACC43C}">
      <dgm:prSet phldrT="[Text]" custT="1"/>
      <dgm:spPr>
        <a:ln>
          <a:solidFill>
            <a:srgbClr val="000000"/>
          </a:solidFill>
        </a:ln>
        <a:effectLst>
          <a:outerShdw blurRad="63500" sx="102000" sy="102000" algn="ctr" rotWithShape="0">
            <a:prstClr val="black">
              <a:alpha val="40000"/>
            </a:prstClr>
          </a:outerShdw>
        </a:effectLst>
        <a:scene3d>
          <a:camera prst="orthographicFront"/>
          <a:lightRig rig="threePt" dir="t"/>
        </a:scene3d>
        <a:sp3d>
          <a:bevelT/>
        </a:sp3d>
      </dgm:spPr>
      <dgm:t>
        <a:bodyPr/>
        <a:lstStyle/>
        <a:p>
          <a:r>
            <a:rPr lang="en-US" sz="2100" b="1" dirty="0">
              <a:solidFill>
                <a:srgbClr val="000000"/>
              </a:solidFill>
            </a:rPr>
            <a:t>Teacher-Managed</a:t>
          </a:r>
          <a:r>
            <a:rPr lang="en-US" sz="2400" b="1" dirty="0">
              <a:solidFill>
                <a:srgbClr val="000000"/>
              </a:solidFill>
            </a:rPr>
            <a:t> </a:t>
          </a:r>
          <a:r>
            <a:rPr lang="en-US" sz="1800" b="0" dirty="0">
              <a:solidFill>
                <a:srgbClr val="000000"/>
              </a:solidFill>
            </a:rPr>
            <a:t>(“Minors,” Low Level)</a:t>
          </a:r>
        </a:p>
      </dgm:t>
    </dgm:pt>
    <dgm:pt modelId="{88A7DD69-31DD-497D-9321-89055B35E421}" type="parTrans" cxnId="{8F16DA38-3451-4786-B974-420E78592533}">
      <dgm:prSet/>
      <dgm:spPr/>
      <dgm:t>
        <a:bodyPr/>
        <a:lstStyle/>
        <a:p>
          <a:endParaRPr lang="en-US"/>
        </a:p>
      </dgm:t>
    </dgm:pt>
    <dgm:pt modelId="{9D3BAFA5-5359-47FD-AEAD-7B960490E95C}" type="sibTrans" cxnId="{8F16DA38-3451-4786-B974-420E78592533}">
      <dgm:prSet/>
      <dgm:spPr/>
      <dgm:t>
        <a:bodyPr/>
        <a:lstStyle/>
        <a:p>
          <a:endParaRPr lang="en-US"/>
        </a:p>
      </dgm:t>
    </dgm:pt>
    <dgm:pt modelId="{01CCF986-6F3A-4F0D-A579-4C84965C1FB1}">
      <dgm:prSet phldrT="[Text]" custT="1"/>
      <dgm:spPr/>
      <dgm:t>
        <a:bodyPr/>
        <a:lstStyle/>
        <a:p>
          <a:r>
            <a:rPr lang="en-US" sz="1800" dirty="0">
              <a:latin typeface="+mn-lt"/>
              <a:ea typeface="ＭＳ Ｐゴシック" charset="0"/>
              <a:cs typeface="Arial" pitchFamily="34" charset="0"/>
            </a:rPr>
            <a:t>Handled by Administration</a:t>
          </a:r>
          <a:endParaRPr lang="en-US" sz="1800" dirty="0"/>
        </a:p>
      </dgm:t>
    </dgm:pt>
    <dgm:pt modelId="{4B1B4FA6-FF73-466F-B72C-094F18FE0F50}" type="parTrans" cxnId="{9A069342-23DA-4F80-86AA-DBFE3D186DCE}">
      <dgm:prSet/>
      <dgm:spPr/>
      <dgm:t>
        <a:bodyPr/>
        <a:lstStyle/>
        <a:p>
          <a:endParaRPr lang="en-US"/>
        </a:p>
      </dgm:t>
    </dgm:pt>
    <dgm:pt modelId="{0F84B6C6-80D7-419B-A17C-604C7C29D288}" type="sibTrans" cxnId="{9A069342-23DA-4F80-86AA-DBFE3D186DCE}">
      <dgm:prSet/>
      <dgm:spPr/>
      <dgm:t>
        <a:bodyPr/>
        <a:lstStyle/>
        <a:p>
          <a:endParaRPr lang="en-US"/>
        </a:p>
      </dgm:t>
    </dgm:pt>
    <dgm:pt modelId="{0C749D1D-21D8-4D7E-BC35-50CE647AA347}">
      <dgm:prSet phldrT="[Text]" custT="1"/>
      <dgm:spPr/>
      <dgm:t>
        <a:bodyPr/>
        <a:lstStyle/>
        <a:p>
          <a:r>
            <a:rPr lang="en-US" sz="1600" dirty="0">
              <a:latin typeface="+mn-lt"/>
              <a:ea typeface="ＭＳ Ｐゴシック" charset="0"/>
              <a:cs typeface="Arial" pitchFamily="34" charset="0"/>
            </a:rPr>
            <a:t>Physical fight Property damage   Tobacco, drugs</a:t>
          </a:r>
          <a:endParaRPr lang="en-US" sz="1600" dirty="0"/>
        </a:p>
      </dgm:t>
    </dgm:pt>
    <dgm:pt modelId="{F152CF70-B713-492B-A9E5-B7B9D0F6F095}" type="parTrans" cxnId="{BC8C63D5-1BAB-40B1-9576-7B229BE4492D}">
      <dgm:prSet/>
      <dgm:spPr/>
      <dgm:t>
        <a:bodyPr/>
        <a:lstStyle/>
        <a:p>
          <a:endParaRPr lang="en-US"/>
        </a:p>
      </dgm:t>
    </dgm:pt>
    <dgm:pt modelId="{4F57323B-2310-4205-998E-5F71E89AD1FA}" type="sibTrans" cxnId="{BC8C63D5-1BAB-40B1-9576-7B229BE4492D}">
      <dgm:prSet/>
      <dgm:spPr/>
      <dgm:t>
        <a:bodyPr/>
        <a:lstStyle/>
        <a:p>
          <a:endParaRPr lang="en-US"/>
        </a:p>
      </dgm:t>
    </dgm:pt>
    <dgm:pt modelId="{CF14FF49-299B-4A9F-B365-AAFB11F8E75F}">
      <dgm:prSet phldrT="[Text]" custT="1"/>
      <dgm:spPr>
        <a:ln>
          <a:solidFill>
            <a:srgbClr val="000000"/>
          </a:solidFill>
        </a:ln>
        <a:effectLst>
          <a:outerShdw blurRad="63500" sx="102000" sy="102000" algn="ctr" rotWithShape="0">
            <a:prstClr val="black">
              <a:alpha val="40000"/>
            </a:prstClr>
          </a:outerShdw>
        </a:effectLst>
        <a:scene3d>
          <a:camera prst="orthographicFront"/>
          <a:lightRig rig="threePt" dir="t"/>
        </a:scene3d>
        <a:sp3d>
          <a:bevelT/>
        </a:sp3d>
      </dgm:spPr>
      <dgm:t>
        <a:bodyPr/>
        <a:lstStyle/>
        <a:p>
          <a:pPr algn="ctr"/>
          <a:r>
            <a:rPr lang="en-US" sz="2400" b="1" dirty="0">
              <a:solidFill>
                <a:srgbClr val="000000"/>
              </a:solidFill>
            </a:rPr>
            <a:t>Crisis Incidents</a:t>
          </a:r>
        </a:p>
      </dgm:t>
    </dgm:pt>
    <dgm:pt modelId="{5103C936-838E-4218-AC05-73752FCF7ED1}" type="parTrans" cxnId="{9405A33B-F1BD-4D42-BEA6-2E2F41675FAF}">
      <dgm:prSet/>
      <dgm:spPr/>
      <dgm:t>
        <a:bodyPr/>
        <a:lstStyle/>
        <a:p>
          <a:endParaRPr lang="en-US"/>
        </a:p>
      </dgm:t>
    </dgm:pt>
    <dgm:pt modelId="{42E39C09-10AE-4310-AEAD-DF929C328F67}" type="sibTrans" cxnId="{9405A33B-F1BD-4D42-BEA6-2E2F41675FAF}">
      <dgm:prSet/>
      <dgm:spPr/>
      <dgm:t>
        <a:bodyPr/>
        <a:lstStyle/>
        <a:p>
          <a:endParaRPr lang="en-US"/>
        </a:p>
      </dgm:t>
    </dgm:pt>
    <dgm:pt modelId="{8F10502C-DCB1-4755-B3DE-6C2288C153C8}">
      <dgm:prSet phldrT="[Text]" custT="1"/>
      <dgm:spPr/>
      <dgm:t>
        <a:bodyPr/>
        <a:lstStyle/>
        <a:p>
          <a:r>
            <a:rPr lang="en-US" sz="1400" dirty="0">
              <a:latin typeface="+mn-lt"/>
              <a:ea typeface="ＭＳ Ｐゴシック" charset="0"/>
              <a:cs typeface="Arial" pitchFamily="34" charset="0"/>
            </a:rPr>
            <a:t>Immediate response by Administration or Crisis Team</a:t>
          </a:r>
          <a:endParaRPr lang="en-US" sz="1400" dirty="0"/>
        </a:p>
      </dgm:t>
    </dgm:pt>
    <dgm:pt modelId="{B3BB8FF9-23D5-4D6D-83E0-AA1753A5CB69}" type="parTrans" cxnId="{B328CFC8-C7C2-49ED-B252-2870663E5EC2}">
      <dgm:prSet/>
      <dgm:spPr/>
      <dgm:t>
        <a:bodyPr/>
        <a:lstStyle/>
        <a:p>
          <a:endParaRPr lang="en-US"/>
        </a:p>
      </dgm:t>
    </dgm:pt>
    <dgm:pt modelId="{609E1D97-86A0-4B83-ADD7-E11CA5045EB4}" type="sibTrans" cxnId="{B328CFC8-C7C2-49ED-B252-2870663E5EC2}">
      <dgm:prSet/>
      <dgm:spPr/>
      <dgm:t>
        <a:bodyPr/>
        <a:lstStyle/>
        <a:p>
          <a:endParaRPr lang="en-US"/>
        </a:p>
      </dgm:t>
    </dgm:pt>
    <dgm:pt modelId="{C732C401-ECD9-4321-B4BC-DB05E77D1E7E}">
      <dgm:prSet phldrT="[Text]" custT="1"/>
      <dgm:spPr/>
      <dgm:t>
        <a:bodyPr/>
        <a:lstStyle/>
        <a:p>
          <a:r>
            <a:rPr lang="en-US" sz="1600" dirty="0">
              <a:latin typeface="+mn-lt"/>
              <a:ea typeface="ＭＳ Ｐゴシック" charset="0"/>
              <a:cs typeface="Arial" pitchFamily="34" charset="0"/>
            </a:rPr>
            <a:t>Bomb threat   Weapon        Intruder           </a:t>
          </a:r>
        </a:p>
      </dgm:t>
    </dgm:pt>
    <dgm:pt modelId="{51FA277A-4C83-4952-91AF-70137353DEC7}" type="parTrans" cxnId="{9731905B-3ECC-4BCE-980F-AB28FB0D45C4}">
      <dgm:prSet/>
      <dgm:spPr/>
      <dgm:t>
        <a:bodyPr/>
        <a:lstStyle/>
        <a:p>
          <a:endParaRPr lang="en-US"/>
        </a:p>
      </dgm:t>
    </dgm:pt>
    <dgm:pt modelId="{F06EB44B-1532-4738-9B46-5BDBB5009263}" type="sibTrans" cxnId="{9731905B-3ECC-4BCE-980F-AB28FB0D45C4}">
      <dgm:prSet/>
      <dgm:spPr/>
      <dgm:t>
        <a:bodyPr/>
        <a:lstStyle/>
        <a:p>
          <a:endParaRPr lang="en-US"/>
        </a:p>
      </dgm:t>
    </dgm:pt>
    <dgm:pt modelId="{D0FB70A5-13F6-4C4D-8010-7B869F8EA947}">
      <dgm:prSet custT="1"/>
      <dgm:spPr/>
      <dgm:t>
        <a:bodyPr/>
        <a:lstStyle/>
        <a:p>
          <a:r>
            <a:rPr lang="en-US" sz="1800" b="1" i="0" dirty="0">
              <a:latin typeface="+mn-lt"/>
              <a:ea typeface="ＭＳ Ｐゴシック" charset="0"/>
              <a:cs typeface="Arial" pitchFamily="34" charset="0"/>
            </a:rPr>
            <a:t>Consult district/school policies</a:t>
          </a:r>
        </a:p>
      </dgm:t>
    </dgm:pt>
    <dgm:pt modelId="{9825A701-3AB3-4FF2-A51E-664CB4D8F863}" type="parTrans" cxnId="{40B657AA-71AD-4E8E-9429-A1188E5C8D73}">
      <dgm:prSet/>
      <dgm:spPr/>
      <dgm:t>
        <a:bodyPr/>
        <a:lstStyle/>
        <a:p>
          <a:endParaRPr lang="en-US"/>
        </a:p>
      </dgm:t>
    </dgm:pt>
    <dgm:pt modelId="{4384847E-0502-429C-8C06-F64AC0D74191}" type="sibTrans" cxnId="{40B657AA-71AD-4E8E-9429-A1188E5C8D73}">
      <dgm:prSet/>
      <dgm:spPr/>
      <dgm:t>
        <a:bodyPr/>
        <a:lstStyle/>
        <a:p>
          <a:endParaRPr lang="en-US"/>
        </a:p>
      </dgm:t>
    </dgm:pt>
    <dgm:pt modelId="{EC18F58F-5FE2-41F6-B8B5-BE096453CDD7}">
      <dgm:prSet phldrT="[Text]" custT="1"/>
      <dgm:spPr>
        <a:ln>
          <a:solidFill>
            <a:srgbClr val="000000"/>
          </a:solidFill>
        </a:ln>
        <a:effectLst>
          <a:outerShdw blurRad="63500" sx="102000" sy="102000" algn="ctr" rotWithShape="0">
            <a:prstClr val="black">
              <a:alpha val="40000"/>
            </a:prstClr>
          </a:outerShdw>
        </a:effectLst>
        <a:scene3d>
          <a:camera prst="orthographicFront"/>
          <a:lightRig rig="threePt" dir="t"/>
        </a:scene3d>
        <a:sp3d>
          <a:bevelT/>
        </a:sp3d>
      </dgm:spPr>
      <dgm:t>
        <a:bodyPr/>
        <a:lstStyle/>
        <a:p>
          <a:r>
            <a:rPr lang="en-US" sz="1600" b="0" dirty="0">
              <a:latin typeface="+mn-lt"/>
              <a:ea typeface="ＭＳ Ｐゴシック" charset="0"/>
              <a:cs typeface="Arial" pitchFamily="34" charset="0"/>
            </a:rPr>
            <a:t>Handled by teacher</a:t>
          </a:r>
          <a:endParaRPr lang="en-US" sz="1600" b="0" dirty="0"/>
        </a:p>
      </dgm:t>
    </dgm:pt>
    <dgm:pt modelId="{FBE053D5-28A7-47CB-9749-9736B9AFD1FC}" type="parTrans" cxnId="{4F7FB02E-1443-4CEF-AB01-95EAAF95667D}">
      <dgm:prSet/>
      <dgm:spPr/>
      <dgm:t>
        <a:bodyPr/>
        <a:lstStyle/>
        <a:p>
          <a:endParaRPr lang="en-US"/>
        </a:p>
      </dgm:t>
    </dgm:pt>
    <dgm:pt modelId="{0E4243DF-21CB-45DF-99AF-D6105CFBFE84}" type="sibTrans" cxnId="{4F7FB02E-1443-4CEF-AB01-95EAAF95667D}">
      <dgm:prSet/>
      <dgm:spPr/>
      <dgm:t>
        <a:bodyPr/>
        <a:lstStyle/>
        <a:p>
          <a:endParaRPr lang="en-US"/>
        </a:p>
      </dgm:t>
    </dgm:pt>
    <dgm:pt modelId="{9ABEB814-3C6D-4230-82AE-C7D1DB4FAB42}">
      <dgm:prSet phldrT="[Text]" custT="1"/>
      <dgm:spPr>
        <a:ln>
          <a:solidFill>
            <a:srgbClr val="000000"/>
          </a:solidFill>
        </a:ln>
        <a:effectLst>
          <a:outerShdw blurRad="63500" sx="102000" sy="102000" algn="ctr" rotWithShape="0">
            <a:prstClr val="black">
              <a:alpha val="40000"/>
            </a:prstClr>
          </a:outerShdw>
        </a:effectLst>
        <a:scene3d>
          <a:camera prst="orthographicFront"/>
          <a:lightRig rig="threePt" dir="t"/>
        </a:scene3d>
        <a:sp3d>
          <a:bevelT/>
        </a:sp3d>
      </dgm:spPr>
      <dgm:t>
        <a:bodyPr/>
        <a:lstStyle/>
        <a:p>
          <a:r>
            <a:rPr lang="en-US" sz="1600" dirty="0">
              <a:latin typeface="+mn-lt"/>
              <a:ea typeface="ＭＳ Ｐゴシック" charset="0"/>
              <a:cs typeface="Arial" pitchFamily="34" charset="0"/>
            </a:rPr>
            <a:t>Quick &amp; efficiently addressed</a:t>
          </a:r>
        </a:p>
      </dgm:t>
    </dgm:pt>
    <dgm:pt modelId="{0650F1A4-74F4-4FAB-9620-B81D0FF7505B}" type="parTrans" cxnId="{676C4A34-84C0-4F77-8B75-39F9E2ADC0FE}">
      <dgm:prSet/>
      <dgm:spPr/>
      <dgm:t>
        <a:bodyPr/>
        <a:lstStyle/>
        <a:p>
          <a:endParaRPr lang="en-US"/>
        </a:p>
      </dgm:t>
    </dgm:pt>
    <dgm:pt modelId="{D240A5FC-B481-4D42-89F3-09E3DEF95E18}" type="sibTrans" cxnId="{676C4A34-84C0-4F77-8B75-39F9E2ADC0FE}">
      <dgm:prSet/>
      <dgm:spPr/>
      <dgm:t>
        <a:bodyPr/>
        <a:lstStyle/>
        <a:p>
          <a:endParaRPr lang="en-US"/>
        </a:p>
      </dgm:t>
    </dgm:pt>
    <dgm:pt modelId="{18F06512-BE68-451A-A7EF-CB31DCE421EC}">
      <dgm:prSet phldrT="[Text]" custT="1"/>
      <dgm:spPr>
        <a:ln>
          <a:solidFill>
            <a:srgbClr val="000000"/>
          </a:solidFill>
        </a:ln>
        <a:effectLst>
          <a:outerShdw blurRad="63500" sx="102000" sy="102000" algn="ctr" rotWithShape="0">
            <a:prstClr val="black">
              <a:alpha val="40000"/>
            </a:prstClr>
          </a:outerShdw>
        </a:effectLst>
        <a:scene3d>
          <a:camera prst="orthographicFront"/>
          <a:lightRig rig="threePt" dir="t"/>
        </a:scene3d>
        <a:sp3d>
          <a:bevelT/>
        </a:sp3d>
      </dgm:spPr>
      <dgm:t>
        <a:bodyPr/>
        <a:lstStyle/>
        <a:p>
          <a:r>
            <a:rPr lang="en-US" sz="1600" dirty="0">
              <a:latin typeface="+mn-lt"/>
              <a:ea typeface="ＭＳ Ｐゴシック" charset="0"/>
              <a:cs typeface="Arial" pitchFamily="34" charset="0"/>
            </a:rPr>
            <a:t>Handled in class </a:t>
          </a:r>
          <a:endParaRPr lang="en-US" sz="1600" dirty="0"/>
        </a:p>
      </dgm:t>
    </dgm:pt>
    <dgm:pt modelId="{2BF3A001-21AC-4D36-80FA-663B8794EAF1}" type="parTrans" cxnId="{06F001E3-8A11-4EF3-9459-A882E4874589}">
      <dgm:prSet/>
      <dgm:spPr/>
      <dgm:t>
        <a:bodyPr/>
        <a:lstStyle/>
        <a:p>
          <a:endParaRPr lang="en-US"/>
        </a:p>
      </dgm:t>
    </dgm:pt>
    <dgm:pt modelId="{4EB1C5FB-FE89-457E-AA36-CCEA96E810A0}" type="sibTrans" cxnId="{06F001E3-8A11-4EF3-9459-A882E4874589}">
      <dgm:prSet/>
      <dgm:spPr/>
      <dgm:t>
        <a:bodyPr/>
        <a:lstStyle/>
        <a:p>
          <a:endParaRPr lang="en-US"/>
        </a:p>
      </dgm:t>
    </dgm:pt>
    <dgm:pt modelId="{84265D87-05DC-4A11-B968-405C15E62C43}">
      <dgm:prSet phldrT="[Text]" custT="1"/>
      <dgm:spPr>
        <a:ln>
          <a:solidFill>
            <a:srgbClr val="000000"/>
          </a:solidFill>
        </a:ln>
        <a:effectLst>
          <a:outerShdw blurRad="63500" sx="102000" sy="102000" algn="ctr" rotWithShape="0">
            <a:prstClr val="black">
              <a:alpha val="40000"/>
            </a:prstClr>
          </a:outerShdw>
        </a:effectLst>
        <a:scene3d>
          <a:camera prst="orthographicFront"/>
          <a:lightRig rig="threePt" dir="t"/>
        </a:scene3d>
        <a:sp3d>
          <a:bevelT/>
        </a:sp3d>
      </dgm:spPr>
      <dgm:t>
        <a:bodyPr/>
        <a:lstStyle/>
        <a:p>
          <a:r>
            <a:rPr lang="en-US" sz="1600" dirty="0">
              <a:latin typeface="+mn-lt"/>
              <a:ea typeface="ＭＳ Ｐゴシック" charset="0"/>
              <a:cs typeface="Arial" pitchFamily="34" charset="0"/>
            </a:rPr>
            <a:t>Tardy                                Not prepared     Incomplete work</a:t>
          </a:r>
        </a:p>
      </dgm:t>
    </dgm:pt>
    <dgm:pt modelId="{8097DC1E-9A0C-4636-AAC2-723DE3C33078}" type="parTrans" cxnId="{E7493C03-3979-42B4-A117-17BB30B0A89F}">
      <dgm:prSet/>
      <dgm:spPr/>
      <dgm:t>
        <a:bodyPr/>
        <a:lstStyle/>
        <a:p>
          <a:endParaRPr lang="en-US"/>
        </a:p>
      </dgm:t>
    </dgm:pt>
    <dgm:pt modelId="{A112EC5C-487B-4E1B-A42E-C15B03DDF6AE}" type="sibTrans" cxnId="{E7493C03-3979-42B4-A117-17BB30B0A89F}">
      <dgm:prSet/>
      <dgm:spPr/>
      <dgm:t>
        <a:bodyPr/>
        <a:lstStyle/>
        <a:p>
          <a:endParaRPr lang="en-US"/>
        </a:p>
      </dgm:t>
    </dgm:pt>
    <dgm:pt modelId="{7AC5B8EB-DB15-47D3-BED2-023192AE101C}">
      <dgm:prSet phldrT="[Text]" custT="1"/>
      <dgm:spPr>
        <a:ln>
          <a:solidFill>
            <a:srgbClr val="000000"/>
          </a:solidFill>
        </a:ln>
        <a:effectLst>
          <a:outerShdw blurRad="63500" sx="102000" sy="102000" algn="ctr" rotWithShape="0">
            <a:prstClr val="black">
              <a:alpha val="40000"/>
            </a:prstClr>
          </a:outerShdw>
        </a:effectLst>
        <a:scene3d>
          <a:camera prst="orthographicFront"/>
          <a:lightRig rig="threePt" dir="t"/>
        </a:scene3d>
        <a:sp3d>
          <a:bevelT/>
        </a:sp3d>
      </dgm:spPr>
      <dgm:t>
        <a:bodyPr/>
        <a:lstStyle/>
        <a:p>
          <a:r>
            <a:rPr lang="en-US" sz="2000" b="1" dirty="0">
              <a:solidFill>
                <a:srgbClr val="000000"/>
              </a:solidFill>
            </a:rPr>
            <a:t>Office-Managed</a:t>
          </a:r>
          <a:r>
            <a:rPr lang="en-US" sz="2800" b="1" dirty="0">
              <a:solidFill>
                <a:srgbClr val="000000"/>
              </a:solidFill>
            </a:rPr>
            <a:t> </a:t>
          </a:r>
          <a:r>
            <a:rPr lang="en-US" sz="1800" b="0" dirty="0">
              <a:solidFill>
                <a:srgbClr val="000000"/>
              </a:solidFill>
            </a:rPr>
            <a:t>(“Majors,” High Level)</a:t>
          </a:r>
        </a:p>
      </dgm:t>
    </dgm:pt>
    <dgm:pt modelId="{1827C299-8FFC-4737-A1E5-F29C169A9DD3}" type="parTrans" cxnId="{9B64176E-7403-475C-8562-E00DE16C9201}">
      <dgm:prSet/>
      <dgm:spPr/>
      <dgm:t>
        <a:bodyPr/>
        <a:lstStyle/>
        <a:p>
          <a:endParaRPr lang="en-US"/>
        </a:p>
      </dgm:t>
    </dgm:pt>
    <dgm:pt modelId="{6769958E-7D2B-467B-87F3-EAD38CAA73AA}" type="sibTrans" cxnId="{9B64176E-7403-475C-8562-E00DE16C9201}">
      <dgm:prSet/>
      <dgm:spPr/>
      <dgm:t>
        <a:bodyPr/>
        <a:lstStyle/>
        <a:p>
          <a:endParaRPr lang="en-US"/>
        </a:p>
      </dgm:t>
    </dgm:pt>
    <dgm:pt modelId="{B0D879B2-B8CE-42A8-8C36-F8F7BD034C94}" type="pres">
      <dgm:prSet presAssocID="{7D428555-A132-424D-9153-C0F08279034B}" presName="theList" presStyleCnt="0">
        <dgm:presLayoutVars>
          <dgm:dir/>
          <dgm:animLvl val="lvl"/>
          <dgm:resizeHandles val="exact"/>
        </dgm:presLayoutVars>
      </dgm:prSet>
      <dgm:spPr/>
      <dgm:t>
        <a:bodyPr/>
        <a:lstStyle/>
        <a:p>
          <a:endParaRPr lang="en-US"/>
        </a:p>
      </dgm:t>
    </dgm:pt>
    <dgm:pt modelId="{3F281345-35E3-4BB4-8E26-3B15E47BB211}" type="pres">
      <dgm:prSet presAssocID="{11F7545B-B1A9-4217-A7F1-AC023EACC43C}" presName="compNode" presStyleCnt="0"/>
      <dgm:spPr/>
    </dgm:pt>
    <dgm:pt modelId="{E4230677-3E64-4704-9B62-16920E3DBD50}" type="pres">
      <dgm:prSet presAssocID="{11F7545B-B1A9-4217-A7F1-AC023EACC43C}" presName="aNode" presStyleLbl="bgShp" presStyleIdx="0" presStyleCnt="3"/>
      <dgm:spPr/>
      <dgm:t>
        <a:bodyPr/>
        <a:lstStyle/>
        <a:p>
          <a:endParaRPr lang="en-US"/>
        </a:p>
      </dgm:t>
    </dgm:pt>
    <dgm:pt modelId="{FC51E013-6634-4BD3-85EE-42D52211EE19}" type="pres">
      <dgm:prSet presAssocID="{11F7545B-B1A9-4217-A7F1-AC023EACC43C}" presName="textNode" presStyleLbl="bgShp" presStyleIdx="0" presStyleCnt="3"/>
      <dgm:spPr/>
      <dgm:t>
        <a:bodyPr/>
        <a:lstStyle/>
        <a:p>
          <a:endParaRPr lang="en-US"/>
        </a:p>
      </dgm:t>
    </dgm:pt>
    <dgm:pt modelId="{13CA8741-96EF-47D9-B520-97E294B1B3D9}" type="pres">
      <dgm:prSet presAssocID="{11F7545B-B1A9-4217-A7F1-AC023EACC43C}" presName="compChildNode" presStyleCnt="0"/>
      <dgm:spPr/>
    </dgm:pt>
    <dgm:pt modelId="{34775AAC-E9A9-4B0B-A29D-D2E33566A892}" type="pres">
      <dgm:prSet presAssocID="{11F7545B-B1A9-4217-A7F1-AC023EACC43C}" presName="theInnerList" presStyleCnt="0"/>
      <dgm:spPr/>
    </dgm:pt>
    <dgm:pt modelId="{AA1BC279-6B1A-402E-B67B-A8F4BFA1E876}" type="pres">
      <dgm:prSet presAssocID="{EC18F58F-5FE2-41F6-B8B5-BE096453CDD7}" presName="childNode" presStyleLbl="node1" presStyleIdx="0" presStyleCnt="9">
        <dgm:presLayoutVars>
          <dgm:bulletEnabled val="1"/>
        </dgm:presLayoutVars>
      </dgm:prSet>
      <dgm:spPr/>
      <dgm:t>
        <a:bodyPr/>
        <a:lstStyle/>
        <a:p>
          <a:endParaRPr lang="en-US"/>
        </a:p>
      </dgm:t>
    </dgm:pt>
    <dgm:pt modelId="{644C8901-B24A-4D25-9CAC-7EF580D5D9DD}" type="pres">
      <dgm:prSet presAssocID="{EC18F58F-5FE2-41F6-B8B5-BE096453CDD7}" presName="aSpace2" presStyleCnt="0"/>
      <dgm:spPr/>
    </dgm:pt>
    <dgm:pt modelId="{1FEB7DF4-DD8D-4AAD-B668-EA0B954DA48A}" type="pres">
      <dgm:prSet presAssocID="{9ABEB814-3C6D-4230-82AE-C7D1DB4FAB42}" presName="childNode" presStyleLbl="node1" presStyleIdx="1" presStyleCnt="9">
        <dgm:presLayoutVars>
          <dgm:bulletEnabled val="1"/>
        </dgm:presLayoutVars>
      </dgm:prSet>
      <dgm:spPr/>
      <dgm:t>
        <a:bodyPr/>
        <a:lstStyle/>
        <a:p>
          <a:endParaRPr lang="en-US"/>
        </a:p>
      </dgm:t>
    </dgm:pt>
    <dgm:pt modelId="{DC03B097-BD3D-428F-BE4D-FBF17888C55C}" type="pres">
      <dgm:prSet presAssocID="{9ABEB814-3C6D-4230-82AE-C7D1DB4FAB42}" presName="aSpace2" presStyleCnt="0"/>
      <dgm:spPr/>
    </dgm:pt>
    <dgm:pt modelId="{F76874A2-4E19-4E26-B611-FC9FF8989680}" type="pres">
      <dgm:prSet presAssocID="{18F06512-BE68-451A-A7EF-CB31DCE421EC}" presName="childNode" presStyleLbl="node1" presStyleIdx="2" presStyleCnt="9">
        <dgm:presLayoutVars>
          <dgm:bulletEnabled val="1"/>
        </dgm:presLayoutVars>
      </dgm:prSet>
      <dgm:spPr/>
      <dgm:t>
        <a:bodyPr/>
        <a:lstStyle/>
        <a:p>
          <a:endParaRPr lang="en-US"/>
        </a:p>
      </dgm:t>
    </dgm:pt>
    <dgm:pt modelId="{575398EE-2C91-4180-BB19-FA14F9428A0A}" type="pres">
      <dgm:prSet presAssocID="{18F06512-BE68-451A-A7EF-CB31DCE421EC}" presName="aSpace2" presStyleCnt="0"/>
      <dgm:spPr/>
    </dgm:pt>
    <dgm:pt modelId="{B1DC8C41-F79F-4D76-B9EB-BF767D6B8329}" type="pres">
      <dgm:prSet presAssocID="{84265D87-05DC-4A11-B968-405C15E62C43}" presName="childNode" presStyleLbl="node1" presStyleIdx="3" presStyleCnt="9" custScaleY="151414">
        <dgm:presLayoutVars>
          <dgm:bulletEnabled val="1"/>
        </dgm:presLayoutVars>
      </dgm:prSet>
      <dgm:spPr/>
      <dgm:t>
        <a:bodyPr/>
        <a:lstStyle/>
        <a:p>
          <a:endParaRPr lang="en-US"/>
        </a:p>
      </dgm:t>
    </dgm:pt>
    <dgm:pt modelId="{9C9C8A6A-D5F5-42A4-8215-9FAB3CFD2C62}" type="pres">
      <dgm:prSet presAssocID="{11F7545B-B1A9-4217-A7F1-AC023EACC43C}" presName="aSpace" presStyleCnt="0"/>
      <dgm:spPr/>
    </dgm:pt>
    <dgm:pt modelId="{5A895C37-F685-4777-B71D-1759E039F086}" type="pres">
      <dgm:prSet presAssocID="{7AC5B8EB-DB15-47D3-BED2-023192AE101C}" presName="compNode" presStyleCnt="0"/>
      <dgm:spPr/>
    </dgm:pt>
    <dgm:pt modelId="{03CEC8A5-326E-469B-A6DF-CD675440827A}" type="pres">
      <dgm:prSet presAssocID="{7AC5B8EB-DB15-47D3-BED2-023192AE101C}" presName="aNode" presStyleLbl="bgShp" presStyleIdx="1" presStyleCnt="3"/>
      <dgm:spPr/>
      <dgm:t>
        <a:bodyPr/>
        <a:lstStyle/>
        <a:p>
          <a:endParaRPr lang="en-US"/>
        </a:p>
      </dgm:t>
    </dgm:pt>
    <dgm:pt modelId="{20BFB4EF-433F-481F-9DB9-9F7E5D3EE27A}" type="pres">
      <dgm:prSet presAssocID="{7AC5B8EB-DB15-47D3-BED2-023192AE101C}" presName="textNode" presStyleLbl="bgShp" presStyleIdx="1" presStyleCnt="3"/>
      <dgm:spPr/>
      <dgm:t>
        <a:bodyPr/>
        <a:lstStyle/>
        <a:p>
          <a:endParaRPr lang="en-US"/>
        </a:p>
      </dgm:t>
    </dgm:pt>
    <dgm:pt modelId="{D3FC4881-9767-4A17-8473-55F84E2ED2CA}" type="pres">
      <dgm:prSet presAssocID="{7AC5B8EB-DB15-47D3-BED2-023192AE101C}" presName="compChildNode" presStyleCnt="0"/>
      <dgm:spPr/>
    </dgm:pt>
    <dgm:pt modelId="{5A239467-8DE3-4BA7-8083-BE79423955F4}" type="pres">
      <dgm:prSet presAssocID="{7AC5B8EB-DB15-47D3-BED2-023192AE101C}" presName="theInnerList" presStyleCnt="0"/>
      <dgm:spPr/>
    </dgm:pt>
    <dgm:pt modelId="{8FEC77A6-CA3F-4F2D-AB42-56254A965EF7}" type="pres">
      <dgm:prSet presAssocID="{01CCF986-6F3A-4F0D-A579-4C84965C1FB1}" presName="childNode" presStyleLbl="node1" presStyleIdx="4" presStyleCnt="9">
        <dgm:presLayoutVars>
          <dgm:bulletEnabled val="1"/>
        </dgm:presLayoutVars>
      </dgm:prSet>
      <dgm:spPr/>
      <dgm:t>
        <a:bodyPr/>
        <a:lstStyle/>
        <a:p>
          <a:endParaRPr lang="en-US"/>
        </a:p>
      </dgm:t>
    </dgm:pt>
    <dgm:pt modelId="{70D1BEE5-2516-4727-BCF5-CB336C136C30}" type="pres">
      <dgm:prSet presAssocID="{01CCF986-6F3A-4F0D-A579-4C84965C1FB1}" presName="aSpace2" presStyleCnt="0"/>
      <dgm:spPr/>
    </dgm:pt>
    <dgm:pt modelId="{A230CCE5-2259-4B81-ABF7-B35E3384547E}" type="pres">
      <dgm:prSet presAssocID="{0C749D1D-21D8-4D7E-BC35-50CE647AA347}" presName="childNode" presStyleLbl="node1" presStyleIdx="5" presStyleCnt="9">
        <dgm:presLayoutVars>
          <dgm:bulletEnabled val="1"/>
        </dgm:presLayoutVars>
      </dgm:prSet>
      <dgm:spPr/>
      <dgm:t>
        <a:bodyPr/>
        <a:lstStyle/>
        <a:p>
          <a:endParaRPr lang="en-US"/>
        </a:p>
      </dgm:t>
    </dgm:pt>
    <dgm:pt modelId="{CDE17174-4EB7-44CC-8B9B-A2995071BC6A}" type="pres">
      <dgm:prSet presAssocID="{7AC5B8EB-DB15-47D3-BED2-023192AE101C}" presName="aSpace" presStyleCnt="0"/>
      <dgm:spPr/>
    </dgm:pt>
    <dgm:pt modelId="{50C13564-9964-4956-B9EE-038DE17A96E1}" type="pres">
      <dgm:prSet presAssocID="{CF14FF49-299B-4A9F-B365-AAFB11F8E75F}" presName="compNode" presStyleCnt="0"/>
      <dgm:spPr/>
    </dgm:pt>
    <dgm:pt modelId="{180C5548-6DC4-4B55-BDA4-849E259165EB}" type="pres">
      <dgm:prSet presAssocID="{CF14FF49-299B-4A9F-B365-AAFB11F8E75F}" presName="aNode" presStyleLbl="bgShp" presStyleIdx="2" presStyleCnt="3" custLinFactNeighborX="39"/>
      <dgm:spPr/>
      <dgm:t>
        <a:bodyPr/>
        <a:lstStyle/>
        <a:p>
          <a:endParaRPr lang="en-US"/>
        </a:p>
      </dgm:t>
    </dgm:pt>
    <dgm:pt modelId="{13C045CD-DFCC-4F36-8B9A-B52CC22DF336}" type="pres">
      <dgm:prSet presAssocID="{CF14FF49-299B-4A9F-B365-AAFB11F8E75F}" presName="textNode" presStyleLbl="bgShp" presStyleIdx="2" presStyleCnt="3"/>
      <dgm:spPr/>
      <dgm:t>
        <a:bodyPr/>
        <a:lstStyle/>
        <a:p>
          <a:endParaRPr lang="en-US"/>
        </a:p>
      </dgm:t>
    </dgm:pt>
    <dgm:pt modelId="{ADA3B831-5777-4FE8-A132-916A33589A5F}" type="pres">
      <dgm:prSet presAssocID="{CF14FF49-299B-4A9F-B365-AAFB11F8E75F}" presName="compChildNode" presStyleCnt="0"/>
      <dgm:spPr/>
    </dgm:pt>
    <dgm:pt modelId="{F11F6E61-2C29-4911-9794-C3B859631E36}" type="pres">
      <dgm:prSet presAssocID="{CF14FF49-299B-4A9F-B365-AAFB11F8E75F}" presName="theInnerList" presStyleCnt="0"/>
      <dgm:spPr/>
    </dgm:pt>
    <dgm:pt modelId="{36A2AD23-A45F-4EAA-964E-2E24F60C8062}" type="pres">
      <dgm:prSet presAssocID="{8F10502C-DCB1-4755-B3DE-6C2288C153C8}" presName="childNode" presStyleLbl="node1" presStyleIdx="6" presStyleCnt="9">
        <dgm:presLayoutVars>
          <dgm:bulletEnabled val="1"/>
        </dgm:presLayoutVars>
      </dgm:prSet>
      <dgm:spPr/>
      <dgm:t>
        <a:bodyPr/>
        <a:lstStyle/>
        <a:p>
          <a:endParaRPr lang="en-US"/>
        </a:p>
      </dgm:t>
    </dgm:pt>
    <dgm:pt modelId="{6BFFC02F-5DD2-4555-9161-280BB1E35959}" type="pres">
      <dgm:prSet presAssocID="{8F10502C-DCB1-4755-B3DE-6C2288C153C8}" presName="aSpace2" presStyleCnt="0"/>
      <dgm:spPr/>
    </dgm:pt>
    <dgm:pt modelId="{81482BDC-B46F-4020-B903-72E60475C4B1}" type="pres">
      <dgm:prSet presAssocID="{C732C401-ECD9-4321-B4BC-DB05E77D1E7E}" presName="childNode" presStyleLbl="node1" presStyleIdx="7" presStyleCnt="9">
        <dgm:presLayoutVars>
          <dgm:bulletEnabled val="1"/>
        </dgm:presLayoutVars>
      </dgm:prSet>
      <dgm:spPr/>
      <dgm:t>
        <a:bodyPr/>
        <a:lstStyle/>
        <a:p>
          <a:endParaRPr lang="en-US"/>
        </a:p>
      </dgm:t>
    </dgm:pt>
    <dgm:pt modelId="{355E0733-2ADC-4B4A-BF59-85BCDD8ED736}" type="pres">
      <dgm:prSet presAssocID="{C732C401-ECD9-4321-B4BC-DB05E77D1E7E}" presName="aSpace2" presStyleCnt="0"/>
      <dgm:spPr/>
    </dgm:pt>
    <dgm:pt modelId="{45BB8759-79C7-4007-B5F1-298D90000797}" type="pres">
      <dgm:prSet presAssocID="{D0FB70A5-13F6-4C4D-8010-7B869F8EA947}" presName="childNode" presStyleLbl="node1" presStyleIdx="8" presStyleCnt="9">
        <dgm:presLayoutVars>
          <dgm:bulletEnabled val="1"/>
        </dgm:presLayoutVars>
      </dgm:prSet>
      <dgm:spPr/>
      <dgm:t>
        <a:bodyPr/>
        <a:lstStyle/>
        <a:p>
          <a:endParaRPr lang="en-US"/>
        </a:p>
      </dgm:t>
    </dgm:pt>
  </dgm:ptLst>
  <dgm:cxnLst>
    <dgm:cxn modelId="{9A069342-23DA-4F80-86AA-DBFE3D186DCE}" srcId="{7AC5B8EB-DB15-47D3-BED2-023192AE101C}" destId="{01CCF986-6F3A-4F0D-A579-4C84965C1FB1}" srcOrd="0" destOrd="0" parTransId="{4B1B4FA6-FF73-466F-B72C-094F18FE0F50}" sibTransId="{0F84B6C6-80D7-419B-A17C-604C7C29D288}"/>
    <dgm:cxn modelId="{F140DDFF-BB63-42B9-BE90-F98301CD7273}" type="presOf" srcId="{18F06512-BE68-451A-A7EF-CB31DCE421EC}" destId="{F76874A2-4E19-4E26-B611-FC9FF8989680}" srcOrd="0" destOrd="0" presId="urn:microsoft.com/office/officeart/2005/8/layout/lProcess2"/>
    <dgm:cxn modelId="{40B657AA-71AD-4E8E-9429-A1188E5C8D73}" srcId="{CF14FF49-299B-4A9F-B365-AAFB11F8E75F}" destId="{D0FB70A5-13F6-4C4D-8010-7B869F8EA947}" srcOrd="2" destOrd="0" parTransId="{9825A701-3AB3-4FF2-A51E-664CB4D8F863}" sibTransId="{4384847E-0502-429C-8C06-F64AC0D74191}"/>
    <dgm:cxn modelId="{B328CFC8-C7C2-49ED-B252-2870663E5EC2}" srcId="{CF14FF49-299B-4A9F-B365-AAFB11F8E75F}" destId="{8F10502C-DCB1-4755-B3DE-6C2288C153C8}" srcOrd="0" destOrd="0" parTransId="{B3BB8FF9-23D5-4D6D-83E0-AA1753A5CB69}" sibTransId="{609E1D97-86A0-4B83-ADD7-E11CA5045EB4}"/>
    <dgm:cxn modelId="{4F7FB02E-1443-4CEF-AB01-95EAAF95667D}" srcId="{11F7545B-B1A9-4217-A7F1-AC023EACC43C}" destId="{EC18F58F-5FE2-41F6-B8B5-BE096453CDD7}" srcOrd="0" destOrd="0" parTransId="{FBE053D5-28A7-47CB-9749-9736B9AFD1FC}" sibTransId="{0E4243DF-21CB-45DF-99AF-D6105CFBFE84}"/>
    <dgm:cxn modelId="{E7493C03-3979-42B4-A117-17BB30B0A89F}" srcId="{11F7545B-B1A9-4217-A7F1-AC023EACC43C}" destId="{84265D87-05DC-4A11-B968-405C15E62C43}" srcOrd="3" destOrd="0" parTransId="{8097DC1E-9A0C-4636-AAC2-723DE3C33078}" sibTransId="{A112EC5C-487B-4E1B-A42E-C15B03DDF6AE}"/>
    <dgm:cxn modelId="{9D4FDF6E-D36B-45CD-AB4C-8A915AE8F0F9}" type="presOf" srcId="{9ABEB814-3C6D-4230-82AE-C7D1DB4FAB42}" destId="{1FEB7DF4-DD8D-4AAD-B668-EA0B954DA48A}" srcOrd="0" destOrd="0" presId="urn:microsoft.com/office/officeart/2005/8/layout/lProcess2"/>
    <dgm:cxn modelId="{B6978766-456E-418E-80CA-D881ADC940E5}" type="presOf" srcId="{7AC5B8EB-DB15-47D3-BED2-023192AE101C}" destId="{20BFB4EF-433F-481F-9DB9-9F7E5D3EE27A}" srcOrd="1" destOrd="0" presId="urn:microsoft.com/office/officeart/2005/8/layout/lProcess2"/>
    <dgm:cxn modelId="{7BF9156D-4795-49EC-A7B9-AA83B789004B}" type="presOf" srcId="{D0FB70A5-13F6-4C4D-8010-7B869F8EA947}" destId="{45BB8759-79C7-4007-B5F1-298D90000797}" srcOrd="0" destOrd="0" presId="urn:microsoft.com/office/officeart/2005/8/layout/lProcess2"/>
    <dgm:cxn modelId="{676C4A34-84C0-4F77-8B75-39F9E2ADC0FE}" srcId="{11F7545B-B1A9-4217-A7F1-AC023EACC43C}" destId="{9ABEB814-3C6D-4230-82AE-C7D1DB4FAB42}" srcOrd="1" destOrd="0" parTransId="{0650F1A4-74F4-4FAB-9620-B81D0FF7505B}" sibTransId="{D240A5FC-B481-4D42-89F3-09E3DEF95E18}"/>
    <dgm:cxn modelId="{9FCEB241-2BB4-4592-A636-B73F6A14DB8E}" type="presOf" srcId="{11F7545B-B1A9-4217-A7F1-AC023EACC43C}" destId="{E4230677-3E64-4704-9B62-16920E3DBD50}" srcOrd="0" destOrd="0" presId="urn:microsoft.com/office/officeart/2005/8/layout/lProcess2"/>
    <dgm:cxn modelId="{9B64176E-7403-475C-8562-E00DE16C9201}" srcId="{7D428555-A132-424D-9153-C0F08279034B}" destId="{7AC5B8EB-DB15-47D3-BED2-023192AE101C}" srcOrd="1" destOrd="0" parTransId="{1827C299-8FFC-4737-A1E5-F29C169A9DD3}" sibTransId="{6769958E-7D2B-467B-87F3-EAD38CAA73AA}"/>
    <dgm:cxn modelId="{838163D0-4E0E-4F05-BD3D-5AA77CE177C1}" type="presOf" srcId="{8F10502C-DCB1-4755-B3DE-6C2288C153C8}" destId="{36A2AD23-A45F-4EAA-964E-2E24F60C8062}" srcOrd="0" destOrd="0" presId="urn:microsoft.com/office/officeart/2005/8/layout/lProcess2"/>
    <dgm:cxn modelId="{B24B99E1-76A3-4F43-A23F-E24609895698}" type="presOf" srcId="{0C749D1D-21D8-4D7E-BC35-50CE647AA347}" destId="{A230CCE5-2259-4B81-ABF7-B35E3384547E}" srcOrd="0" destOrd="0" presId="urn:microsoft.com/office/officeart/2005/8/layout/lProcess2"/>
    <dgm:cxn modelId="{A34595DF-9F6F-42ED-A006-BC771F256062}" type="presOf" srcId="{7AC5B8EB-DB15-47D3-BED2-023192AE101C}" destId="{03CEC8A5-326E-469B-A6DF-CD675440827A}" srcOrd="0" destOrd="0" presId="urn:microsoft.com/office/officeart/2005/8/layout/lProcess2"/>
    <dgm:cxn modelId="{BC8C63D5-1BAB-40B1-9576-7B229BE4492D}" srcId="{7AC5B8EB-DB15-47D3-BED2-023192AE101C}" destId="{0C749D1D-21D8-4D7E-BC35-50CE647AA347}" srcOrd="1" destOrd="0" parTransId="{F152CF70-B713-492B-A9E5-B7B9D0F6F095}" sibTransId="{4F57323B-2310-4205-998E-5F71E89AD1FA}"/>
    <dgm:cxn modelId="{8F16DA38-3451-4786-B974-420E78592533}" srcId="{7D428555-A132-424D-9153-C0F08279034B}" destId="{11F7545B-B1A9-4217-A7F1-AC023EACC43C}" srcOrd="0" destOrd="0" parTransId="{88A7DD69-31DD-497D-9321-89055B35E421}" sibTransId="{9D3BAFA5-5359-47FD-AEAD-7B960490E95C}"/>
    <dgm:cxn modelId="{E0BC6685-ABAC-44F8-B4FF-72FF55AFD309}" type="presOf" srcId="{11F7545B-B1A9-4217-A7F1-AC023EACC43C}" destId="{FC51E013-6634-4BD3-85EE-42D52211EE19}" srcOrd="1" destOrd="0" presId="urn:microsoft.com/office/officeart/2005/8/layout/lProcess2"/>
    <dgm:cxn modelId="{CCBFF070-D9B3-4819-896F-B2FE57B9BB66}" type="presOf" srcId="{CF14FF49-299B-4A9F-B365-AAFB11F8E75F}" destId="{13C045CD-DFCC-4F36-8B9A-B52CC22DF336}" srcOrd="1" destOrd="0" presId="urn:microsoft.com/office/officeart/2005/8/layout/lProcess2"/>
    <dgm:cxn modelId="{9405A33B-F1BD-4D42-BEA6-2E2F41675FAF}" srcId="{7D428555-A132-424D-9153-C0F08279034B}" destId="{CF14FF49-299B-4A9F-B365-AAFB11F8E75F}" srcOrd="2" destOrd="0" parTransId="{5103C936-838E-4218-AC05-73752FCF7ED1}" sibTransId="{42E39C09-10AE-4310-AEAD-DF929C328F67}"/>
    <dgm:cxn modelId="{3A71D0FB-19F8-4DB6-A1D9-C423EE5A9233}" type="presOf" srcId="{84265D87-05DC-4A11-B968-405C15E62C43}" destId="{B1DC8C41-F79F-4D76-B9EB-BF767D6B8329}" srcOrd="0" destOrd="0" presId="urn:microsoft.com/office/officeart/2005/8/layout/lProcess2"/>
    <dgm:cxn modelId="{27B03AA0-6E36-46E7-840A-B9EF696F3E40}" type="presOf" srcId="{01CCF986-6F3A-4F0D-A579-4C84965C1FB1}" destId="{8FEC77A6-CA3F-4F2D-AB42-56254A965EF7}" srcOrd="0" destOrd="0" presId="urn:microsoft.com/office/officeart/2005/8/layout/lProcess2"/>
    <dgm:cxn modelId="{DD993EE1-0852-4415-BB96-A3607A4952FE}" type="presOf" srcId="{C732C401-ECD9-4321-B4BC-DB05E77D1E7E}" destId="{81482BDC-B46F-4020-B903-72E60475C4B1}" srcOrd="0" destOrd="0" presId="urn:microsoft.com/office/officeart/2005/8/layout/lProcess2"/>
    <dgm:cxn modelId="{06F001E3-8A11-4EF3-9459-A882E4874589}" srcId="{11F7545B-B1A9-4217-A7F1-AC023EACC43C}" destId="{18F06512-BE68-451A-A7EF-CB31DCE421EC}" srcOrd="2" destOrd="0" parTransId="{2BF3A001-21AC-4D36-80FA-663B8794EAF1}" sibTransId="{4EB1C5FB-FE89-457E-AA36-CCEA96E810A0}"/>
    <dgm:cxn modelId="{4201ADDE-6314-4B6A-BA05-B27D341A19FA}" type="presOf" srcId="{7D428555-A132-424D-9153-C0F08279034B}" destId="{B0D879B2-B8CE-42A8-8C36-F8F7BD034C94}" srcOrd="0" destOrd="0" presId="urn:microsoft.com/office/officeart/2005/8/layout/lProcess2"/>
    <dgm:cxn modelId="{9731905B-3ECC-4BCE-980F-AB28FB0D45C4}" srcId="{CF14FF49-299B-4A9F-B365-AAFB11F8E75F}" destId="{C732C401-ECD9-4321-B4BC-DB05E77D1E7E}" srcOrd="1" destOrd="0" parTransId="{51FA277A-4C83-4952-91AF-70137353DEC7}" sibTransId="{F06EB44B-1532-4738-9B46-5BDBB5009263}"/>
    <dgm:cxn modelId="{0DC19D94-6955-4C8A-985B-EB1421656F29}" type="presOf" srcId="{CF14FF49-299B-4A9F-B365-AAFB11F8E75F}" destId="{180C5548-6DC4-4B55-BDA4-849E259165EB}" srcOrd="0" destOrd="0" presId="urn:microsoft.com/office/officeart/2005/8/layout/lProcess2"/>
    <dgm:cxn modelId="{B1B9344D-36B0-40A2-A56B-656EEE6B5D0A}" type="presOf" srcId="{EC18F58F-5FE2-41F6-B8B5-BE096453CDD7}" destId="{AA1BC279-6B1A-402E-B67B-A8F4BFA1E876}" srcOrd="0" destOrd="0" presId="urn:microsoft.com/office/officeart/2005/8/layout/lProcess2"/>
    <dgm:cxn modelId="{BF5FDF01-41C7-4E08-9A21-B05812E9A2A8}" type="presParOf" srcId="{B0D879B2-B8CE-42A8-8C36-F8F7BD034C94}" destId="{3F281345-35E3-4BB4-8E26-3B15E47BB211}" srcOrd="0" destOrd="0" presId="urn:microsoft.com/office/officeart/2005/8/layout/lProcess2"/>
    <dgm:cxn modelId="{4B0A2120-40AD-4254-BDEB-4BF3738836DC}" type="presParOf" srcId="{3F281345-35E3-4BB4-8E26-3B15E47BB211}" destId="{E4230677-3E64-4704-9B62-16920E3DBD50}" srcOrd="0" destOrd="0" presId="urn:microsoft.com/office/officeart/2005/8/layout/lProcess2"/>
    <dgm:cxn modelId="{12C94249-DA32-4142-BE33-355D7AB32C8E}" type="presParOf" srcId="{3F281345-35E3-4BB4-8E26-3B15E47BB211}" destId="{FC51E013-6634-4BD3-85EE-42D52211EE19}" srcOrd="1" destOrd="0" presId="urn:microsoft.com/office/officeart/2005/8/layout/lProcess2"/>
    <dgm:cxn modelId="{4C4C27F3-102F-4399-AEED-AF305B30D11F}" type="presParOf" srcId="{3F281345-35E3-4BB4-8E26-3B15E47BB211}" destId="{13CA8741-96EF-47D9-B520-97E294B1B3D9}" srcOrd="2" destOrd="0" presId="urn:microsoft.com/office/officeart/2005/8/layout/lProcess2"/>
    <dgm:cxn modelId="{06D4B64A-5D01-48ED-838A-FCCB867B40F9}" type="presParOf" srcId="{13CA8741-96EF-47D9-B520-97E294B1B3D9}" destId="{34775AAC-E9A9-4B0B-A29D-D2E33566A892}" srcOrd="0" destOrd="0" presId="urn:microsoft.com/office/officeart/2005/8/layout/lProcess2"/>
    <dgm:cxn modelId="{F6A75794-6196-4113-A8EC-1FB507217123}" type="presParOf" srcId="{34775AAC-E9A9-4B0B-A29D-D2E33566A892}" destId="{AA1BC279-6B1A-402E-B67B-A8F4BFA1E876}" srcOrd="0" destOrd="0" presId="urn:microsoft.com/office/officeart/2005/8/layout/lProcess2"/>
    <dgm:cxn modelId="{1D18CAE3-79D0-4D2A-A62F-1290AF505D7B}" type="presParOf" srcId="{34775AAC-E9A9-4B0B-A29D-D2E33566A892}" destId="{644C8901-B24A-4D25-9CAC-7EF580D5D9DD}" srcOrd="1" destOrd="0" presId="urn:microsoft.com/office/officeart/2005/8/layout/lProcess2"/>
    <dgm:cxn modelId="{CEA0680E-14AE-4973-A9F3-C9E86F115396}" type="presParOf" srcId="{34775AAC-E9A9-4B0B-A29D-D2E33566A892}" destId="{1FEB7DF4-DD8D-4AAD-B668-EA0B954DA48A}" srcOrd="2" destOrd="0" presId="urn:microsoft.com/office/officeart/2005/8/layout/lProcess2"/>
    <dgm:cxn modelId="{3D527043-A9A0-4503-84E3-F4EF94750DAD}" type="presParOf" srcId="{34775AAC-E9A9-4B0B-A29D-D2E33566A892}" destId="{DC03B097-BD3D-428F-BE4D-FBF17888C55C}" srcOrd="3" destOrd="0" presId="urn:microsoft.com/office/officeart/2005/8/layout/lProcess2"/>
    <dgm:cxn modelId="{CCCAD2AF-4236-451A-8535-7F090AC0BDEE}" type="presParOf" srcId="{34775AAC-E9A9-4B0B-A29D-D2E33566A892}" destId="{F76874A2-4E19-4E26-B611-FC9FF8989680}" srcOrd="4" destOrd="0" presId="urn:microsoft.com/office/officeart/2005/8/layout/lProcess2"/>
    <dgm:cxn modelId="{C08AB17B-DC50-4E4C-A505-D5ADD5DC62FD}" type="presParOf" srcId="{34775AAC-E9A9-4B0B-A29D-D2E33566A892}" destId="{575398EE-2C91-4180-BB19-FA14F9428A0A}" srcOrd="5" destOrd="0" presId="urn:microsoft.com/office/officeart/2005/8/layout/lProcess2"/>
    <dgm:cxn modelId="{DEB2CDB7-3359-4EA9-A1D5-86BC9408974A}" type="presParOf" srcId="{34775AAC-E9A9-4B0B-A29D-D2E33566A892}" destId="{B1DC8C41-F79F-4D76-B9EB-BF767D6B8329}" srcOrd="6" destOrd="0" presId="urn:microsoft.com/office/officeart/2005/8/layout/lProcess2"/>
    <dgm:cxn modelId="{11784D6D-7EAB-4571-8C7C-48C84F3F880C}" type="presParOf" srcId="{B0D879B2-B8CE-42A8-8C36-F8F7BD034C94}" destId="{9C9C8A6A-D5F5-42A4-8215-9FAB3CFD2C62}" srcOrd="1" destOrd="0" presId="urn:microsoft.com/office/officeart/2005/8/layout/lProcess2"/>
    <dgm:cxn modelId="{B06D0134-139C-4F62-83BF-F8E57864E391}" type="presParOf" srcId="{B0D879B2-B8CE-42A8-8C36-F8F7BD034C94}" destId="{5A895C37-F685-4777-B71D-1759E039F086}" srcOrd="2" destOrd="0" presId="urn:microsoft.com/office/officeart/2005/8/layout/lProcess2"/>
    <dgm:cxn modelId="{DB1BEC9F-C02D-48B6-B33C-3280DE19600E}" type="presParOf" srcId="{5A895C37-F685-4777-B71D-1759E039F086}" destId="{03CEC8A5-326E-469B-A6DF-CD675440827A}" srcOrd="0" destOrd="0" presId="urn:microsoft.com/office/officeart/2005/8/layout/lProcess2"/>
    <dgm:cxn modelId="{25838A38-AD06-4EE8-B8FB-0014BB112DCC}" type="presParOf" srcId="{5A895C37-F685-4777-B71D-1759E039F086}" destId="{20BFB4EF-433F-481F-9DB9-9F7E5D3EE27A}" srcOrd="1" destOrd="0" presId="urn:microsoft.com/office/officeart/2005/8/layout/lProcess2"/>
    <dgm:cxn modelId="{9FD188F4-9078-43E5-9670-8DDD653A5C55}" type="presParOf" srcId="{5A895C37-F685-4777-B71D-1759E039F086}" destId="{D3FC4881-9767-4A17-8473-55F84E2ED2CA}" srcOrd="2" destOrd="0" presId="urn:microsoft.com/office/officeart/2005/8/layout/lProcess2"/>
    <dgm:cxn modelId="{58BE64C0-89D3-4993-B6A8-7E146117ADA8}" type="presParOf" srcId="{D3FC4881-9767-4A17-8473-55F84E2ED2CA}" destId="{5A239467-8DE3-4BA7-8083-BE79423955F4}" srcOrd="0" destOrd="0" presId="urn:microsoft.com/office/officeart/2005/8/layout/lProcess2"/>
    <dgm:cxn modelId="{615A4C98-B44A-4008-9A98-D9D21273B7DB}" type="presParOf" srcId="{5A239467-8DE3-4BA7-8083-BE79423955F4}" destId="{8FEC77A6-CA3F-4F2D-AB42-56254A965EF7}" srcOrd="0" destOrd="0" presId="urn:microsoft.com/office/officeart/2005/8/layout/lProcess2"/>
    <dgm:cxn modelId="{F3EB61D1-8AE6-4331-A4B5-4E8D6D79E1D2}" type="presParOf" srcId="{5A239467-8DE3-4BA7-8083-BE79423955F4}" destId="{70D1BEE5-2516-4727-BCF5-CB336C136C30}" srcOrd="1" destOrd="0" presId="urn:microsoft.com/office/officeart/2005/8/layout/lProcess2"/>
    <dgm:cxn modelId="{14FD14AF-CE2A-47A1-87E4-ED1EA91033AF}" type="presParOf" srcId="{5A239467-8DE3-4BA7-8083-BE79423955F4}" destId="{A230CCE5-2259-4B81-ABF7-B35E3384547E}" srcOrd="2" destOrd="0" presId="urn:microsoft.com/office/officeart/2005/8/layout/lProcess2"/>
    <dgm:cxn modelId="{1A15DC79-C47E-43A7-9F08-F22AF8795CED}" type="presParOf" srcId="{B0D879B2-B8CE-42A8-8C36-F8F7BD034C94}" destId="{CDE17174-4EB7-44CC-8B9B-A2995071BC6A}" srcOrd="3" destOrd="0" presId="urn:microsoft.com/office/officeart/2005/8/layout/lProcess2"/>
    <dgm:cxn modelId="{82363C78-4A20-4C9F-B6E3-900F6AF13280}" type="presParOf" srcId="{B0D879B2-B8CE-42A8-8C36-F8F7BD034C94}" destId="{50C13564-9964-4956-B9EE-038DE17A96E1}" srcOrd="4" destOrd="0" presId="urn:microsoft.com/office/officeart/2005/8/layout/lProcess2"/>
    <dgm:cxn modelId="{8666003C-5B41-40F2-AC33-F54D33D1A253}" type="presParOf" srcId="{50C13564-9964-4956-B9EE-038DE17A96E1}" destId="{180C5548-6DC4-4B55-BDA4-849E259165EB}" srcOrd="0" destOrd="0" presId="urn:microsoft.com/office/officeart/2005/8/layout/lProcess2"/>
    <dgm:cxn modelId="{955CE2CD-B348-4743-BA68-708A2A0BEF26}" type="presParOf" srcId="{50C13564-9964-4956-B9EE-038DE17A96E1}" destId="{13C045CD-DFCC-4F36-8B9A-B52CC22DF336}" srcOrd="1" destOrd="0" presId="urn:microsoft.com/office/officeart/2005/8/layout/lProcess2"/>
    <dgm:cxn modelId="{48F6A602-469B-4DA4-BDE1-5AD2CD6B844C}" type="presParOf" srcId="{50C13564-9964-4956-B9EE-038DE17A96E1}" destId="{ADA3B831-5777-4FE8-A132-916A33589A5F}" srcOrd="2" destOrd="0" presId="urn:microsoft.com/office/officeart/2005/8/layout/lProcess2"/>
    <dgm:cxn modelId="{8C5B3495-CD76-4AD2-B80C-3EE399666979}" type="presParOf" srcId="{ADA3B831-5777-4FE8-A132-916A33589A5F}" destId="{F11F6E61-2C29-4911-9794-C3B859631E36}" srcOrd="0" destOrd="0" presId="urn:microsoft.com/office/officeart/2005/8/layout/lProcess2"/>
    <dgm:cxn modelId="{F767759C-9298-4933-A8E3-E2B7726B736D}" type="presParOf" srcId="{F11F6E61-2C29-4911-9794-C3B859631E36}" destId="{36A2AD23-A45F-4EAA-964E-2E24F60C8062}" srcOrd="0" destOrd="0" presId="urn:microsoft.com/office/officeart/2005/8/layout/lProcess2"/>
    <dgm:cxn modelId="{EA7BD6BC-F2DC-4E54-A152-8D431B668B99}" type="presParOf" srcId="{F11F6E61-2C29-4911-9794-C3B859631E36}" destId="{6BFFC02F-5DD2-4555-9161-280BB1E35959}" srcOrd="1" destOrd="0" presId="urn:microsoft.com/office/officeart/2005/8/layout/lProcess2"/>
    <dgm:cxn modelId="{FA9501BB-7FD6-4F8D-A58C-74A2D38D3CEE}" type="presParOf" srcId="{F11F6E61-2C29-4911-9794-C3B859631E36}" destId="{81482BDC-B46F-4020-B903-72E60475C4B1}" srcOrd="2" destOrd="0" presId="urn:microsoft.com/office/officeart/2005/8/layout/lProcess2"/>
    <dgm:cxn modelId="{7CF37D2D-33D6-452C-A421-9725803BFFFC}" type="presParOf" srcId="{F11F6E61-2C29-4911-9794-C3B859631E36}" destId="{355E0733-2ADC-4B4A-BF59-85BCDD8ED736}" srcOrd="3" destOrd="0" presId="urn:microsoft.com/office/officeart/2005/8/layout/lProcess2"/>
    <dgm:cxn modelId="{48304F4F-44A8-48E4-A192-DDAF28CE4B87}" type="presParOf" srcId="{F11F6E61-2C29-4911-9794-C3B859631E36}" destId="{45BB8759-79C7-4007-B5F1-298D90000797}"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C77E8A6-105B-4DFE-B5CE-F96AD7FE77B7}" type="doc">
      <dgm:prSet loTypeId="urn:microsoft.com/office/officeart/2005/8/layout/equation1" loCatId="process" qsTypeId="urn:microsoft.com/office/officeart/2005/8/quickstyle/simple1" qsCatId="simple" csTypeId="urn:microsoft.com/office/officeart/2005/8/colors/accent1_2" csCatId="accent1" phldr="1"/>
      <dgm:spPr/>
    </dgm:pt>
    <dgm:pt modelId="{8E4112B2-47B4-44EC-A486-B16225A9DED6}">
      <dgm:prSet phldrT="[Text]"/>
      <dgm:spPr>
        <a:solidFill>
          <a:srgbClr val="214735"/>
        </a:solidFill>
      </dgm:spPr>
      <dgm:t>
        <a:bodyPr/>
        <a:lstStyle/>
        <a:p>
          <a:pPr algn="ctr"/>
          <a:r>
            <a:rPr lang="en-US" dirty="0"/>
            <a:t>School Mental    Health	</a:t>
          </a:r>
        </a:p>
      </dgm:t>
    </dgm:pt>
    <dgm:pt modelId="{30CD7ABE-5FB7-44AA-9FCF-A3218F98C506}" type="parTrans" cxnId="{59F5FBBD-994A-459A-9EC2-84A62D53A549}">
      <dgm:prSet/>
      <dgm:spPr/>
      <dgm:t>
        <a:bodyPr/>
        <a:lstStyle/>
        <a:p>
          <a:endParaRPr lang="en-US"/>
        </a:p>
      </dgm:t>
    </dgm:pt>
    <dgm:pt modelId="{4E308DBC-811F-4A11-AABC-2503ECA446B0}" type="sibTrans" cxnId="{59F5FBBD-994A-459A-9EC2-84A62D53A549}">
      <dgm:prSet/>
      <dgm:spPr>
        <a:solidFill>
          <a:srgbClr val="00517C"/>
        </a:solidFill>
      </dgm:spPr>
      <dgm:t>
        <a:bodyPr/>
        <a:lstStyle/>
        <a:p>
          <a:endParaRPr lang="en-US"/>
        </a:p>
      </dgm:t>
    </dgm:pt>
    <dgm:pt modelId="{4B222675-9BDC-47D4-AF9B-7BE86ECB9EAE}">
      <dgm:prSet phldrT="[Text]"/>
      <dgm:spPr>
        <a:gradFill rotWithShape="0">
          <a:gsLst>
            <a:gs pos="0">
              <a:srgbClr val="0F3E2B"/>
            </a:gs>
            <a:gs pos="50000">
              <a:schemeClr val="accent1">
                <a:shade val="67500"/>
                <a:satMod val="115000"/>
              </a:schemeClr>
            </a:gs>
            <a:gs pos="100000">
              <a:schemeClr val="accent1">
                <a:shade val="100000"/>
                <a:satMod val="115000"/>
              </a:schemeClr>
            </a:gs>
          </a:gsLst>
          <a:lin ang="5400000" scaled="0"/>
        </a:gradFill>
      </dgm:spPr>
      <dgm:t>
        <a:bodyPr/>
        <a:lstStyle/>
        <a:p>
          <a:r>
            <a:rPr lang="en-US" dirty="0"/>
            <a:t>ISF</a:t>
          </a:r>
        </a:p>
      </dgm:t>
    </dgm:pt>
    <dgm:pt modelId="{99CE29EB-C73B-450E-8483-F6B8A99DA9F2}" type="parTrans" cxnId="{7E90BB26-D5AE-423F-BA06-1336F346F9B3}">
      <dgm:prSet/>
      <dgm:spPr/>
      <dgm:t>
        <a:bodyPr/>
        <a:lstStyle/>
        <a:p>
          <a:endParaRPr lang="en-US"/>
        </a:p>
      </dgm:t>
    </dgm:pt>
    <dgm:pt modelId="{B30A23C3-120D-4D22-A317-A4F4920CE25F}" type="sibTrans" cxnId="{7E90BB26-D5AE-423F-BA06-1336F346F9B3}">
      <dgm:prSet/>
      <dgm:spPr/>
      <dgm:t>
        <a:bodyPr/>
        <a:lstStyle/>
        <a:p>
          <a:endParaRPr lang="en-US"/>
        </a:p>
      </dgm:t>
    </dgm:pt>
    <dgm:pt modelId="{26B937B3-C468-4760-94DD-C0772B255C2A}">
      <dgm:prSet phldrT="[Text]"/>
      <dgm: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dgm:spPr>
      <dgm:t>
        <a:bodyPr/>
        <a:lstStyle/>
        <a:p>
          <a:r>
            <a:rPr lang="en-US" dirty="0"/>
            <a:t> MTSS/PBIS	</a:t>
          </a:r>
        </a:p>
      </dgm:t>
    </dgm:pt>
    <dgm:pt modelId="{3889A374-E4B3-4ED2-A7D7-4CBDA86EEA21}" type="sibTrans" cxnId="{0A624671-43A9-4DB7-97D2-21B51B468A83}">
      <dgm:prSet/>
      <dgm:spPr>
        <a:solidFill>
          <a:srgbClr val="00517C"/>
        </a:solidFill>
      </dgm:spPr>
      <dgm:t>
        <a:bodyPr/>
        <a:lstStyle/>
        <a:p>
          <a:endParaRPr lang="en-US"/>
        </a:p>
      </dgm:t>
    </dgm:pt>
    <dgm:pt modelId="{19080249-D21A-4106-B53C-F3FA0CCCE3E9}" type="parTrans" cxnId="{0A624671-43A9-4DB7-97D2-21B51B468A83}">
      <dgm:prSet/>
      <dgm:spPr/>
      <dgm:t>
        <a:bodyPr/>
        <a:lstStyle/>
        <a:p>
          <a:endParaRPr lang="en-US"/>
        </a:p>
      </dgm:t>
    </dgm:pt>
    <dgm:pt modelId="{DE7A5082-F172-426C-AB27-DFD2911F26A5}" type="pres">
      <dgm:prSet presAssocID="{AC77E8A6-105B-4DFE-B5CE-F96AD7FE77B7}" presName="linearFlow" presStyleCnt="0">
        <dgm:presLayoutVars>
          <dgm:dir/>
          <dgm:resizeHandles val="exact"/>
        </dgm:presLayoutVars>
      </dgm:prSet>
      <dgm:spPr/>
    </dgm:pt>
    <dgm:pt modelId="{F1EA89CC-4F9B-430A-9E85-8C22F86A4BCC}" type="pres">
      <dgm:prSet presAssocID="{8E4112B2-47B4-44EC-A486-B16225A9DED6}" presName="node" presStyleLbl="node1" presStyleIdx="0" presStyleCnt="3">
        <dgm:presLayoutVars>
          <dgm:bulletEnabled val="1"/>
        </dgm:presLayoutVars>
      </dgm:prSet>
      <dgm:spPr/>
      <dgm:t>
        <a:bodyPr/>
        <a:lstStyle/>
        <a:p>
          <a:endParaRPr lang="en-US"/>
        </a:p>
      </dgm:t>
    </dgm:pt>
    <dgm:pt modelId="{885CA98A-5D64-4B8B-8B92-D97A2ECF5625}" type="pres">
      <dgm:prSet presAssocID="{4E308DBC-811F-4A11-AABC-2503ECA446B0}" presName="spacerL" presStyleCnt="0"/>
      <dgm:spPr/>
    </dgm:pt>
    <dgm:pt modelId="{C909748A-B10A-4960-88B0-0A964000BAE9}" type="pres">
      <dgm:prSet presAssocID="{4E308DBC-811F-4A11-AABC-2503ECA446B0}" presName="sibTrans" presStyleLbl="sibTrans2D1" presStyleIdx="0" presStyleCnt="2"/>
      <dgm:spPr/>
      <dgm:t>
        <a:bodyPr/>
        <a:lstStyle/>
        <a:p>
          <a:endParaRPr lang="en-US"/>
        </a:p>
      </dgm:t>
    </dgm:pt>
    <dgm:pt modelId="{F9C9A444-0C19-4654-A307-0C2FC0EF94C5}" type="pres">
      <dgm:prSet presAssocID="{4E308DBC-811F-4A11-AABC-2503ECA446B0}" presName="spacerR" presStyleCnt="0"/>
      <dgm:spPr/>
    </dgm:pt>
    <dgm:pt modelId="{51C23681-1719-4E6A-96D3-CB2F94C8D7AE}" type="pres">
      <dgm:prSet presAssocID="{26B937B3-C468-4760-94DD-C0772B255C2A}" presName="node" presStyleLbl="node1" presStyleIdx="1" presStyleCnt="3">
        <dgm:presLayoutVars>
          <dgm:bulletEnabled val="1"/>
        </dgm:presLayoutVars>
      </dgm:prSet>
      <dgm:spPr/>
      <dgm:t>
        <a:bodyPr/>
        <a:lstStyle/>
        <a:p>
          <a:endParaRPr lang="en-US"/>
        </a:p>
      </dgm:t>
    </dgm:pt>
    <dgm:pt modelId="{B79CAB4A-A816-4DED-A6B4-470CEE940D00}" type="pres">
      <dgm:prSet presAssocID="{3889A374-E4B3-4ED2-A7D7-4CBDA86EEA21}" presName="spacerL" presStyleCnt="0"/>
      <dgm:spPr/>
    </dgm:pt>
    <dgm:pt modelId="{A4FD54D5-358C-4739-A3FC-5B09AB38DEA6}" type="pres">
      <dgm:prSet presAssocID="{3889A374-E4B3-4ED2-A7D7-4CBDA86EEA21}" presName="sibTrans" presStyleLbl="sibTrans2D1" presStyleIdx="1" presStyleCnt="2"/>
      <dgm:spPr/>
      <dgm:t>
        <a:bodyPr/>
        <a:lstStyle/>
        <a:p>
          <a:endParaRPr lang="en-US"/>
        </a:p>
      </dgm:t>
    </dgm:pt>
    <dgm:pt modelId="{840A4E68-44B5-4412-B2E3-86699CB3E22B}" type="pres">
      <dgm:prSet presAssocID="{3889A374-E4B3-4ED2-A7D7-4CBDA86EEA21}" presName="spacerR" presStyleCnt="0"/>
      <dgm:spPr/>
    </dgm:pt>
    <dgm:pt modelId="{68FE31A8-DA91-417C-99DE-8D51D3BBBF15}" type="pres">
      <dgm:prSet presAssocID="{4B222675-9BDC-47D4-AF9B-7BE86ECB9EAE}" presName="node" presStyleLbl="node1" presStyleIdx="2" presStyleCnt="3">
        <dgm:presLayoutVars>
          <dgm:bulletEnabled val="1"/>
        </dgm:presLayoutVars>
      </dgm:prSet>
      <dgm:spPr/>
      <dgm:t>
        <a:bodyPr/>
        <a:lstStyle/>
        <a:p>
          <a:endParaRPr lang="en-US"/>
        </a:p>
      </dgm:t>
    </dgm:pt>
  </dgm:ptLst>
  <dgm:cxnLst>
    <dgm:cxn modelId="{3395F823-9CA9-439A-8933-8D4618D4B863}" type="presOf" srcId="{8E4112B2-47B4-44EC-A486-B16225A9DED6}" destId="{F1EA89CC-4F9B-430A-9E85-8C22F86A4BCC}" srcOrd="0" destOrd="0" presId="urn:microsoft.com/office/officeart/2005/8/layout/equation1"/>
    <dgm:cxn modelId="{7E90BB26-D5AE-423F-BA06-1336F346F9B3}" srcId="{AC77E8A6-105B-4DFE-B5CE-F96AD7FE77B7}" destId="{4B222675-9BDC-47D4-AF9B-7BE86ECB9EAE}" srcOrd="2" destOrd="0" parTransId="{99CE29EB-C73B-450E-8483-F6B8A99DA9F2}" sibTransId="{B30A23C3-120D-4D22-A317-A4F4920CE25F}"/>
    <dgm:cxn modelId="{09EFADFC-A40A-4902-A89B-74B92A9A39CB}" type="presOf" srcId="{4E308DBC-811F-4A11-AABC-2503ECA446B0}" destId="{C909748A-B10A-4960-88B0-0A964000BAE9}" srcOrd="0" destOrd="0" presId="urn:microsoft.com/office/officeart/2005/8/layout/equation1"/>
    <dgm:cxn modelId="{0A624671-43A9-4DB7-97D2-21B51B468A83}" srcId="{AC77E8A6-105B-4DFE-B5CE-F96AD7FE77B7}" destId="{26B937B3-C468-4760-94DD-C0772B255C2A}" srcOrd="1" destOrd="0" parTransId="{19080249-D21A-4106-B53C-F3FA0CCCE3E9}" sibTransId="{3889A374-E4B3-4ED2-A7D7-4CBDA86EEA21}"/>
    <dgm:cxn modelId="{73C685B6-35A7-4747-855C-1B44956A2A42}" type="presOf" srcId="{AC77E8A6-105B-4DFE-B5CE-F96AD7FE77B7}" destId="{DE7A5082-F172-426C-AB27-DFD2911F26A5}" srcOrd="0" destOrd="0" presId="urn:microsoft.com/office/officeart/2005/8/layout/equation1"/>
    <dgm:cxn modelId="{84A8F518-37EE-4DA9-BD33-2FC662266E4C}" type="presOf" srcId="{3889A374-E4B3-4ED2-A7D7-4CBDA86EEA21}" destId="{A4FD54D5-358C-4739-A3FC-5B09AB38DEA6}" srcOrd="0" destOrd="0" presId="urn:microsoft.com/office/officeart/2005/8/layout/equation1"/>
    <dgm:cxn modelId="{F66BFD60-9740-4CDE-9E00-2A79BD8BD0FC}" type="presOf" srcId="{26B937B3-C468-4760-94DD-C0772B255C2A}" destId="{51C23681-1719-4E6A-96D3-CB2F94C8D7AE}" srcOrd="0" destOrd="0" presId="urn:microsoft.com/office/officeart/2005/8/layout/equation1"/>
    <dgm:cxn modelId="{CA5BE991-4A6F-422E-B733-5C59F405AEF3}" type="presOf" srcId="{4B222675-9BDC-47D4-AF9B-7BE86ECB9EAE}" destId="{68FE31A8-DA91-417C-99DE-8D51D3BBBF15}" srcOrd="0" destOrd="0" presId="urn:microsoft.com/office/officeart/2005/8/layout/equation1"/>
    <dgm:cxn modelId="{59F5FBBD-994A-459A-9EC2-84A62D53A549}" srcId="{AC77E8A6-105B-4DFE-B5CE-F96AD7FE77B7}" destId="{8E4112B2-47B4-44EC-A486-B16225A9DED6}" srcOrd="0" destOrd="0" parTransId="{30CD7ABE-5FB7-44AA-9FCF-A3218F98C506}" sibTransId="{4E308DBC-811F-4A11-AABC-2503ECA446B0}"/>
    <dgm:cxn modelId="{A4CAAEB5-7EC0-4689-BEE6-32A0C10E1E5C}" type="presParOf" srcId="{DE7A5082-F172-426C-AB27-DFD2911F26A5}" destId="{F1EA89CC-4F9B-430A-9E85-8C22F86A4BCC}" srcOrd="0" destOrd="0" presId="urn:microsoft.com/office/officeart/2005/8/layout/equation1"/>
    <dgm:cxn modelId="{4CED0D39-2B01-4926-BD9B-55A88481AA1F}" type="presParOf" srcId="{DE7A5082-F172-426C-AB27-DFD2911F26A5}" destId="{885CA98A-5D64-4B8B-8B92-D97A2ECF5625}" srcOrd="1" destOrd="0" presId="urn:microsoft.com/office/officeart/2005/8/layout/equation1"/>
    <dgm:cxn modelId="{3B8E85CE-5767-44FC-8B10-C5F54D635E61}" type="presParOf" srcId="{DE7A5082-F172-426C-AB27-DFD2911F26A5}" destId="{C909748A-B10A-4960-88B0-0A964000BAE9}" srcOrd="2" destOrd="0" presId="urn:microsoft.com/office/officeart/2005/8/layout/equation1"/>
    <dgm:cxn modelId="{3C694721-515A-43D1-93FC-D6D60FF69924}" type="presParOf" srcId="{DE7A5082-F172-426C-AB27-DFD2911F26A5}" destId="{F9C9A444-0C19-4654-A307-0C2FC0EF94C5}" srcOrd="3" destOrd="0" presId="urn:microsoft.com/office/officeart/2005/8/layout/equation1"/>
    <dgm:cxn modelId="{3606C411-376F-4D90-83AC-F69872AC82EA}" type="presParOf" srcId="{DE7A5082-F172-426C-AB27-DFD2911F26A5}" destId="{51C23681-1719-4E6A-96D3-CB2F94C8D7AE}" srcOrd="4" destOrd="0" presId="urn:microsoft.com/office/officeart/2005/8/layout/equation1"/>
    <dgm:cxn modelId="{AB97036C-481B-4C28-805A-58EF5266FEE0}" type="presParOf" srcId="{DE7A5082-F172-426C-AB27-DFD2911F26A5}" destId="{B79CAB4A-A816-4DED-A6B4-470CEE940D00}" srcOrd="5" destOrd="0" presId="urn:microsoft.com/office/officeart/2005/8/layout/equation1"/>
    <dgm:cxn modelId="{FFCC2C7E-4547-4C96-921E-60BD7E44B769}" type="presParOf" srcId="{DE7A5082-F172-426C-AB27-DFD2911F26A5}" destId="{A4FD54D5-358C-4739-A3FC-5B09AB38DEA6}" srcOrd="6" destOrd="0" presId="urn:microsoft.com/office/officeart/2005/8/layout/equation1"/>
    <dgm:cxn modelId="{15C51190-8518-4DA2-94FB-C2B3106CEB63}" type="presParOf" srcId="{DE7A5082-F172-426C-AB27-DFD2911F26A5}" destId="{840A4E68-44B5-4412-B2E3-86699CB3E22B}" srcOrd="7" destOrd="0" presId="urn:microsoft.com/office/officeart/2005/8/layout/equation1"/>
    <dgm:cxn modelId="{2EA3E9A3-5E74-47BC-9D57-D5D1AFC287EB}" type="presParOf" srcId="{DE7A5082-F172-426C-AB27-DFD2911F26A5}" destId="{68FE31A8-DA91-417C-99DE-8D51D3BBBF15}"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F46445-D77D-D541-A384-DDA2E6D08BBB}"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en-US"/>
        </a:p>
      </dgm:t>
    </dgm:pt>
    <dgm:pt modelId="{BA259D65-E8C6-E643-A19C-D05CE355C627}">
      <dgm:prSet phldrT="[Text]"/>
      <dgm:spPr>
        <a:solidFill>
          <a:schemeClr val="accent1">
            <a:alpha val="72000"/>
          </a:schemeClr>
        </a:solidFill>
      </dgm:spPr>
      <dgm:t>
        <a:bodyPr/>
        <a:lstStyle/>
        <a:p>
          <a:r>
            <a:rPr lang="en-US" dirty="0">
              <a:solidFill>
                <a:schemeClr val="tx1"/>
              </a:solidFill>
            </a:rPr>
            <a:t>   </a:t>
          </a:r>
          <a:r>
            <a:rPr lang="en-US" b="1" dirty="0">
              <a:solidFill>
                <a:schemeClr val="tx1"/>
              </a:solidFill>
            </a:rPr>
            <a:t>Perceived Threat</a:t>
          </a:r>
          <a:r>
            <a:rPr lang="en-US" b="1" dirty="0"/>
            <a:t>	</a:t>
          </a:r>
        </a:p>
      </dgm:t>
    </dgm:pt>
    <dgm:pt modelId="{8EE8B74A-7D0F-6E45-881B-FA678E61BAE6}" type="parTrans" cxnId="{652EA1AF-0BFF-F442-8585-D3AD6F4869D7}">
      <dgm:prSet/>
      <dgm:spPr/>
      <dgm:t>
        <a:bodyPr/>
        <a:lstStyle/>
        <a:p>
          <a:endParaRPr lang="en-US"/>
        </a:p>
      </dgm:t>
    </dgm:pt>
    <dgm:pt modelId="{E7A63BE8-06DB-694F-86FB-8A780DE77694}" type="sibTrans" cxnId="{652EA1AF-0BFF-F442-8585-D3AD6F4869D7}">
      <dgm:prSet/>
      <dgm:spPr>
        <a:ln>
          <a:solidFill>
            <a:schemeClr val="tx1"/>
          </a:solidFill>
        </a:ln>
      </dgm:spPr>
      <dgm:t>
        <a:bodyPr/>
        <a:lstStyle/>
        <a:p>
          <a:endParaRPr lang="en-US"/>
        </a:p>
      </dgm:t>
    </dgm:pt>
    <dgm:pt modelId="{17A6C4E0-2113-894E-9875-DA989B56B791}">
      <dgm:prSet phldrT="[Text]"/>
      <dgm:spPr>
        <a:solidFill>
          <a:schemeClr val="accent1">
            <a:alpha val="72000"/>
          </a:schemeClr>
        </a:solidFill>
      </dgm:spPr>
      <dgm:t>
        <a:bodyPr/>
        <a:lstStyle/>
        <a:p>
          <a:r>
            <a:rPr lang="en-US" b="1" dirty="0">
              <a:solidFill>
                <a:schemeClr val="tx1"/>
              </a:solidFill>
            </a:rPr>
            <a:t>Adrenaline &amp; cortisol prepare the body to respond</a:t>
          </a:r>
        </a:p>
      </dgm:t>
    </dgm:pt>
    <dgm:pt modelId="{88299844-5E74-AA4C-843D-206E199D4980}" type="parTrans" cxnId="{FA628493-ED49-564C-9370-D6323DF946AA}">
      <dgm:prSet/>
      <dgm:spPr/>
      <dgm:t>
        <a:bodyPr/>
        <a:lstStyle/>
        <a:p>
          <a:endParaRPr lang="en-US"/>
        </a:p>
      </dgm:t>
    </dgm:pt>
    <dgm:pt modelId="{3492A310-802B-9E43-9CA8-C2D89CA35790}" type="sibTrans" cxnId="{FA628493-ED49-564C-9370-D6323DF946AA}">
      <dgm:prSet/>
      <dgm:spPr/>
      <dgm:t>
        <a:bodyPr/>
        <a:lstStyle/>
        <a:p>
          <a:endParaRPr lang="en-US"/>
        </a:p>
      </dgm:t>
    </dgm:pt>
    <dgm:pt modelId="{47371CAA-DDBE-0546-864D-420057DCBAF6}">
      <dgm:prSet phldrT="[Text]"/>
      <dgm:spPr>
        <a:solidFill>
          <a:schemeClr val="accent1">
            <a:alpha val="68000"/>
          </a:schemeClr>
        </a:solidFill>
      </dgm:spPr>
      <dgm:t>
        <a:bodyPr/>
        <a:lstStyle/>
        <a:p>
          <a:r>
            <a:rPr lang="en-US" b="1" dirty="0">
              <a:solidFill>
                <a:srgbClr val="7030A0"/>
              </a:solidFill>
            </a:rPr>
            <a:t>Body returns to baseline (homeostasis) when threat discontinues</a:t>
          </a:r>
        </a:p>
      </dgm:t>
    </dgm:pt>
    <dgm:pt modelId="{4B1834EB-936A-8D41-96A7-C6B0B14B724E}" type="parTrans" cxnId="{BD449F65-106B-8540-A08E-F0B82EED350D}">
      <dgm:prSet/>
      <dgm:spPr/>
      <dgm:t>
        <a:bodyPr/>
        <a:lstStyle/>
        <a:p>
          <a:endParaRPr lang="en-US"/>
        </a:p>
      </dgm:t>
    </dgm:pt>
    <dgm:pt modelId="{3FD985D3-94FD-1E4F-986E-5999289796DC}" type="sibTrans" cxnId="{BD449F65-106B-8540-A08E-F0B82EED350D}">
      <dgm:prSet/>
      <dgm:spPr/>
      <dgm:t>
        <a:bodyPr/>
        <a:lstStyle/>
        <a:p>
          <a:endParaRPr lang="en-US"/>
        </a:p>
      </dgm:t>
    </dgm:pt>
    <dgm:pt modelId="{48FA263C-E04D-6E48-808A-F7FFD140DF28}">
      <dgm:prSet phldrT="[Text]"/>
      <dgm:spPr>
        <a:solidFill>
          <a:schemeClr val="accent1">
            <a:alpha val="77000"/>
          </a:schemeClr>
        </a:solidFill>
      </dgm:spPr>
      <dgm:t>
        <a:bodyPr/>
        <a:lstStyle/>
        <a:p>
          <a:r>
            <a:rPr lang="en-US" b="1" dirty="0">
              <a:solidFill>
                <a:schemeClr val="tx1"/>
              </a:solidFill>
            </a:rPr>
            <a:t>Fight or Flight</a:t>
          </a:r>
        </a:p>
      </dgm:t>
    </dgm:pt>
    <dgm:pt modelId="{857B226B-60AF-834C-8BAE-F71C0366EC92}" type="parTrans" cxnId="{DA4C2602-2003-2E41-8CDA-4D5ED7AADA80}">
      <dgm:prSet/>
      <dgm:spPr/>
      <dgm:t>
        <a:bodyPr/>
        <a:lstStyle/>
        <a:p>
          <a:endParaRPr lang="en-US"/>
        </a:p>
      </dgm:t>
    </dgm:pt>
    <dgm:pt modelId="{A1A5FA22-8A2F-4948-A48A-3D8886F931E3}" type="sibTrans" cxnId="{DA4C2602-2003-2E41-8CDA-4D5ED7AADA80}">
      <dgm:prSet/>
      <dgm:spPr/>
      <dgm:t>
        <a:bodyPr/>
        <a:lstStyle/>
        <a:p>
          <a:endParaRPr lang="en-US"/>
        </a:p>
      </dgm:t>
    </dgm:pt>
    <dgm:pt modelId="{25AF3460-7207-8242-ADED-15D73041088B}" type="pres">
      <dgm:prSet presAssocID="{CCF46445-D77D-D541-A384-DDA2E6D08BBB}" presName="Name0" presStyleCnt="0">
        <dgm:presLayoutVars>
          <dgm:dir/>
          <dgm:resizeHandles val="exact"/>
        </dgm:presLayoutVars>
      </dgm:prSet>
      <dgm:spPr/>
      <dgm:t>
        <a:bodyPr/>
        <a:lstStyle/>
        <a:p>
          <a:endParaRPr lang="en-US"/>
        </a:p>
      </dgm:t>
    </dgm:pt>
    <dgm:pt modelId="{26ADA8DF-82EF-2D43-A293-7DDDA85E3E29}" type="pres">
      <dgm:prSet presAssocID="{CCF46445-D77D-D541-A384-DDA2E6D08BBB}" presName="cycle" presStyleCnt="0"/>
      <dgm:spPr/>
    </dgm:pt>
    <dgm:pt modelId="{4DB105F8-7BF2-1F42-99AD-96E01AF1A250}" type="pres">
      <dgm:prSet presAssocID="{BA259D65-E8C6-E643-A19C-D05CE355C627}" presName="nodeFirstNode" presStyleLbl="node1" presStyleIdx="0" presStyleCnt="4" custRadScaleRad="111682" custRadScaleInc="-6665">
        <dgm:presLayoutVars>
          <dgm:bulletEnabled val="1"/>
        </dgm:presLayoutVars>
      </dgm:prSet>
      <dgm:spPr/>
      <dgm:t>
        <a:bodyPr/>
        <a:lstStyle/>
        <a:p>
          <a:endParaRPr lang="en-US"/>
        </a:p>
      </dgm:t>
    </dgm:pt>
    <dgm:pt modelId="{0B89CE52-988F-E944-B592-5ACCF37592FF}" type="pres">
      <dgm:prSet presAssocID="{E7A63BE8-06DB-694F-86FB-8A780DE77694}" presName="sibTransFirstNode" presStyleLbl="bgShp" presStyleIdx="0" presStyleCnt="1" custAng="516458" custScaleX="96514" custLinFactNeighborX="2539" custLinFactNeighborY="6881"/>
      <dgm:spPr/>
      <dgm:t>
        <a:bodyPr/>
        <a:lstStyle/>
        <a:p>
          <a:endParaRPr lang="en-US"/>
        </a:p>
      </dgm:t>
    </dgm:pt>
    <dgm:pt modelId="{5FC72237-F391-8342-9108-EE4C348FFDCA}" type="pres">
      <dgm:prSet presAssocID="{17A6C4E0-2113-894E-9875-DA989B56B791}" presName="nodeFollowingNodes" presStyleLbl="node1" presStyleIdx="1" presStyleCnt="4">
        <dgm:presLayoutVars>
          <dgm:bulletEnabled val="1"/>
        </dgm:presLayoutVars>
      </dgm:prSet>
      <dgm:spPr/>
      <dgm:t>
        <a:bodyPr/>
        <a:lstStyle/>
        <a:p>
          <a:endParaRPr lang="en-US"/>
        </a:p>
      </dgm:t>
    </dgm:pt>
    <dgm:pt modelId="{C87DB725-784A-E640-A187-7C9D34C94555}" type="pres">
      <dgm:prSet presAssocID="{48FA263C-E04D-6E48-808A-F7FFD140DF28}" presName="nodeFollowingNodes" presStyleLbl="node1" presStyleIdx="2" presStyleCnt="4">
        <dgm:presLayoutVars>
          <dgm:bulletEnabled val="1"/>
        </dgm:presLayoutVars>
      </dgm:prSet>
      <dgm:spPr/>
      <dgm:t>
        <a:bodyPr/>
        <a:lstStyle/>
        <a:p>
          <a:endParaRPr lang="en-US"/>
        </a:p>
      </dgm:t>
    </dgm:pt>
    <dgm:pt modelId="{5D66FE86-F27C-B94D-827E-E89973197544}" type="pres">
      <dgm:prSet presAssocID="{47371CAA-DDBE-0546-864D-420057DCBAF6}" presName="nodeFollowingNodes" presStyleLbl="node1" presStyleIdx="3" presStyleCnt="4">
        <dgm:presLayoutVars>
          <dgm:bulletEnabled val="1"/>
        </dgm:presLayoutVars>
      </dgm:prSet>
      <dgm:spPr/>
      <dgm:t>
        <a:bodyPr/>
        <a:lstStyle/>
        <a:p>
          <a:endParaRPr lang="en-US"/>
        </a:p>
      </dgm:t>
    </dgm:pt>
  </dgm:ptLst>
  <dgm:cxnLst>
    <dgm:cxn modelId="{2D849489-B109-FA44-BABA-A99771846D7B}" type="presOf" srcId="{17A6C4E0-2113-894E-9875-DA989B56B791}" destId="{5FC72237-F391-8342-9108-EE4C348FFDCA}" srcOrd="0" destOrd="0" presId="urn:microsoft.com/office/officeart/2005/8/layout/cycle3"/>
    <dgm:cxn modelId="{BD449F65-106B-8540-A08E-F0B82EED350D}" srcId="{CCF46445-D77D-D541-A384-DDA2E6D08BBB}" destId="{47371CAA-DDBE-0546-864D-420057DCBAF6}" srcOrd="3" destOrd="0" parTransId="{4B1834EB-936A-8D41-96A7-C6B0B14B724E}" sibTransId="{3FD985D3-94FD-1E4F-986E-5999289796DC}"/>
    <dgm:cxn modelId="{FA628493-ED49-564C-9370-D6323DF946AA}" srcId="{CCF46445-D77D-D541-A384-DDA2E6D08BBB}" destId="{17A6C4E0-2113-894E-9875-DA989B56B791}" srcOrd="1" destOrd="0" parTransId="{88299844-5E74-AA4C-843D-206E199D4980}" sibTransId="{3492A310-802B-9E43-9CA8-C2D89CA35790}"/>
    <dgm:cxn modelId="{7A4F9CE9-C976-8842-AE1A-38EC73CBB954}" type="presOf" srcId="{CCF46445-D77D-D541-A384-DDA2E6D08BBB}" destId="{25AF3460-7207-8242-ADED-15D73041088B}" srcOrd="0" destOrd="0" presId="urn:microsoft.com/office/officeart/2005/8/layout/cycle3"/>
    <dgm:cxn modelId="{DA4C2602-2003-2E41-8CDA-4D5ED7AADA80}" srcId="{CCF46445-D77D-D541-A384-DDA2E6D08BBB}" destId="{48FA263C-E04D-6E48-808A-F7FFD140DF28}" srcOrd="2" destOrd="0" parTransId="{857B226B-60AF-834C-8BAE-F71C0366EC92}" sibTransId="{A1A5FA22-8A2F-4948-A48A-3D8886F931E3}"/>
    <dgm:cxn modelId="{A80E064E-6019-1C4E-940E-318CCDCE9656}" type="presOf" srcId="{48FA263C-E04D-6E48-808A-F7FFD140DF28}" destId="{C87DB725-784A-E640-A187-7C9D34C94555}" srcOrd="0" destOrd="0" presId="urn:microsoft.com/office/officeart/2005/8/layout/cycle3"/>
    <dgm:cxn modelId="{652EA1AF-0BFF-F442-8585-D3AD6F4869D7}" srcId="{CCF46445-D77D-D541-A384-DDA2E6D08BBB}" destId="{BA259D65-E8C6-E643-A19C-D05CE355C627}" srcOrd="0" destOrd="0" parTransId="{8EE8B74A-7D0F-6E45-881B-FA678E61BAE6}" sibTransId="{E7A63BE8-06DB-694F-86FB-8A780DE77694}"/>
    <dgm:cxn modelId="{EE1D95F0-40D8-0F4E-96CF-8F4B7221055E}" type="presOf" srcId="{E7A63BE8-06DB-694F-86FB-8A780DE77694}" destId="{0B89CE52-988F-E944-B592-5ACCF37592FF}" srcOrd="0" destOrd="0" presId="urn:microsoft.com/office/officeart/2005/8/layout/cycle3"/>
    <dgm:cxn modelId="{17C3413C-FCB2-3048-9295-59154F97D26E}" type="presOf" srcId="{BA259D65-E8C6-E643-A19C-D05CE355C627}" destId="{4DB105F8-7BF2-1F42-99AD-96E01AF1A250}" srcOrd="0" destOrd="0" presId="urn:microsoft.com/office/officeart/2005/8/layout/cycle3"/>
    <dgm:cxn modelId="{D7138869-61C6-294C-AF7D-C091B9B59770}" type="presOf" srcId="{47371CAA-DDBE-0546-864D-420057DCBAF6}" destId="{5D66FE86-F27C-B94D-827E-E89973197544}" srcOrd="0" destOrd="0" presId="urn:microsoft.com/office/officeart/2005/8/layout/cycle3"/>
    <dgm:cxn modelId="{8D8A3E2B-CAB0-044D-8063-F9F20E946D69}" type="presParOf" srcId="{25AF3460-7207-8242-ADED-15D73041088B}" destId="{26ADA8DF-82EF-2D43-A293-7DDDA85E3E29}" srcOrd="0" destOrd="0" presId="urn:microsoft.com/office/officeart/2005/8/layout/cycle3"/>
    <dgm:cxn modelId="{BB0FD4C1-F764-774A-A14C-6D570F06A731}" type="presParOf" srcId="{26ADA8DF-82EF-2D43-A293-7DDDA85E3E29}" destId="{4DB105F8-7BF2-1F42-99AD-96E01AF1A250}" srcOrd="0" destOrd="0" presId="urn:microsoft.com/office/officeart/2005/8/layout/cycle3"/>
    <dgm:cxn modelId="{8AC5D608-DE09-794E-875B-7176CABC3D8F}" type="presParOf" srcId="{26ADA8DF-82EF-2D43-A293-7DDDA85E3E29}" destId="{0B89CE52-988F-E944-B592-5ACCF37592FF}" srcOrd="1" destOrd="0" presId="urn:microsoft.com/office/officeart/2005/8/layout/cycle3"/>
    <dgm:cxn modelId="{1277A6C4-B723-4344-B3DC-897E5788F6DC}" type="presParOf" srcId="{26ADA8DF-82EF-2D43-A293-7DDDA85E3E29}" destId="{5FC72237-F391-8342-9108-EE4C348FFDCA}" srcOrd="2" destOrd="0" presId="urn:microsoft.com/office/officeart/2005/8/layout/cycle3"/>
    <dgm:cxn modelId="{2AB22EFA-3DF9-AA4A-9582-646E4AD19DCC}" type="presParOf" srcId="{26ADA8DF-82EF-2D43-A293-7DDDA85E3E29}" destId="{C87DB725-784A-E640-A187-7C9D34C94555}" srcOrd="3" destOrd="0" presId="urn:microsoft.com/office/officeart/2005/8/layout/cycle3"/>
    <dgm:cxn modelId="{B29C0850-D3C8-9046-92EC-DCE815235834}" type="presParOf" srcId="{26ADA8DF-82EF-2D43-A293-7DDDA85E3E29}" destId="{5D66FE86-F27C-B94D-827E-E89973197544}" srcOrd="4" destOrd="0" presId="urn:microsoft.com/office/officeart/2005/8/layout/cycle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F46445-D77D-D541-A384-DDA2E6D08BBB}"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en-US"/>
        </a:p>
      </dgm:t>
    </dgm:pt>
    <dgm:pt modelId="{BA259D65-E8C6-E643-A19C-D05CE355C627}">
      <dgm:prSet phldrT="[Text]"/>
      <dgm:spPr/>
      <dgm:t>
        <a:bodyPr/>
        <a:lstStyle/>
        <a:p>
          <a:r>
            <a:rPr lang="en-US" b="1" dirty="0">
              <a:solidFill>
                <a:schemeClr val="tx1"/>
              </a:solidFill>
            </a:rPr>
            <a:t>   Perceived Threat</a:t>
          </a:r>
          <a:r>
            <a:rPr lang="en-US" b="0" dirty="0"/>
            <a:t>	</a:t>
          </a:r>
        </a:p>
      </dgm:t>
    </dgm:pt>
    <dgm:pt modelId="{8EE8B74A-7D0F-6E45-881B-FA678E61BAE6}" type="parTrans" cxnId="{652EA1AF-0BFF-F442-8585-D3AD6F4869D7}">
      <dgm:prSet/>
      <dgm:spPr/>
      <dgm:t>
        <a:bodyPr/>
        <a:lstStyle/>
        <a:p>
          <a:endParaRPr lang="en-US"/>
        </a:p>
      </dgm:t>
    </dgm:pt>
    <dgm:pt modelId="{E7A63BE8-06DB-694F-86FB-8A780DE77694}" type="sibTrans" cxnId="{652EA1AF-0BFF-F442-8585-D3AD6F4869D7}">
      <dgm:prSet/>
      <dgm:spPr>
        <a:ln>
          <a:solidFill>
            <a:schemeClr val="tx1"/>
          </a:solidFill>
        </a:ln>
      </dgm:spPr>
      <dgm:t>
        <a:bodyPr/>
        <a:lstStyle/>
        <a:p>
          <a:endParaRPr lang="en-US"/>
        </a:p>
      </dgm:t>
    </dgm:pt>
    <dgm:pt modelId="{17A6C4E0-2113-894E-9875-DA989B56B791}">
      <dgm:prSet phldrT="[Text]"/>
      <dgm:spPr/>
      <dgm:t>
        <a:bodyPr/>
        <a:lstStyle/>
        <a:p>
          <a:r>
            <a:rPr lang="en-US" b="1" dirty="0">
              <a:solidFill>
                <a:schemeClr val="tx1"/>
              </a:solidFill>
            </a:rPr>
            <a:t>Adrenaline &amp; cortisol prepare the body to respond</a:t>
          </a:r>
        </a:p>
      </dgm:t>
    </dgm:pt>
    <dgm:pt modelId="{88299844-5E74-AA4C-843D-206E199D4980}" type="parTrans" cxnId="{FA628493-ED49-564C-9370-D6323DF946AA}">
      <dgm:prSet/>
      <dgm:spPr/>
      <dgm:t>
        <a:bodyPr/>
        <a:lstStyle/>
        <a:p>
          <a:endParaRPr lang="en-US"/>
        </a:p>
      </dgm:t>
    </dgm:pt>
    <dgm:pt modelId="{3492A310-802B-9E43-9CA8-C2D89CA35790}" type="sibTrans" cxnId="{FA628493-ED49-564C-9370-D6323DF946AA}">
      <dgm:prSet/>
      <dgm:spPr/>
      <dgm:t>
        <a:bodyPr/>
        <a:lstStyle/>
        <a:p>
          <a:endParaRPr lang="en-US"/>
        </a:p>
      </dgm:t>
    </dgm:pt>
    <dgm:pt modelId="{47371CAA-DDBE-0546-864D-420057DCBAF6}">
      <dgm:prSet phldrT="[Text]"/>
      <dgm:spPr/>
      <dgm:t>
        <a:bodyPr/>
        <a:lstStyle/>
        <a:p>
          <a:r>
            <a:rPr lang="en-US" b="1" dirty="0">
              <a:solidFill>
                <a:srgbClr val="7030A0"/>
              </a:solidFill>
            </a:rPr>
            <a:t>Body returns to baseline (homeostasis) when threat discontinues</a:t>
          </a:r>
        </a:p>
      </dgm:t>
    </dgm:pt>
    <dgm:pt modelId="{4B1834EB-936A-8D41-96A7-C6B0B14B724E}" type="parTrans" cxnId="{BD449F65-106B-8540-A08E-F0B82EED350D}">
      <dgm:prSet/>
      <dgm:spPr/>
      <dgm:t>
        <a:bodyPr/>
        <a:lstStyle/>
        <a:p>
          <a:endParaRPr lang="en-US"/>
        </a:p>
      </dgm:t>
    </dgm:pt>
    <dgm:pt modelId="{3FD985D3-94FD-1E4F-986E-5999289796DC}" type="sibTrans" cxnId="{BD449F65-106B-8540-A08E-F0B82EED350D}">
      <dgm:prSet/>
      <dgm:spPr/>
      <dgm:t>
        <a:bodyPr/>
        <a:lstStyle/>
        <a:p>
          <a:endParaRPr lang="en-US"/>
        </a:p>
      </dgm:t>
    </dgm:pt>
    <dgm:pt modelId="{48FA263C-E04D-6E48-808A-F7FFD140DF28}">
      <dgm:prSet phldrT="[Text]"/>
      <dgm:spPr/>
      <dgm:t>
        <a:bodyPr/>
        <a:lstStyle/>
        <a:p>
          <a:r>
            <a:rPr lang="en-US" b="1" dirty="0">
              <a:solidFill>
                <a:schemeClr val="tx1"/>
              </a:solidFill>
            </a:rPr>
            <a:t>Fight or Flight</a:t>
          </a:r>
        </a:p>
      </dgm:t>
    </dgm:pt>
    <dgm:pt modelId="{857B226B-60AF-834C-8BAE-F71C0366EC92}" type="parTrans" cxnId="{DA4C2602-2003-2E41-8CDA-4D5ED7AADA80}">
      <dgm:prSet/>
      <dgm:spPr/>
      <dgm:t>
        <a:bodyPr/>
        <a:lstStyle/>
        <a:p>
          <a:endParaRPr lang="en-US"/>
        </a:p>
      </dgm:t>
    </dgm:pt>
    <dgm:pt modelId="{A1A5FA22-8A2F-4948-A48A-3D8886F931E3}" type="sibTrans" cxnId="{DA4C2602-2003-2E41-8CDA-4D5ED7AADA80}">
      <dgm:prSet/>
      <dgm:spPr/>
      <dgm:t>
        <a:bodyPr/>
        <a:lstStyle/>
        <a:p>
          <a:endParaRPr lang="en-US"/>
        </a:p>
      </dgm:t>
    </dgm:pt>
    <dgm:pt modelId="{25AF3460-7207-8242-ADED-15D73041088B}" type="pres">
      <dgm:prSet presAssocID="{CCF46445-D77D-D541-A384-DDA2E6D08BBB}" presName="Name0" presStyleCnt="0">
        <dgm:presLayoutVars>
          <dgm:dir/>
          <dgm:resizeHandles val="exact"/>
        </dgm:presLayoutVars>
      </dgm:prSet>
      <dgm:spPr/>
      <dgm:t>
        <a:bodyPr/>
        <a:lstStyle/>
        <a:p>
          <a:endParaRPr lang="en-US"/>
        </a:p>
      </dgm:t>
    </dgm:pt>
    <dgm:pt modelId="{26ADA8DF-82EF-2D43-A293-7DDDA85E3E29}" type="pres">
      <dgm:prSet presAssocID="{CCF46445-D77D-D541-A384-DDA2E6D08BBB}" presName="cycle" presStyleCnt="0"/>
      <dgm:spPr/>
    </dgm:pt>
    <dgm:pt modelId="{4DB105F8-7BF2-1F42-99AD-96E01AF1A250}" type="pres">
      <dgm:prSet presAssocID="{BA259D65-E8C6-E643-A19C-D05CE355C627}" presName="nodeFirstNode" presStyleLbl="node1" presStyleIdx="0" presStyleCnt="4" custScaleX="91110" custRadScaleRad="115030" custRadScaleInc="-1046">
        <dgm:presLayoutVars>
          <dgm:bulletEnabled val="1"/>
        </dgm:presLayoutVars>
      </dgm:prSet>
      <dgm:spPr/>
      <dgm:t>
        <a:bodyPr/>
        <a:lstStyle/>
        <a:p>
          <a:endParaRPr lang="en-US"/>
        </a:p>
      </dgm:t>
    </dgm:pt>
    <dgm:pt modelId="{0B89CE52-988F-E944-B592-5ACCF37592FF}" type="pres">
      <dgm:prSet presAssocID="{E7A63BE8-06DB-694F-86FB-8A780DE77694}" presName="sibTransFirstNode" presStyleLbl="bgShp" presStyleIdx="0" presStyleCnt="1" custAng="303076" custScaleX="106150"/>
      <dgm:spPr/>
      <dgm:t>
        <a:bodyPr/>
        <a:lstStyle/>
        <a:p>
          <a:endParaRPr lang="en-US"/>
        </a:p>
      </dgm:t>
    </dgm:pt>
    <dgm:pt modelId="{5FC72237-F391-8342-9108-EE4C348FFDCA}" type="pres">
      <dgm:prSet presAssocID="{17A6C4E0-2113-894E-9875-DA989B56B791}" presName="nodeFollowingNodes" presStyleLbl="node1" presStyleIdx="1" presStyleCnt="4">
        <dgm:presLayoutVars>
          <dgm:bulletEnabled val="1"/>
        </dgm:presLayoutVars>
      </dgm:prSet>
      <dgm:spPr/>
      <dgm:t>
        <a:bodyPr/>
        <a:lstStyle/>
        <a:p>
          <a:endParaRPr lang="en-US"/>
        </a:p>
      </dgm:t>
    </dgm:pt>
    <dgm:pt modelId="{C87DB725-784A-E640-A187-7C9D34C94555}" type="pres">
      <dgm:prSet presAssocID="{48FA263C-E04D-6E48-808A-F7FFD140DF28}" presName="nodeFollowingNodes" presStyleLbl="node1" presStyleIdx="2" presStyleCnt="4" custRadScaleRad="102379" custRadScaleInc="-6117">
        <dgm:presLayoutVars>
          <dgm:bulletEnabled val="1"/>
        </dgm:presLayoutVars>
      </dgm:prSet>
      <dgm:spPr/>
      <dgm:t>
        <a:bodyPr/>
        <a:lstStyle/>
        <a:p>
          <a:endParaRPr lang="en-US"/>
        </a:p>
      </dgm:t>
    </dgm:pt>
    <dgm:pt modelId="{5D66FE86-F27C-B94D-827E-E89973197544}" type="pres">
      <dgm:prSet presAssocID="{47371CAA-DDBE-0546-864D-420057DCBAF6}" presName="nodeFollowingNodes" presStyleLbl="node1" presStyleIdx="3" presStyleCnt="4">
        <dgm:presLayoutVars>
          <dgm:bulletEnabled val="1"/>
        </dgm:presLayoutVars>
      </dgm:prSet>
      <dgm:spPr/>
      <dgm:t>
        <a:bodyPr/>
        <a:lstStyle/>
        <a:p>
          <a:endParaRPr lang="en-US"/>
        </a:p>
      </dgm:t>
    </dgm:pt>
  </dgm:ptLst>
  <dgm:cxnLst>
    <dgm:cxn modelId="{B66FB1B8-BD0F-D14C-A0D7-FDBD373F8A19}" type="presOf" srcId="{CCF46445-D77D-D541-A384-DDA2E6D08BBB}" destId="{25AF3460-7207-8242-ADED-15D73041088B}" srcOrd="0" destOrd="0" presId="urn:microsoft.com/office/officeart/2005/8/layout/cycle3"/>
    <dgm:cxn modelId="{BD449F65-106B-8540-A08E-F0B82EED350D}" srcId="{CCF46445-D77D-D541-A384-DDA2E6D08BBB}" destId="{47371CAA-DDBE-0546-864D-420057DCBAF6}" srcOrd="3" destOrd="0" parTransId="{4B1834EB-936A-8D41-96A7-C6B0B14B724E}" sibTransId="{3FD985D3-94FD-1E4F-986E-5999289796DC}"/>
    <dgm:cxn modelId="{FA628493-ED49-564C-9370-D6323DF946AA}" srcId="{CCF46445-D77D-D541-A384-DDA2E6D08BBB}" destId="{17A6C4E0-2113-894E-9875-DA989B56B791}" srcOrd="1" destOrd="0" parTransId="{88299844-5E74-AA4C-843D-206E199D4980}" sibTransId="{3492A310-802B-9E43-9CA8-C2D89CA35790}"/>
    <dgm:cxn modelId="{242CC49B-7C54-6B4E-8D93-9C09E2FD8379}" type="presOf" srcId="{E7A63BE8-06DB-694F-86FB-8A780DE77694}" destId="{0B89CE52-988F-E944-B592-5ACCF37592FF}" srcOrd="0" destOrd="0" presId="urn:microsoft.com/office/officeart/2005/8/layout/cycle3"/>
    <dgm:cxn modelId="{DA4C2602-2003-2E41-8CDA-4D5ED7AADA80}" srcId="{CCF46445-D77D-D541-A384-DDA2E6D08BBB}" destId="{48FA263C-E04D-6E48-808A-F7FFD140DF28}" srcOrd="2" destOrd="0" parTransId="{857B226B-60AF-834C-8BAE-F71C0366EC92}" sibTransId="{A1A5FA22-8A2F-4948-A48A-3D8886F931E3}"/>
    <dgm:cxn modelId="{C825BE61-396B-4845-85D2-F3BBC944DD11}" type="presOf" srcId="{17A6C4E0-2113-894E-9875-DA989B56B791}" destId="{5FC72237-F391-8342-9108-EE4C348FFDCA}" srcOrd="0" destOrd="0" presId="urn:microsoft.com/office/officeart/2005/8/layout/cycle3"/>
    <dgm:cxn modelId="{652EA1AF-0BFF-F442-8585-D3AD6F4869D7}" srcId="{CCF46445-D77D-D541-A384-DDA2E6D08BBB}" destId="{BA259D65-E8C6-E643-A19C-D05CE355C627}" srcOrd="0" destOrd="0" parTransId="{8EE8B74A-7D0F-6E45-881B-FA678E61BAE6}" sibTransId="{E7A63BE8-06DB-694F-86FB-8A780DE77694}"/>
    <dgm:cxn modelId="{7D343055-8631-BB46-9E5C-59C76C6CCEF9}" type="presOf" srcId="{48FA263C-E04D-6E48-808A-F7FFD140DF28}" destId="{C87DB725-784A-E640-A187-7C9D34C94555}" srcOrd="0" destOrd="0" presId="urn:microsoft.com/office/officeart/2005/8/layout/cycle3"/>
    <dgm:cxn modelId="{6C35CF5E-B759-874D-8437-626FC2F7F27A}" type="presOf" srcId="{47371CAA-DDBE-0546-864D-420057DCBAF6}" destId="{5D66FE86-F27C-B94D-827E-E89973197544}" srcOrd="0" destOrd="0" presId="urn:microsoft.com/office/officeart/2005/8/layout/cycle3"/>
    <dgm:cxn modelId="{46211E0B-1919-F84C-B506-E9279EC038BD}" type="presOf" srcId="{BA259D65-E8C6-E643-A19C-D05CE355C627}" destId="{4DB105F8-7BF2-1F42-99AD-96E01AF1A250}" srcOrd="0" destOrd="0" presId="urn:microsoft.com/office/officeart/2005/8/layout/cycle3"/>
    <dgm:cxn modelId="{C2BABC84-BEC8-614E-A7B5-4B4007A79EF3}" type="presParOf" srcId="{25AF3460-7207-8242-ADED-15D73041088B}" destId="{26ADA8DF-82EF-2D43-A293-7DDDA85E3E29}" srcOrd="0" destOrd="0" presId="urn:microsoft.com/office/officeart/2005/8/layout/cycle3"/>
    <dgm:cxn modelId="{4CB5D102-C2A6-484D-A643-6B6DFE0E37D9}" type="presParOf" srcId="{26ADA8DF-82EF-2D43-A293-7DDDA85E3E29}" destId="{4DB105F8-7BF2-1F42-99AD-96E01AF1A250}" srcOrd="0" destOrd="0" presId="urn:microsoft.com/office/officeart/2005/8/layout/cycle3"/>
    <dgm:cxn modelId="{3B7524A9-7738-6349-9F0C-FCC1FB6476E2}" type="presParOf" srcId="{26ADA8DF-82EF-2D43-A293-7DDDA85E3E29}" destId="{0B89CE52-988F-E944-B592-5ACCF37592FF}" srcOrd="1" destOrd="0" presId="urn:microsoft.com/office/officeart/2005/8/layout/cycle3"/>
    <dgm:cxn modelId="{8EA5AD59-67DD-A841-A934-67E90366C1F8}" type="presParOf" srcId="{26ADA8DF-82EF-2D43-A293-7DDDA85E3E29}" destId="{5FC72237-F391-8342-9108-EE4C348FFDCA}" srcOrd="2" destOrd="0" presId="urn:microsoft.com/office/officeart/2005/8/layout/cycle3"/>
    <dgm:cxn modelId="{A960AFC6-5168-FF48-AD00-54B65167F8CF}" type="presParOf" srcId="{26ADA8DF-82EF-2D43-A293-7DDDA85E3E29}" destId="{C87DB725-784A-E640-A187-7C9D34C94555}" srcOrd="3" destOrd="0" presId="urn:microsoft.com/office/officeart/2005/8/layout/cycle3"/>
    <dgm:cxn modelId="{81C7CD51-C6E0-B04F-89B6-258A17CBA86F}" type="presParOf" srcId="{26ADA8DF-82EF-2D43-A293-7DDDA85E3E29}" destId="{5D66FE86-F27C-B94D-827E-E89973197544}"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CC12C4A-DA88-4AF4-BE6F-E449E567A49D}" type="doc">
      <dgm:prSet loTypeId="urn:microsoft.com/office/officeart/2005/8/layout/pyramid2" loCatId="pyramid" qsTypeId="urn:microsoft.com/office/officeart/2005/8/quickstyle/simple1" qsCatId="simple" csTypeId="urn:microsoft.com/office/officeart/2005/8/colors/accent1_2" csCatId="accent1" phldr="1"/>
      <dgm:spPr/>
    </dgm:pt>
    <dgm:pt modelId="{433E2750-FB0A-440D-B26B-AE13685D814F}">
      <dgm:prSet phldrT="[Text]" custT="1"/>
      <dgm:spPr>
        <a:solidFill>
          <a:srgbClr val="FF3300">
            <a:alpha val="89804"/>
          </a:srgbClr>
        </a:solidFill>
      </dgm:spPr>
      <dgm:t>
        <a:bodyPr/>
        <a:lstStyle/>
        <a:p>
          <a:endParaRPr lang="en-US" sz="1000" dirty="0"/>
        </a:p>
        <a:p>
          <a:r>
            <a:rPr lang="en-US" sz="1800" b="1" dirty="0">
              <a:solidFill>
                <a:srgbClr val="002060"/>
              </a:solidFill>
              <a:effectLst>
                <a:outerShdw blurRad="38100" dist="38100" dir="2700000" algn="tl">
                  <a:srgbClr val="000000">
                    <a:alpha val="43137"/>
                  </a:srgbClr>
                </a:outerShdw>
              </a:effectLst>
            </a:rPr>
            <a:t>Referrals to outside agencies</a:t>
          </a:r>
        </a:p>
        <a:p>
          <a:r>
            <a:rPr lang="en-US" sz="1800" b="1" dirty="0">
              <a:solidFill>
                <a:srgbClr val="002060"/>
              </a:solidFill>
              <a:effectLst>
                <a:outerShdw blurRad="38100" dist="38100" dir="2700000" algn="tl">
                  <a:srgbClr val="000000">
                    <a:alpha val="43137"/>
                  </a:srgbClr>
                </a:outerShdw>
              </a:effectLst>
            </a:rPr>
            <a:t>Intensive supports in school</a:t>
          </a:r>
        </a:p>
        <a:p>
          <a:endParaRPr lang="en-US" sz="1000" dirty="0"/>
        </a:p>
      </dgm:t>
    </dgm:pt>
    <dgm:pt modelId="{23D760FF-0444-4556-8932-CA25E7F30325}" type="parTrans" cxnId="{1F2E8042-3EA3-465F-85B5-D9CBAD6AB721}">
      <dgm:prSet/>
      <dgm:spPr/>
      <dgm:t>
        <a:bodyPr/>
        <a:lstStyle/>
        <a:p>
          <a:endParaRPr lang="en-US"/>
        </a:p>
      </dgm:t>
    </dgm:pt>
    <dgm:pt modelId="{B0EA195B-1171-452E-A68E-B9AADF2D763E}" type="sibTrans" cxnId="{1F2E8042-3EA3-465F-85B5-D9CBAD6AB721}">
      <dgm:prSet/>
      <dgm:spPr/>
      <dgm:t>
        <a:bodyPr/>
        <a:lstStyle/>
        <a:p>
          <a:endParaRPr lang="en-US"/>
        </a:p>
      </dgm:t>
    </dgm:pt>
    <dgm:pt modelId="{C384B050-7637-462C-857B-D77A737B7743}">
      <dgm:prSet phldrT="[Text]" custT="1"/>
      <dgm:spPr>
        <a:solidFill>
          <a:srgbClr val="FFFF00">
            <a:alpha val="90000"/>
          </a:srgbClr>
        </a:solidFill>
      </dgm:spPr>
      <dgm:t>
        <a:bodyPr/>
        <a:lstStyle/>
        <a:p>
          <a:r>
            <a:rPr lang="en-US" sz="1800" b="1" dirty="0">
              <a:solidFill>
                <a:srgbClr val="002060"/>
              </a:solidFill>
              <a:effectLst>
                <a:outerShdw blurRad="38100" dist="38100" dir="2700000" algn="tl">
                  <a:srgbClr val="000000">
                    <a:alpha val="43137"/>
                  </a:srgbClr>
                </a:outerShdw>
              </a:effectLst>
            </a:rPr>
            <a:t>Group &amp; Individual Crisis Intervention</a:t>
          </a:r>
        </a:p>
      </dgm:t>
    </dgm:pt>
    <dgm:pt modelId="{F8526DC5-2EF3-4774-9D7E-CF2116A3AD72}" type="parTrans" cxnId="{04E6CC1F-0907-4F4F-8618-71C013040864}">
      <dgm:prSet/>
      <dgm:spPr/>
      <dgm:t>
        <a:bodyPr/>
        <a:lstStyle/>
        <a:p>
          <a:endParaRPr lang="en-US"/>
        </a:p>
      </dgm:t>
    </dgm:pt>
    <dgm:pt modelId="{D4DFC858-5DD0-4251-8456-C42A33AC0E2F}" type="sibTrans" cxnId="{04E6CC1F-0907-4F4F-8618-71C013040864}">
      <dgm:prSet/>
      <dgm:spPr/>
      <dgm:t>
        <a:bodyPr/>
        <a:lstStyle/>
        <a:p>
          <a:endParaRPr lang="en-US"/>
        </a:p>
      </dgm:t>
    </dgm:pt>
    <dgm:pt modelId="{671D500A-12CF-4A33-81D0-A50B47535AAF}">
      <dgm:prSet phldrT="[Text]" custT="1"/>
      <dgm:spPr>
        <a:solidFill>
          <a:srgbClr val="00D25F">
            <a:alpha val="89804"/>
          </a:srgbClr>
        </a:solidFill>
      </dgm:spPr>
      <dgm:t>
        <a:bodyPr/>
        <a:lstStyle/>
        <a:p>
          <a:endParaRPr lang="en-US" sz="900" dirty="0"/>
        </a:p>
        <a:p>
          <a:r>
            <a:rPr lang="en-US" sz="1400" b="1" dirty="0">
              <a:solidFill>
                <a:srgbClr val="7030A0"/>
              </a:solidFill>
              <a:effectLst>
                <a:outerShdw blurRad="38100" dist="38100" dir="2700000" algn="tl">
                  <a:srgbClr val="000000">
                    <a:alpha val="43137"/>
                  </a:srgbClr>
                </a:outerShdw>
              </a:effectLst>
            </a:rPr>
            <a:t>Class Meetings</a:t>
          </a:r>
        </a:p>
        <a:p>
          <a:r>
            <a:rPr lang="en-US" sz="1400" b="1" dirty="0">
              <a:solidFill>
                <a:srgbClr val="7030A0"/>
              </a:solidFill>
              <a:effectLst>
                <a:outerShdw blurRad="38100" dist="38100" dir="2700000" algn="tl">
                  <a:srgbClr val="000000">
                    <a:alpha val="43137"/>
                  </a:srgbClr>
                </a:outerShdw>
              </a:effectLst>
            </a:rPr>
            <a:t>Student Psychoeducational Groups</a:t>
          </a:r>
        </a:p>
        <a:p>
          <a:r>
            <a:rPr lang="en-US" sz="1400" b="1" dirty="0">
              <a:solidFill>
                <a:srgbClr val="7030A0"/>
              </a:solidFill>
              <a:effectLst>
                <a:outerShdw blurRad="38100" dist="38100" dir="2700000" algn="tl">
                  <a:srgbClr val="000000">
                    <a:alpha val="43137"/>
                  </a:srgbClr>
                </a:outerShdw>
              </a:effectLst>
            </a:rPr>
            <a:t>Psychological Triage</a:t>
          </a:r>
        </a:p>
        <a:p>
          <a:r>
            <a:rPr lang="en-US" sz="1400" b="1" dirty="0">
              <a:solidFill>
                <a:srgbClr val="C00000"/>
              </a:solidFill>
              <a:effectLst>
                <a:outerShdw blurRad="38100" dist="38100" dir="2700000" algn="tl">
                  <a:srgbClr val="000000">
                    <a:alpha val="43137"/>
                  </a:srgbClr>
                </a:outerShdw>
              </a:effectLst>
            </a:rPr>
            <a:t>SEL Lessons </a:t>
          </a:r>
        </a:p>
        <a:p>
          <a:r>
            <a:rPr lang="en-US" sz="1400" b="1" dirty="0">
              <a:solidFill>
                <a:srgbClr val="7030A0"/>
              </a:solidFill>
              <a:effectLst>
                <a:outerShdw blurRad="38100" dist="38100" dir="2700000" algn="tl">
                  <a:srgbClr val="000000">
                    <a:alpha val="43137"/>
                  </a:srgbClr>
                </a:outerShdw>
              </a:effectLst>
            </a:rPr>
            <a:t>Caregiver Trainings</a:t>
          </a:r>
        </a:p>
        <a:p>
          <a:r>
            <a:rPr lang="en-US" sz="1400" b="1" dirty="0">
              <a:solidFill>
                <a:srgbClr val="C00000"/>
              </a:solidFill>
              <a:effectLst>
                <a:outerShdw blurRad="38100" dist="38100" dir="2700000" algn="tl">
                  <a:srgbClr val="000000">
                    <a:alpha val="43137"/>
                  </a:srgbClr>
                </a:outerShdw>
              </a:effectLst>
            </a:rPr>
            <a:t>Home visits/check-ins</a:t>
          </a:r>
        </a:p>
        <a:p>
          <a:r>
            <a:rPr lang="en-US" sz="1400" b="1" dirty="0">
              <a:solidFill>
                <a:srgbClr val="C00000"/>
              </a:solidFill>
              <a:effectLst>
                <a:outerShdw blurRad="38100" dist="38100" dir="2700000" algn="tl">
                  <a:srgbClr val="000000">
                    <a:alpha val="43137"/>
                  </a:srgbClr>
                </a:outerShdw>
              </a:effectLst>
            </a:rPr>
            <a:t>Staff training trauma-informed car</a:t>
          </a:r>
          <a:r>
            <a:rPr lang="en-US" sz="1400" b="1" dirty="0">
              <a:solidFill>
                <a:srgbClr val="C00000"/>
              </a:solidFill>
            </a:rPr>
            <a:t>e</a:t>
          </a:r>
        </a:p>
        <a:p>
          <a:endParaRPr lang="en-US" sz="500" dirty="0"/>
        </a:p>
        <a:p>
          <a:endParaRPr lang="en-US" sz="500" dirty="0"/>
        </a:p>
      </dgm:t>
    </dgm:pt>
    <dgm:pt modelId="{CC7E489E-D228-43A8-9B80-DA6A852C9835}" type="parTrans" cxnId="{AF2F4DB3-842F-4911-A0D8-0F11742F416A}">
      <dgm:prSet/>
      <dgm:spPr/>
      <dgm:t>
        <a:bodyPr/>
        <a:lstStyle/>
        <a:p>
          <a:endParaRPr lang="en-US"/>
        </a:p>
      </dgm:t>
    </dgm:pt>
    <dgm:pt modelId="{D8EF6BA5-F6A8-48D8-90A7-1345237FFACD}" type="sibTrans" cxnId="{AF2F4DB3-842F-4911-A0D8-0F11742F416A}">
      <dgm:prSet/>
      <dgm:spPr/>
      <dgm:t>
        <a:bodyPr/>
        <a:lstStyle/>
        <a:p>
          <a:endParaRPr lang="en-US"/>
        </a:p>
      </dgm:t>
    </dgm:pt>
    <dgm:pt modelId="{A86FC291-CC29-497B-AA38-DDCB41D98966}" type="pres">
      <dgm:prSet presAssocID="{8CC12C4A-DA88-4AF4-BE6F-E449E567A49D}" presName="compositeShape" presStyleCnt="0">
        <dgm:presLayoutVars>
          <dgm:dir/>
          <dgm:resizeHandles/>
        </dgm:presLayoutVars>
      </dgm:prSet>
      <dgm:spPr/>
    </dgm:pt>
    <dgm:pt modelId="{CF78368F-5528-4F3A-86BD-9E3AA22F5188}" type="pres">
      <dgm:prSet presAssocID="{8CC12C4A-DA88-4AF4-BE6F-E449E567A49D}" presName="pyramid" presStyleLbl="node1" presStyleIdx="0" presStyleCnt="1"/>
      <dgm:spPr/>
    </dgm:pt>
    <dgm:pt modelId="{720467CF-4E1C-4255-A365-0DB8BF94CE83}" type="pres">
      <dgm:prSet presAssocID="{8CC12C4A-DA88-4AF4-BE6F-E449E567A49D}" presName="theList" presStyleCnt="0"/>
      <dgm:spPr/>
    </dgm:pt>
    <dgm:pt modelId="{DAD315F1-A1CF-465C-A873-C20A9A42C2EB}" type="pres">
      <dgm:prSet presAssocID="{433E2750-FB0A-440D-B26B-AE13685D814F}" presName="aNode" presStyleLbl="fgAcc1" presStyleIdx="0" presStyleCnt="3" custScaleY="108151" custLinFactY="7847" custLinFactNeighborX="-1714" custLinFactNeighborY="100000">
        <dgm:presLayoutVars>
          <dgm:bulletEnabled val="1"/>
        </dgm:presLayoutVars>
      </dgm:prSet>
      <dgm:spPr/>
      <dgm:t>
        <a:bodyPr/>
        <a:lstStyle/>
        <a:p>
          <a:endParaRPr lang="en-US"/>
        </a:p>
      </dgm:t>
    </dgm:pt>
    <dgm:pt modelId="{954B1E8F-FBEF-4822-8E18-586ED7E0542D}" type="pres">
      <dgm:prSet presAssocID="{433E2750-FB0A-440D-B26B-AE13685D814F}" presName="aSpace" presStyleCnt="0"/>
      <dgm:spPr/>
    </dgm:pt>
    <dgm:pt modelId="{4D5BEDE3-4B5B-48F8-A096-CF253D9D27BB}" type="pres">
      <dgm:prSet presAssocID="{C384B050-7637-462C-857B-D77A737B7743}" presName="aNode" presStyleLbl="fgAcc1" presStyleIdx="1" presStyleCnt="3" custLinFactY="22076" custLinFactNeighborX="-1714" custLinFactNeighborY="100000">
        <dgm:presLayoutVars>
          <dgm:bulletEnabled val="1"/>
        </dgm:presLayoutVars>
      </dgm:prSet>
      <dgm:spPr/>
      <dgm:t>
        <a:bodyPr/>
        <a:lstStyle/>
        <a:p>
          <a:endParaRPr lang="en-US"/>
        </a:p>
      </dgm:t>
    </dgm:pt>
    <dgm:pt modelId="{896E0400-E4B3-462C-B379-9A9ACEB59B4D}" type="pres">
      <dgm:prSet presAssocID="{C384B050-7637-462C-857B-D77A737B7743}" presName="aSpace" presStyleCnt="0"/>
      <dgm:spPr/>
    </dgm:pt>
    <dgm:pt modelId="{72758290-5B4F-44DA-B253-B7060E5F0BDA}" type="pres">
      <dgm:prSet presAssocID="{671D500A-12CF-4A33-81D0-A50B47535AAF}" presName="aNode" presStyleLbl="fgAcc1" presStyleIdx="2" presStyleCnt="3" custScaleX="118475" custScaleY="236831" custLinFactY="32862" custLinFactNeighborX="71" custLinFactNeighborY="100000">
        <dgm:presLayoutVars>
          <dgm:bulletEnabled val="1"/>
        </dgm:presLayoutVars>
      </dgm:prSet>
      <dgm:spPr/>
      <dgm:t>
        <a:bodyPr/>
        <a:lstStyle/>
        <a:p>
          <a:endParaRPr lang="en-US"/>
        </a:p>
      </dgm:t>
    </dgm:pt>
    <dgm:pt modelId="{F14EDC57-C623-41D5-8550-5995388D8A67}" type="pres">
      <dgm:prSet presAssocID="{671D500A-12CF-4A33-81D0-A50B47535AAF}" presName="aSpace" presStyleCnt="0"/>
      <dgm:spPr/>
    </dgm:pt>
  </dgm:ptLst>
  <dgm:cxnLst>
    <dgm:cxn modelId="{1F2E8042-3EA3-465F-85B5-D9CBAD6AB721}" srcId="{8CC12C4A-DA88-4AF4-BE6F-E449E567A49D}" destId="{433E2750-FB0A-440D-B26B-AE13685D814F}" srcOrd="0" destOrd="0" parTransId="{23D760FF-0444-4556-8932-CA25E7F30325}" sibTransId="{B0EA195B-1171-452E-A68E-B9AADF2D763E}"/>
    <dgm:cxn modelId="{1FCB5FBF-1C16-4663-B27F-AB9552446114}" type="presOf" srcId="{C384B050-7637-462C-857B-D77A737B7743}" destId="{4D5BEDE3-4B5B-48F8-A096-CF253D9D27BB}" srcOrd="0" destOrd="0" presId="urn:microsoft.com/office/officeart/2005/8/layout/pyramid2"/>
    <dgm:cxn modelId="{F2638231-24FC-493D-846C-9E2D77116F6D}" type="presOf" srcId="{433E2750-FB0A-440D-B26B-AE13685D814F}" destId="{DAD315F1-A1CF-465C-A873-C20A9A42C2EB}" srcOrd="0" destOrd="0" presId="urn:microsoft.com/office/officeart/2005/8/layout/pyramid2"/>
    <dgm:cxn modelId="{AF2F4DB3-842F-4911-A0D8-0F11742F416A}" srcId="{8CC12C4A-DA88-4AF4-BE6F-E449E567A49D}" destId="{671D500A-12CF-4A33-81D0-A50B47535AAF}" srcOrd="2" destOrd="0" parTransId="{CC7E489E-D228-43A8-9B80-DA6A852C9835}" sibTransId="{D8EF6BA5-F6A8-48D8-90A7-1345237FFACD}"/>
    <dgm:cxn modelId="{1901BBA0-C36E-4FED-8CAE-760015454CAF}" type="presOf" srcId="{8CC12C4A-DA88-4AF4-BE6F-E449E567A49D}" destId="{A86FC291-CC29-497B-AA38-DDCB41D98966}" srcOrd="0" destOrd="0" presId="urn:microsoft.com/office/officeart/2005/8/layout/pyramid2"/>
    <dgm:cxn modelId="{1ACDD48D-EF07-49BE-8094-36568B357242}" type="presOf" srcId="{671D500A-12CF-4A33-81D0-A50B47535AAF}" destId="{72758290-5B4F-44DA-B253-B7060E5F0BDA}" srcOrd="0" destOrd="0" presId="urn:microsoft.com/office/officeart/2005/8/layout/pyramid2"/>
    <dgm:cxn modelId="{04E6CC1F-0907-4F4F-8618-71C013040864}" srcId="{8CC12C4A-DA88-4AF4-BE6F-E449E567A49D}" destId="{C384B050-7637-462C-857B-D77A737B7743}" srcOrd="1" destOrd="0" parTransId="{F8526DC5-2EF3-4774-9D7E-CF2116A3AD72}" sibTransId="{D4DFC858-5DD0-4251-8456-C42A33AC0E2F}"/>
    <dgm:cxn modelId="{5D773EDD-7876-40B7-ADD8-CE947337654E}" type="presParOf" srcId="{A86FC291-CC29-497B-AA38-DDCB41D98966}" destId="{CF78368F-5528-4F3A-86BD-9E3AA22F5188}" srcOrd="0" destOrd="0" presId="urn:microsoft.com/office/officeart/2005/8/layout/pyramid2"/>
    <dgm:cxn modelId="{D55479BF-416E-43C8-9078-6C325ACFC83D}" type="presParOf" srcId="{A86FC291-CC29-497B-AA38-DDCB41D98966}" destId="{720467CF-4E1C-4255-A365-0DB8BF94CE83}" srcOrd="1" destOrd="0" presId="urn:microsoft.com/office/officeart/2005/8/layout/pyramid2"/>
    <dgm:cxn modelId="{C07CC952-DE73-40B5-AD24-71EE16AF58A4}" type="presParOf" srcId="{720467CF-4E1C-4255-A365-0DB8BF94CE83}" destId="{DAD315F1-A1CF-465C-A873-C20A9A42C2EB}" srcOrd="0" destOrd="0" presId="urn:microsoft.com/office/officeart/2005/8/layout/pyramid2"/>
    <dgm:cxn modelId="{BE327887-A839-4997-A9D5-AD91A51855C9}" type="presParOf" srcId="{720467CF-4E1C-4255-A365-0DB8BF94CE83}" destId="{954B1E8F-FBEF-4822-8E18-586ED7E0542D}" srcOrd="1" destOrd="0" presId="urn:microsoft.com/office/officeart/2005/8/layout/pyramid2"/>
    <dgm:cxn modelId="{72583E51-B2F8-4CB8-A030-5D6C675A5E8A}" type="presParOf" srcId="{720467CF-4E1C-4255-A365-0DB8BF94CE83}" destId="{4D5BEDE3-4B5B-48F8-A096-CF253D9D27BB}" srcOrd="2" destOrd="0" presId="urn:microsoft.com/office/officeart/2005/8/layout/pyramid2"/>
    <dgm:cxn modelId="{C1AAC700-F121-461F-AB74-DF02C4FC1616}" type="presParOf" srcId="{720467CF-4E1C-4255-A365-0DB8BF94CE83}" destId="{896E0400-E4B3-462C-B379-9A9ACEB59B4D}" srcOrd="3" destOrd="0" presId="urn:microsoft.com/office/officeart/2005/8/layout/pyramid2"/>
    <dgm:cxn modelId="{937DC93F-B743-4A30-B032-F74CFD3A3F4F}" type="presParOf" srcId="{720467CF-4E1C-4255-A365-0DB8BF94CE83}" destId="{72758290-5B4F-44DA-B253-B7060E5F0BDA}" srcOrd="4" destOrd="0" presId="urn:microsoft.com/office/officeart/2005/8/layout/pyramid2"/>
    <dgm:cxn modelId="{2C3AC49F-A07C-4AD0-9DEB-A7900F935D39}" type="presParOf" srcId="{720467CF-4E1C-4255-A365-0DB8BF94CE83}" destId="{F14EDC57-C623-41D5-8550-5995388D8A67}"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4DEBC2C-DA0B-4E29-ABFC-AB12AC7498BE}"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083276F3-10DD-40A5-AA04-68776FD2E47C}">
      <dgm:prSet phldrT="[Text]"/>
      <dgm:spPr/>
      <dgm:t>
        <a:bodyPr/>
        <a:lstStyle/>
        <a:p>
          <a:r>
            <a:rPr lang="en-US" dirty="0">
              <a:cs typeface="Calibri" pitchFamily="34" charset="0"/>
            </a:rPr>
            <a:t>Approximately one in five students has a diagnosable disorder and most do not access the supports they need; </a:t>
          </a:r>
          <a:r>
            <a:rPr lang="en-US" dirty="0"/>
            <a:t>Even more youth are languishing in life… not yet symptomatic, but report low well-being</a:t>
          </a:r>
        </a:p>
      </dgm:t>
    </dgm:pt>
    <dgm:pt modelId="{F11A9574-076C-4EDC-B6DF-8936889450F1}" type="parTrans" cxnId="{2E615BF9-99BD-434E-908B-FBC561C9F562}">
      <dgm:prSet/>
      <dgm:spPr/>
      <dgm:t>
        <a:bodyPr/>
        <a:lstStyle/>
        <a:p>
          <a:endParaRPr lang="en-US"/>
        </a:p>
      </dgm:t>
    </dgm:pt>
    <dgm:pt modelId="{AA7DB82F-4CEE-4806-A213-4E805B91E1D1}" type="sibTrans" cxnId="{2E615BF9-99BD-434E-908B-FBC561C9F562}">
      <dgm:prSet/>
      <dgm:spPr/>
      <dgm:t>
        <a:bodyPr/>
        <a:lstStyle/>
        <a:p>
          <a:endParaRPr lang="en-US"/>
        </a:p>
      </dgm:t>
    </dgm:pt>
    <dgm:pt modelId="{27757930-B298-47E8-9FCA-CA0A5CBE2A1D}">
      <dgm:prSet phldrT="[Text]" custT="1"/>
      <dgm:spPr/>
      <dgm:t>
        <a:bodyPr/>
        <a:lstStyle/>
        <a:p>
          <a:r>
            <a:rPr lang="en-US" sz="1500" dirty="0">
              <a:latin typeface="+mn-lt"/>
            </a:rPr>
            <a:t>Bradshaw, Buckley, &amp; </a:t>
          </a:r>
          <a:r>
            <a:rPr lang="en-US" sz="1500" dirty="0" err="1">
              <a:latin typeface="+mn-lt"/>
            </a:rPr>
            <a:t>Ialongo</a:t>
          </a:r>
          <a:r>
            <a:rPr lang="en-US" sz="1500" dirty="0">
              <a:latin typeface="+mn-lt"/>
            </a:rPr>
            <a:t>, 2008; Costello et al., 2003; Costello, Egger, &amp; </a:t>
          </a:r>
          <a:r>
            <a:rPr lang="en-US" sz="1500" dirty="0" err="1">
              <a:latin typeface="+mn-lt"/>
            </a:rPr>
            <a:t>Angold</a:t>
          </a:r>
          <a:r>
            <a:rPr lang="en-US" sz="1500" dirty="0">
              <a:latin typeface="+mn-lt"/>
            </a:rPr>
            <a:t>, 2005; </a:t>
          </a:r>
          <a:r>
            <a:rPr lang="en-US" sz="1500" dirty="0" err="1">
              <a:latin typeface="+mn-lt"/>
            </a:rPr>
            <a:t>Merikangas</a:t>
          </a:r>
          <a:r>
            <a:rPr lang="en-US" sz="1500" dirty="0">
              <a:latin typeface="+mn-lt"/>
            </a:rPr>
            <a:t> et al., 2010; </a:t>
          </a:r>
          <a:r>
            <a:rPr lang="en-US" sz="1500" dirty="0" err="1">
              <a:latin typeface="+mn-lt"/>
            </a:rPr>
            <a:t>Suldo</a:t>
          </a:r>
          <a:r>
            <a:rPr lang="en-US" sz="1500" dirty="0">
              <a:latin typeface="+mn-lt"/>
            </a:rPr>
            <a:t> &amp; Shaffer, 2008</a:t>
          </a:r>
        </a:p>
      </dgm:t>
    </dgm:pt>
    <dgm:pt modelId="{52A8DAB3-13FD-4975-9666-D9DD6D52A500}" type="parTrans" cxnId="{8072090B-2F53-4C5A-A9F3-A8933FE183C2}">
      <dgm:prSet/>
      <dgm:spPr/>
      <dgm:t>
        <a:bodyPr/>
        <a:lstStyle/>
        <a:p>
          <a:endParaRPr lang="en-US"/>
        </a:p>
      </dgm:t>
    </dgm:pt>
    <dgm:pt modelId="{B4D48505-FE02-4EB4-8EDD-4147C40BD869}" type="sibTrans" cxnId="{8072090B-2F53-4C5A-A9F3-A8933FE183C2}">
      <dgm:prSet/>
      <dgm:spPr/>
      <dgm:t>
        <a:bodyPr/>
        <a:lstStyle/>
        <a:p>
          <a:endParaRPr lang="en-US"/>
        </a:p>
      </dgm:t>
    </dgm:pt>
    <dgm:pt modelId="{8AEFDB7F-AFA3-45D4-B81F-F003F93458F5}">
      <dgm:prSet phldrT="[Text]"/>
      <dgm:spPr/>
      <dgm:t>
        <a:bodyPr/>
        <a:lstStyle/>
        <a:p>
          <a:r>
            <a:rPr lang="en-US">
              <a:cs typeface="Calibri" pitchFamily="34" charset="0"/>
            </a:rPr>
            <a:t>Despite schools being the most likely setting for a youth to access mental health supports and mental health being a precondition for learning, schools lack systems for providing comprehensive, coordinated social and emotional supports </a:t>
          </a:r>
          <a:endParaRPr lang="en-US" dirty="0"/>
        </a:p>
      </dgm:t>
    </dgm:pt>
    <dgm:pt modelId="{DA2C69DC-75DB-41D4-B2E3-B55AE02048DA}" type="parTrans" cxnId="{F2DED1D0-22B9-4429-B44B-8E119C3E6B02}">
      <dgm:prSet/>
      <dgm:spPr/>
      <dgm:t>
        <a:bodyPr/>
        <a:lstStyle/>
        <a:p>
          <a:endParaRPr lang="en-US"/>
        </a:p>
      </dgm:t>
    </dgm:pt>
    <dgm:pt modelId="{433A59D2-4076-4017-9342-313141D02496}" type="sibTrans" cxnId="{F2DED1D0-22B9-4429-B44B-8E119C3E6B02}">
      <dgm:prSet/>
      <dgm:spPr/>
      <dgm:t>
        <a:bodyPr/>
        <a:lstStyle/>
        <a:p>
          <a:endParaRPr lang="en-US"/>
        </a:p>
      </dgm:t>
    </dgm:pt>
    <dgm:pt modelId="{9C1BB0ED-ADA2-4DF5-8BB2-A1CF0516F9FD}">
      <dgm:prSet phldrT="[Text]" custT="1"/>
      <dgm:spPr/>
      <dgm:t>
        <a:bodyPr/>
        <a:lstStyle/>
        <a:p>
          <a:r>
            <a:rPr lang="en-US" sz="1500">
              <a:cs typeface="Calibri" pitchFamily="34" charset="0"/>
            </a:rPr>
            <a:t>Adelman &amp; Taylor, 2008; Farmer &amp; Farmer, 1999; Rones &amp; Hoagwood, 2000</a:t>
          </a:r>
          <a:endParaRPr lang="en-US" sz="1500" dirty="0"/>
        </a:p>
      </dgm:t>
    </dgm:pt>
    <dgm:pt modelId="{A8379B4D-13F1-4A9D-97F2-34DEE1C2ED18}" type="parTrans" cxnId="{9454493D-0157-44C4-B2BF-DF2AD37519D7}">
      <dgm:prSet/>
      <dgm:spPr/>
      <dgm:t>
        <a:bodyPr/>
        <a:lstStyle/>
        <a:p>
          <a:endParaRPr lang="en-US"/>
        </a:p>
      </dgm:t>
    </dgm:pt>
    <dgm:pt modelId="{15E70DA1-1BBE-4A26-B2FF-2E0893CD5A97}" type="sibTrans" cxnId="{9454493D-0157-44C4-B2BF-DF2AD37519D7}">
      <dgm:prSet/>
      <dgm:spPr/>
      <dgm:t>
        <a:bodyPr/>
        <a:lstStyle/>
        <a:p>
          <a:endParaRPr lang="en-US"/>
        </a:p>
      </dgm:t>
    </dgm:pt>
    <dgm:pt modelId="{90368783-93F4-476C-B73D-13E05BDD255F}" type="pres">
      <dgm:prSet presAssocID="{74DEBC2C-DA0B-4E29-ABFC-AB12AC7498BE}" presName="linear" presStyleCnt="0">
        <dgm:presLayoutVars>
          <dgm:animLvl val="lvl"/>
          <dgm:resizeHandles val="exact"/>
        </dgm:presLayoutVars>
      </dgm:prSet>
      <dgm:spPr/>
      <dgm:t>
        <a:bodyPr/>
        <a:lstStyle/>
        <a:p>
          <a:endParaRPr lang="en-US"/>
        </a:p>
      </dgm:t>
    </dgm:pt>
    <dgm:pt modelId="{128527AB-A89F-46A4-A45E-19BC59F542FE}" type="pres">
      <dgm:prSet presAssocID="{083276F3-10DD-40A5-AA04-68776FD2E47C}" presName="parentText" presStyleLbl="node1" presStyleIdx="0" presStyleCnt="2" custLinFactNeighborY="-21535">
        <dgm:presLayoutVars>
          <dgm:chMax val="0"/>
          <dgm:bulletEnabled val="1"/>
        </dgm:presLayoutVars>
      </dgm:prSet>
      <dgm:spPr/>
      <dgm:t>
        <a:bodyPr/>
        <a:lstStyle/>
        <a:p>
          <a:endParaRPr lang="en-US"/>
        </a:p>
      </dgm:t>
    </dgm:pt>
    <dgm:pt modelId="{E00849B7-5388-4D4A-ACCD-A355C3C951D7}" type="pres">
      <dgm:prSet presAssocID="{083276F3-10DD-40A5-AA04-68776FD2E47C}" presName="childText" presStyleLbl="revTx" presStyleIdx="0" presStyleCnt="2" custLinFactNeighborY="-10864">
        <dgm:presLayoutVars>
          <dgm:bulletEnabled val="1"/>
        </dgm:presLayoutVars>
      </dgm:prSet>
      <dgm:spPr/>
      <dgm:t>
        <a:bodyPr/>
        <a:lstStyle/>
        <a:p>
          <a:endParaRPr lang="en-US"/>
        </a:p>
      </dgm:t>
    </dgm:pt>
    <dgm:pt modelId="{25D02578-F908-48A1-B537-3B99591D2828}" type="pres">
      <dgm:prSet presAssocID="{8AEFDB7F-AFA3-45D4-B81F-F003F93458F5}" presName="parentText" presStyleLbl="node1" presStyleIdx="1" presStyleCnt="2">
        <dgm:presLayoutVars>
          <dgm:chMax val="0"/>
          <dgm:bulletEnabled val="1"/>
        </dgm:presLayoutVars>
      </dgm:prSet>
      <dgm:spPr/>
      <dgm:t>
        <a:bodyPr/>
        <a:lstStyle/>
        <a:p>
          <a:endParaRPr lang="en-US"/>
        </a:p>
      </dgm:t>
    </dgm:pt>
    <dgm:pt modelId="{D1E807D2-319A-40AC-8055-9AE1121A7F25}" type="pres">
      <dgm:prSet presAssocID="{8AEFDB7F-AFA3-45D4-B81F-F003F93458F5}" presName="childText" presStyleLbl="revTx" presStyleIdx="1" presStyleCnt="2">
        <dgm:presLayoutVars>
          <dgm:bulletEnabled val="1"/>
        </dgm:presLayoutVars>
      </dgm:prSet>
      <dgm:spPr/>
      <dgm:t>
        <a:bodyPr/>
        <a:lstStyle/>
        <a:p>
          <a:endParaRPr lang="en-US"/>
        </a:p>
      </dgm:t>
    </dgm:pt>
  </dgm:ptLst>
  <dgm:cxnLst>
    <dgm:cxn modelId="{9454493D-0157-44C4-B2BF-DF2AD37519D7}" srcId="{8AEFDB7F-AFA3-45D4-B81F-F003F93458F5}" destId="{9C1BB0ED-ADA2-4DF5-8BB2-A1CF0516F9FD}" srcOrd="0" destOrd="0" parTransId="{A8379B4D-13F1-4A9D-97F2-34DEE1C2ED18}" sibTransId="{15E70DA1-1BBE-4A26-B2FF-2E0893CD5A97}"/>
    <dgm:cxn modelId="{C002A510-E81D-4E5B-BDF2-F71898718BA1}" type="presOf" srcId="{74DEBC2C-DA0B-4E29-ABFC-AB12AC7498BE}" destId="{90368783-93F4-476C-B73D-13E05BDD255F}" srcOrd="0" destOrd="0" presId="urn:microsoft.com/office/officeart/2005/8/layout/vList2"/>
    <dgm:cxn modelId="{2E615BF9-99BD-434E-908B-FBC561C9F562}" srcId="{74DEBC2C-DA0B-4E29-ABFC-AB12AC7498BE}" destId="{083276F3-10DD-40A5-AA04-68776FD2E47C}" srcOrd="0" destOrd="0" parTransId="{F11A9574-076C-4EDC-B6DF-8936889450F1}" sibTransId="{AA7DB82F-4CEE-4806-A213-4E805B91E1D1}"/>
    <dgm:cxn modelId="{8072090B-2F53-4C5A-A9F3-A8933FE183C2}" srcId="{083276F3-10DD-40A5-AA04-68776FD2E47C}" destId="{27757930-B298-47E8-9FCA-CA0A5CBE2A1D}" srcOrd="0" destOrd="0" parTransId="{52A8DAB3-13FD-4975-9666-D9DD6D52A500}" sibTransId="{B4D48505-FE02-4EB4-8EDD-4147C40BD869}"/>
    <dgm:cxn modelId="{F2DED1D0-22B9-4429-B44B-8E119C3E6B02}" srcId="{74DEBC2C-DA0B-4E29-ABFC-AB12AC7498BE}" destId="{8AEFDB7F-AFA3-45D4-B81F-F003F93458F5}" srcOrd="1" destOrd="0" parTransId="{DA2C69DC-75DB-41D4-B2E3-B55AE02048DA}" sibTransId="{433A59D2-4076-4017-9342-313141D02496}"/>
    <dgm:cxn modelId="{F9C44B56-C19D-4135-830E-3F7CA40EE8FC}" type="presOf" srcId="{9C1BB0ED-ADA2-4DF5-8BB2-A1CF0516F9FD}" destId="{D1E807D2-319A-40AC-8055-9AE1121A7F25}" srcOrd="0" destOrd="0" presId="urn:microsoft.com/office/officeart/2005/8/layout/vList2"/>
    <dgm:cxn modelId="{06ADCDC7-089B-4350-8321-6AD04EFC6C20}" type="presOf" srcId="{083276F3-10DD-40A5-AA04-68776FD2E47C}" destId="{128527AB-A89F-46A4-A45E-19BC59F542FE}" srcOrd="0" destOrd="0" presId="urn:microsoft.com/office/officeart/2005/8/layout/vList2"/>
    <dgm:cxn modelId="{41F1254E-3039-40AC-A186-069A928FDC49}" type="presOf" srcId="{27757930-B298-47E8-9FCA-CA0A5CBE2A1D}" destId="{E00849B7-5388-4D4A-ACCD-A355C3C951D7}" srcOrd="0" destOrd="0" presId="urn:microsoft.com/office/officeart/2005/8/layout/vList2"/>
    <dgm:cxn modelId="{604612D9-501B-49F6-B6CD-87AB35735738}" type="presOf" srcId="{8AEFDB7F-AFA3-45D4-B81F-F003F93458F5}" destId="{25D02578-F908-48A1-B537-3B99591D2828}" srcOrd="0" destOrd="0" presId="urn:microsoft.com/office/officeart/2005/8/layout/vList2"/>
    <dgm:cxn modelId="{3B62AA8D-3EF5-4079-8637-B904F55F1243}" type="presParOf" srcId="{90368783-93F4-476C-B73D-13E05BDD255F}" destId="{128527AB-A89F-46A4-A45E-19BC59F542FE}" srcOrd="0" destOrd="0" presId="urn:microsoft.com/office/officeart/2005/8/layout/vList2"/>
    <dgm:cxn modelId="{00FCCF08-4636-41A2-AF97-7F26021966D1}" type="presParOf" srcId="{90368783-93F4-476C-B73D-13E05BDD255F}" destId="{E00849B7-5388-4D4A-ACCD-A355C3C951D7}" srcOrd="1" destOrd="0" presId="urn:microsoft.com/office/officeart/2005/8/layout/vList2"/>
    <dgm:cxn modelId="{019294B2-56C0-4CD8-98C0-F940D8941E6A}" type="presParOf" srcId="{90368783-93F4-476C-B73D-13E05BDD255F}" destId="{25D02578-F908-48A1-B537-3B99591D2828}" srcOrd="2" destOrd="0" presId="urn:microsoft.com/office/officeart/2005/8/layout/vList2"/>
    <dgm:cxn modelId="{66E36667-5081-4569-82A2-3939BECE3E22}" type="presParOf" srcId="{90368783-93F4-476C-B73D-13E05BDD255F}" destId="{D1E807D2-319A-40AC-8055-9AE1121A7F25}"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726C01E-6CBA-4D65-8EF6-0E3DF8FB96F2}"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AD0C2BEE-1525-46F8-B150-0FE23B64EDFA}">
      <dgm:prSet/>
      <dgm:spPr/>
      <dgm:t>
        <a:bodyPr/>
        <a:lstStyle/>
        <a:p>
          <a:pPr rtl="0"/>
          <a:r>
            <a:rPr lang="en-US" i="0" dirty="0"/>
            <a:t>Approximately half of the students with a mental health disorder will not receive treatment </a:t>
          </a:r>
          <a:endParaRPr lang="da-DK" i="0" dirty="0"/>
        </a:p>
      </dgm:t>
    </dgm:pt>
    <dgm:pt modelId="{1170B36E-5910-4401-B5BD-AEAA92F8C971}" type="parTrans" cxnId="{3A4EA7E8-5676-4A42-B273-2128F458792B}">
      <dgm:prSet/>
      <dgm:spPr/>
      <dgm:t>
        <a:bodyPr/>
        <a:lstStyle/>
        <a:p>
          <a:endParaRPr lang="en-US"/>
        </a:p>
      </dgm:t>
    </dgm:pt>
    <dgm:pt modelId="{D53FCFF4-51B7-4129-A5E9-A65C68F0D0BC}" type="sibTrans" cxnId="{3A4EA7E8-5676-4A42-B273-2128F458792B}">
      <dgm:prSet/>
      <dgm:spPr/>
      <dgm:t>
        <a:bodyPr/>
        <a:lstStyle/>
        <a:p>
          <a:endParaRPr lang="en-US"/>
        </a:p>
      </dgm:t>
    </dgm:pt>
    <dgm:pt modelId="{BC983604-058C-4691-9348-CE9EFD61C430}">
      <dgm:prSet/>
      <dgm:spPr/>
      <dgm:t>
        <a:bodyPr/>
        <a:lstStyle/>
        <a:p>
          <a:pPr rtl="0"/>
          <a:r>
            <a:rPr lang="en-US" i="0" dirty="0"/>
            <a:t>Youth with behavior disorders:</a:t>
          </a:r>
        </a:p>
      </dgm:t>
    </dgm:pt>
    <dgm:pt modelId="{50EF1493-52BA-4526-AC79-F05E4789AD9F}" type="parTrans" cxnId="{41A155E1-66D8-46A8-B3A7-8705F4AF4D1A}">
      <dgm:prSet/>
      <dgm:spPr/>
      <dgm:t>
        <a:bodyPr/>
        <a:lstStyle/>
        <a:p>
          <a:endParaRPr lang="en-US"/>
        </a:p>
      </dgm:t>
    </dgm:pt>
    <dgm:pt modelId="{3A551379-241F-4E8F-99D4-1E11F1B69B13}" type="sibTrans" cxnId="{41A155E1-66D8-46A8-B3A7-8705F4AF4D1A}">
      <dgm:prSet/>
      <dgm:spPr/>
      <dgm:t>
        <a:bodyPr/>
        <a:lstStyle/>
        <a:p>
          <a:endParaRPr lang="en-US"/>
        </a:p>
      </dgm:t>
    </dgm:pt>
    <dgm:pt modelId="{0E024DF4-30F3-4940-BFB1-F34BAD24131D}">
      <dgm:prSet/>
      <dgm:spPr/>
      <dgm:t>
        <a:bodyPr/>
        <a:lstStyle/>
        <a:p>
          <a:pPr rtl="0"/>
          <a:r>
            <a:rPr lang="en-US" i="0" dirty="0"/>
            <a:t>Only 45–60 % of received clinical services</a:t>
          </a:r>
        </a:p>
      </dgm:t>
    </dgm:pt>
    <dgm:pt modelId="{BA53EB60-A6AE-4052-9570-F2A16C17FD9C}" type="parTrans" cxnId="{8223FDA7-53FE-4766-94DE-7A5ECB488290}">
      <dgm:prSet/>
      <dgm:spPr/>
      <dgm:t>
        <a:bodyPr/>
        <a:lstStyle/>
        <a:p>
          <a:endParaRPr lang="en-US"/>
        </a:p>
      </dgm:t>
    </dgm:pt>
    <dgm:pt modelId="{DF4E90E7-3204-471F-A74C-F003FD58C603}" type="sibTrans" cxnId="{8223FDA7-53FE-4766-94DE-7A5ECB488290}">
      <dgm:prSet/>
      <dgm:spPr/>
      <dgm:t>
        <a:bodyPr/>
        <a:lstStyle/>
        <a:p>
          <a:endParaRPr lang="en-US"/>
        </a:p>
      </dgm:t>
    </dgm:pt>
    <dgm:pt modelId="{9AB1B679-E45F-418E-8B75-6A4C1BACDB6C}">
      <dgm:prSet/>
      <dgm:spPr/>
      <dgm:t>
        <a:bodyPr/>
        <a:lstStyle/>
        <a:p>
          <a:pPr rtl="0"/>
          <a:r>
            <a:rPr lang="en-US" i="0" dirty="0"/>
            <a:t>Youth with an anxiety disorder or any mood disorder:</a:t>
          </a:r>
        </a:p>
      </dgm:t>
    </dgm:pt>
    <dgm:pt modelId="{CBBAFA27-3DDE-4770-B4AE-C500D26CF3F2}" type="parTrans" cxnId="{16ADAECF-81DF-4E9D-8D68-3A6308A1F744}">
      <dgm:prSet/>
      <dgm:spPr/>
      <dgm:t>
        <a:bodyPr/>
        <a:lstStyle/>
        <a:p>
          <a:endParaRPr lang="en-US"/>
        </a:p>
      </dgm:t>
    </dgm:pt>
    <dgm:pt modelId="{3F3A054E-FA06-4549-8EF2-ADB8F69D58B5}" type="sibTrans" cxnId="{16ADAECF-81DF-4E9D-8D68-3A6308A1F744}">
      <dgm:prSet/>
      <dgm:spPr/>
      <dgm:t>
        <a:bodyPr/>
        <a:lstStyle/>
        <a:p>
          <a:endParaRPr lang="en-US"/>
        </a:p>
      </dgm:t>
    </dgm:pt>
    <dgm:pt modelId="{18E66C4C-8675-4CF5-A2C3-24E490EE4D20}">
      <dgm:prSet/>
      <dgm:spPr/>
      <dgm:t>
        <a:bodyPr/>
        <a:lstStyle/>
        <a:p>
          <a:pPr rtl="0"/>
          <a:r>
            <a:rPr lang="en-US" i="0" dirty="0"/>
            <a:t>Only 18 and 38% of respectively, received any mental health treatment for their diagnosis </a:t>
          </a:r>
        </a:p>
      </dgm:t>
    </dgm:pt>
    <dgm:pt modelId="{2F1C929A-EEB0-42E9-90A3-54D44C5B7822}" type="parTrans" cxnId="{4B0D7A6E-B9A1-473C-A0A6-E1FEC691FA69}">
      <dgm:prSet/>
      <dgm:spPr/>
      <dgm:t>
        <a:bodyPr/>
        <a:lstStyle/>
        <a:p>
          <a:endParaRPr lang="en-US"/>
        </a:p>
      </dgm:t>
    </dgm:pt>
    <dgm:pt modelId="{49CF0A09-56F4-4D59-8EF8-13679846DAFF}" type="sibTrans" cxnId="{4B0D7A6E-B9A1-473C-A0A6-E1FEC691FA69}">
      <dgm:prSet/>
      <dgm:spPr/>
      <dgm:t>
        <a:bodyPr/>
        <a:lstStyle/>
        <a:p>
          <a:endParaRPr lang="en-US"/>
        </a:p>
      </dgm:t>
    </dgm:pt>
    <dgm:pt modelId="{B8292380-7FE4-4B0E-BCA9-A22177EFA48D}">
      <dgm:prSet/>
      <dgm:spPr/>
      <dgm:t>
        <a:bodyPr/>
        <a:lstStyle/>
        <a:p>
          <a:pPr rtl="0"/>
          <a:r>
            <a:rPr lang="da-DK" i="0" dirty="0"/>
            <a:t>Among those who get care in community, persistence is poor (3-4 contacts)</a:t>
          </a:r>
        </a:p>
      </dgm:t>
    </dgm:pt>
    <dgm:pt modelId="{EF75E36F-664C-4D18-A90A-C45FCD16334F}" type="parTrans" cxnId="{9779C712-58F6-44DB-8503-0084E5BE8234}">
      <dgm:prSet/>
      <dgm:spPr/>
      <dgm:t>
        <a:bodyPr/>
        <a:lstStyle/>
        <a:p>
          <a:endParaRPr lang="en-US"/>
        </a:p>
      </dgm:t>
    </dgm:pt>
    <dgm:pt modelId="{6DEB5285-C28C-45CD-9B9F-DFFDB8885BEE}" type="sibTrans" cxnId="{9779C712-58F6-44DB-8503-0084E5BE8234}">
      <dgm:prSet/>
      <dgm:spPr/>
      <dgm:t>
        <a:bodyPr/>
        <a:lstStyle/>
        <a:p>
          <a:endParaRPr lang="en-US"/>
        </a:p>
      </dgm:t>
    </dgm:pt>
    <dgm:pt modelId="{7589A4F8-D909-4DFE-AE90-E59E151E4FDD}" type="pres">
      <dgm:prSet presAssocID="{5726C01E-6CBA-4D65-8EF6-0E3DF8FB96F2}" presName="diagram" presStyleCnt="0">
        <dgm:presLayoutVars>
          <dgm:dir/>
          <dgm:resizeHandles val="exact"/>
        </dgm:presLayoutVars>
      </dgm:prSet>
      <dgm:spPr/>
      <dgm:t>
        <a:bodyPr/>
        <a:lstStyle/>
        <a:p>
          <a:endParaRPr lang="en-US"/>
        </a:p>
      </dgm:t>
    </dgm:pt>
    <dgm:pt modelId="{904BB464-2E85-475B-9AAD-F7ECB25C63B5}" type="pres">
      <dgm:prSet presAssocID="{AD0C2BEE-1525-46F8-B150-0FE23B64EDFA}" presName="node" presStyleLbl="node1" presStyleIdx="0" presStyleCnt="3">
        <dgm:presLayoutVars>
          <dgm:bulletEnabled val="1"/>
        </dgm:presLayoutVars>
      </dgm:prSet>
      <dgm:spPr/>
      <dgm:t>
        <a:bodyPr/>
        <a:lstStyle/>
        <a:p>
          <a:endParaRPr lang="en-US"/>
        </a:p>
      </dgm:t>
    </dgm:pt>
    <dgm:pt modelId="{E8E49C0B-B776-4A7C-9D4C-BEDCCE10E5E7}" type="pres">
      <dgm:prSet presAssocID="{D53FCFF4-51B7-4129-A5E9-A65C68F0D0BC}" presName="sibTrans" presStyleCnt="0"/>
      <dgm:spPr/>
    </dgm:pt>
    <dgm:pt modelId="{B28DA57C-3FA8-4795-8641-3210B4AA247D}" type="pres">
      <dgm:prSet presAssocID="{BC983604-058C-4691-9348-CE9EFD61C430}" presName="node" presStyleLbl="node1" presStyleIdx="1" presStyleCnt="3">
        <dgm:presLayoutVars>
          <dgm:bulletEnabled val="1"/>
        </dgm:presLayoutVars>
      </dgm:prSet>
      <dgm:spPr/>
      <dgm:t>
        <a:bodyPr/>
        <a:lstStyle/>
        <a:p>
          <a:endParaRPr lang="en-US"/>
        </a:p>
      </dgm:t>
    </dgm:pt>
    <dgm:pt modelId="{68E044D8-C35A-488A-B33B-0FC7FB46E5C1}" type="pres">
      <dgm:prSet presAssocID="{3A551379-241F-4E8F-99D4-1E11F1B69B13}" presName="sibTrans" presStyleCnt="0"/>
      <dgm:spPr/>
    </dgm:pt>
    <dgm:pt modelId="{317D0B66-D095-433B-B1A6-3793B92630B6}" type="pres">
      <dgm:prSet presAssocID="{9AB1B679-E45F-418E-8B75-6A4C1BACDB6C}" presName="node" presStyleLbl="node1" presStyleIdx="2" presStyleCnt="3">
        <dgm:presLayoutVars>
          <dgm:bulletEnabled val="1"/>
        </dgm:presLayoutVars>
      </dgm:prSet>
      <dgm:spPr/>
      <dgm:t>
        <a:bodyPr/>
        <a:lstStyle/>
        <a:p>
          <a:endParaRPr lang="en-US"/>
        </a:p>
      </dgm:t>
    </dgm:pt>
  </dgm:ptLst>
  <dgm:cxnLst>
    <dgm:cxn modelId="{16ADAECF-81DF-4E9D-8D68-3A6308A1F744}" srcId="{5726C01E-6CBA-4D65-8EF6-0E3DF8FB96F2}" destId="{9AB1B679-E45F-418E-8B75-6A4C1BACDB6C}" srcOrd="2" destOrd="0" parTransId="{CBBAFA27-3DDE-4770-B4AE-C500D26CF3F2}" sibTransId="{3F3A054E-FA06-4549-8EF2-ADB8F69D58B5}"/>
    <dgm:cxn modelId="{B3249A49-EFF9-44CC-B996-7BBFEA31A2D6}" type="presOf" srcId="{AD0C2BEE-1525-46F8-B150-0FE23B64EDFA}" destId="{904BB464-2E85-475B-9AAD-F7ECB25C63B5}" srcOrd="0" destOrd="0" presId="urn:microsoft.com/office/officeart/2005/8/layout/default"/>
    <dgm:cxn modelId="{254754CE-DE46-4AEC-A3A1-62004BB9E4EC}" type="presOf" srcId="{18E66C4C-8675-4CF5-A2C3-24E490EE4D20}" destId="{317D0B66-D095-433B-B1A6-3793B92630B6}" srcOrd="0" destOrd="1" presId="urn:microsoft.com/office/officeart/2005/8/layout/default"/>
    <dgm:cxn modelId="{38106A78-BE61-4A07-9FED-E1F7056C6E70}" type="presOf" srcId="{5726C01E-6CBA-4D65-8EF6-0E3DF8FB96F2}" destId="{7589A4F8-D909-4DFE-AE90-E59E151E4FDD}" srcOrd="0" destOrd="0" presId="urn:microsoft.com/office/officeart/2005/8/layout/default"/>
    <dgm:cxn modelId="{AF26F95C-F888-4CDD-A58A-1F8D3022A600}" type="presOf" srcId="{9AB1B679-E45F-418E-8B75-6A4C1BACDB6C}" destId="{317D0B66-D095-433B-B1A6-3793B92630B6}" srcOrd="0" destOrd="0" presId="urn:microsoft.com/office/officeart/2005/8/layout/default"/>
    <dgm:cxn modelId="{3A4EA7E8-5676-4A42-B273-2128F458792B}" srcId="{5726C01E-6CBA-4D65-8EF6-0E3DF8FB96F2}" destId="{AD0C2BEE-1525-46F8-B150-0FE23B64EDFA}" srcOrd="0" destOrd="0" parTransId="{1170B36E-5910-4401-B5BD-AEAA92F8C971}" sibTransId="{D53FCFF4-51B7-4129-A5E9-A65C68F0D0BC}"/>
    <dgm:cxn modelId="{9779C712-58F6-44DB-8503-0084E5BE8234}" srcId="{AD0C2BEE-1525-46F8-B150-0FE23B64EDFA}" destId="{B8292380-7FE4-4B0E-BCA9-A22177EFA48D}" srcOrd="0" destOrd="0" parTransId="{EF75E36F-664C-4D18-A90A-C45FCD16334F}" sibTransId="{6DEB5285-C28C-45CD-9B9F-DFFDB8885BEE}"/>
    <dgm:cxn modelId="{8223FDA7-53FE-4766-94DE-7A5ECB488290}" srcId="{BC983604-058C-4691-9348-CE9EFD61C430}" destId="{0E024DF4-30F3-4940-BFB1-F34BAD24131D}" srcOrd="0" destOrd="0" parTransId="{BA53EB60-A6AE-4052-9570-F2A16C17FD9C}" sibTransId="{DF4E90E7-3204-471F-A74C-F003FD58C603}"/>
    <dgm:cxn modelId="{4B0D7A6E-B9A1-473C-A0A6-E1FEC691FA69}" srcId="{9AB1B679-E45F-418E-8B75-6A4C1BACDB6C}" destId="{18E66C4C-8675-4CF5-A2C3-24E490EE4D20}" srcOrd="0" destOrd="0" parTransId="{2F1C929A-EEB0-42E9-90A3-54D44C5B7822}" sibTransId="{49CF0A09-56F4-4D59-8EF8-13679846DAFF}"/>
    <dgm:cxn modelId="{41A155E1-66D8-46A8-B3A7-8705F4AF4D1A}" srcId="{5726C01E-6CBA-4D65-8EF6-0E3DF8FB96F2}" destId="{BC983604-058C-4691-9348-CE9EFD61C430}" srcOrd="1" destOrd="0" parTransId="{50EF1493-52BA-4526-AC79-F05E4789AD9F}" sibTransId="{3A551379-241F-4E8F-99D4-1E11F1B69B13}"/>
    <dgm:cxn modelId="{B4A2DBB2-F287-4BA1-9773-7ACC59834F68}" type="presOf" srcId="{0E024DF4-30F3-4940-BFB1-F34BAD24131D}" destId="{B28DA57C-3FA8-4795-8641-3210B4AA247D}" srcOrd="0" destOrd="1" presId="urn:microsoft.com/office/officeart/2005/8/layout/default"/>
    <dgm:cxn modelId="{5B36F9E6-AC25-4340-A337-33F5563FC59F}" type="presOf" srcId="{BC983604-058C-4691-9348-CE9EFD61C430}" destId="{B28DA57C-3FA8-4795-8641-3210B4AA247D}" srcOrd="0" destOrd="0" presId="urn:microsoft.com/office/officeart/2005/8/layout/default"/>
    <dgm:cxn modelId="{4D2A51C0-B964-4EB2-9983-24F46CB5FEF5}" type="presOf" srcId="{B8292380-7FE4-4B0E-BCA9-A22177EFA48D}" destId="{904BB464-2E85-475B-9AAD-F7ECB25C63B5}" srcOrd="0" destOrd="1" presId="urn:microsoft.com/office/officeart/2005/8/layout/default"/>
    <dgm:cxn modelId="{570B754F-1F80-4CA7-90C4-97E54C24563C}" type="presParOf" srcId="{7589A4F8-D909-4DFE-AE90-E59E151E4FDD}" destId="{904BB464-2E85-475B-9AAD-F7ECB25C63B5}" srcOrd="0" destOrd="0" presId="urn:microsoft.com/office/officeart/2005/8/layout/default"/>
    <dgm:cxn modelId="{9D74FA1D-01D9-4233-B41C-E5D8EA09B8F8}" type="presParOf" srcId="{7589A4F8-D909-4DFE-AE90-E59E151E4FDD}" destId="{E8E49C0B-B776-4A7C-9D4C-BEDCCE10E5E7}" srcOrd="1" destOrd="0" presId="urn:microsoft.com/office/officeart/2005/8/layout/default"/>
    <dgm:cxn modelId="{1C928D11-5E6A-4A68-95C8-5529EBB818C4}" type="presParOf" srcId="{7589A4F8-D909-4DFE-AE90-E59E151E4FDD}" destId="{B28DA57C-3FA8-4795-8641-3210B4AA247D}" srcOrd="2" destOrd="0" presId="urn:microsoft.com/office/officeart/2005/8/layout/default"/>
    <dgm:cxn modelId="{505D71F4-B81C-4849-86CA-F80D47AE8946}" type="presParOf" srcId="{7589A4F8-D909-4DFE-AE90-E59E151E4FDD}" destId="{68E044D8-C35A-488A-B33B-0FC7FB46E5C1}" srcOrd="3" destOrd="0" presId="urn:microsoft.com/office/officeart/2005/8/layout/default"/>
    <dgm:cxn modelId="{F2A6F6B2-A9B5-4BE6-A177-D7B8DCEE9CB3}" type="presParOf" srcId="{7589A4F8-D909-4DFE-AE90-E59E151E4FDD}" destId="{317D0B66-D095-433B-B1A6-3793B92630B6}"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7731441-722C-4897-AE78-945A0DE2F16F}" type="doc">
      <dgm:prSet loTypeId="urn:diagrams.loki3.com/BracketList" loCatId="list" qsTypeId="urn:microsoft.com/office/officeart/2005/8/quickstyle/simple3" qsCatId="simple" csTypeId="urn:microsoft.com/office/officeart/2005/8/colors/accent1_4" csCatId="accent1" phldr="1"/>
      <dgm:spPr/>
      <dgm:t>
        <a:bodyPr/>
        <a:lstStyle/>
        <a:p>
          <a:endParaRPr lang="en-US"/>
        </a:p>
      </dgm:t>
    </dgm:pt>
    <dgm:pt modelId="{486F1494-1748-4F71-AA3C-1CAAA07947BD}">
      <dgm:prSet phldrT="[Text]" custT="1"/>
      <dgm:spPr/>
      <dgm:t>
        <a:bodyPr/>
        <a:lstStyle/>
        <a:p>
          <a:pPr algn="ctr"/>
          <a:r>
            <a:rPr lang="en-US" sz="2400"/>
            <a:t>Traditional approach</a:t>
          </a:r>
          <a:endParaRPr lang="en-US" sz="2400" dirty="0"/>
        </a:p>
      </dgm:t>
    </dgm:pt>
    <dgm:pt modelId="{62856D32-67E9-408B-B04F-25534ED6BDB8}" type="parTrans" cxnId="{6D7E7703-6591-484C-A4CD-98DF6695749F}">
      <dgm:prSet/>
      <dgm:spPr/>
      <dgm:t>
        <a:bodyPr/>
        <a:lstStyle/>
        <a:p>
          <a:endParaRPr lang="en-US" sz="2400">
            <a:solidFill>
              <a:schemeClr val="tx1"/>
            </a:solidFill>
          </a:endParaRPr>
        </a:p>
      </dgm:t>
    </dgm:pt>
    <dgm:pt modelId="{F92042A5-40BC-42CD-ABD0-5EA33DEEE7D0}" type="sibTrans" cxnId="{6D7E7703-6591-484C-A4CD-98DF6695749F}">
      <dgm:prSet/>
      <dgm:spPr/>
      <dgm:t>
        <a:bodyPr/>
        <a:lstStyle/>
        <a:p>
          <a:endParaRPr lang="en-US" sz="2400">
            <a:solidFill>
              <a:schemeClr val="tx1"/>
            </a:solidFill>
          </a:endParaRPr>
        </a:p>
      </dgm:t>
    </dgm:pt>
    <dgm:pt modelId="{0059D909-8E6F-4189-9517-C6BC2F314CFE}">
      <dgm:prSet phldrT="[Text]" custT="1"/>
      <dgm:spPr/>
      <dgm:t>
        <a:bodyPr/>
        <a:lstStyle/>
        <a:p>
          <a:r>
            <a:rPr lang="en-US" sz="1800" i="1" dirty="0"/>
            <a:t>Remediate</a:t>
          </a:r>
          <a:r>
            <a:rPr lang="en-US" sz="1800" dirty="0"/>
            <a:t> social, emotional, or behavioral disturbances among </a:t>
          </a:r>
          <a:r>
            <a:rPr lang="en-US" sz="1800" u="sng" dirty="0"/>
            <a:t>referred students</a:t>
          </a:r>
        </a:p>
      </dgm:t>
    </dgm:pt>
    <dgm:pt modelId="{3AB9E037-6EE5-4A12-8B5F-7515C7C86DF4}" type="parTrans" cxnId="{81C0D094-62D1-4F9D-BEF3-ADD6670BB3C2}">
      <dgm:prSet/>
      <dgm:spPr/>
      <dgm:t>
        <a:bodyPr/>
        <a:lstStyle/>
        <a:p>
          <a:endParaRPr lang="en-US" sz="2400">
            <a:solidFill>
              <a:schemeClr val="tx1"/>
            </a:solidFill>
          </a:endParaRPr>
        </a:p>
      </dgm:t>
    </dgm:pt>
    <dgm:pt modelId="{BB1480C5-A7E7-40EF-A673-F49CAE289EE9}" type="sibTrans" cxnId="{81C0D094-62D1-4F9D-BEF3-ADD6670BB3C2}">
      <dgm:prSet/>
      <dgm:spPr/>
      <dgm:t>
        <a:bodyPr/>
        <a:lstStyle/>
        <a:p>
          <a:endParaRPr lang="en-US" sz="2400">
            <a:solidFill>
              <a:schemeClr val="tx1"/>
            </a:solidFill>
          </a:endParaRPr>
        </a:p>
      </dgm:t>
    </dgm:pt>
    <dgm:pt modelId="{0F57B218-B3C7-46E6-84E3-F9B14D2AAE24}">
      <dgm:prSet phldrT="[Text]" custT="1"/>
      <dgm:spPr/>
      <dgm:t>
        <a:bodyPr/>
        <a:lstStyle/>
        <a:p>
          <a:pPr algn="ctr"/>
          <a:r>
            <a:rPr lang="en-US" sz="2400" dirty="0"/>
            <a:t>Public Health Approach</a:t>
          </a:r>
        </a:p>
      </dgm:t>
    </dgm:pt>
    <dgm:pt modelId="{D0CF0C0E-8271-4623-9B3B-728F358B6EF3}" type="parTrans" cxnId="{E09D1365-80B0-414E-8DFC-6DDC6AE8BF18}">
      <dgm:prSet/>
      <dgm:spPr/>
      <dgm:t>
        <a:bodyPr/>
        <a:lstStyle/>
        <a:p>
          <a:endParaRPr lang="en-US" sz="2400">
            <a:solidFill>
              <a:schemeClr val="tx1"/>
            </a:solidFill>
          </a:endParaRPr>
        </a:p>
      </dgm:t>
    </dgm:pt>
    <dgm:pt modelId="{1E3FBE30-6F31-4285-A3D2-2B3C1FDE6A5F}" type="sibTrans" cxnId="{E09D1365-80B0-414E-8DFC-6DDC6AE8BF18}">
      <dgm:prSet/>
      <dgm:spPr/>
      <dgm:t>
        <a:bodyPr/>
        <a:lstStyle/>
        <a:p>
          <a:endParaRPr lang="en-US" sz="2400">
            <a:solidFill>
              <a:schemeClr val="tx1"/>
            </a:solidFill>
          </a:endParaRPr>
        </a:p>
      </dgm:t>
    </dgm:pt>
    <dgm:pt modelId="{41C84DF1-F773-4A21-B6E8-71B720357455}">
      <dgm:prSet phldrT="[Text]" custT="1"/>
      <dgm:spPr/>
      <dgm:t>
        <a:bodyPr/>
        <a:lstStyle/>
        <a:p>
          <a:r>
            <a:rPr lang="en-US" sz="1400" i="1" dirty="0"/>
            <a:t>Promote psychological well-being </a:t>
          </a:r>
          <a:r>
            <a:rPr lang="en-US" sz="1400" dirty="0"/>
            <a:t>of </a:t>
          </a:r>
          <a:r>
            <a:rPr lang="en-US" sz="1400" u="sng" dirty="0"/>
            <a:t>all youth</a:t>
          </a:r>
        </a:p>
      </dgm:t>
    </dgm:pt>
    <dgm:pt modelId="{A00647E1-D57B-425F-AEF4-9ABF019CFC3B}" type="parTrans" cxnId="{15421A02-3560-4190-AF08-AEAB646F3DF5}">
      <dgm:prSet/>
      <dgm:spPr/>
      <dgm:t>
        <a:bodyPr/>
        <a:lstStyle/>
        <a:p>
          <a:endParaRPr lang="en-US" sz="2400">
            <a:solidFill>
              <a:schemeClr val="tx1"/>
            </a:solidFill>
          </a:endParaRPr>
        </a:p>
      </dgm:t>
    </dgm:pt>
    <dgm:pt modelId="{BE00D8AE-470A-46FA-9167-A4687685D502}" type="sibTrans" cxnId="{15421A02-3560-4190-AF08-AEAB646F3DF5}">
      <dgm:prSet/>
      <dgm:spPr/>
      <dgm:t>
        <a:bodyPr/>
        <a:lstStyle/>
        <a:p>
          <a:endParaRPr lang="en-US" sz="2400">
            <a:solidFill>
              <a:schemeClr val="tx1"/>
            </a:solidFill>
          </a:endParaRPr>
        </a:p>
      </dgm:t>
    </dgm:pt>
    <dgm:pt modelId="{40BE444B-CA07-441D-9913-E6444188CF60}">
      <dgm:prSet phldrT="[Text]" custT="1"/>
      <dgm:spPr/>
      <dgm:t>
        <a:bodyPr/>
        <a:lstStyle/>
        <a:p>
          <a:r>
            <a:rPr lang="en-US" sz="1400" i="1" dirty="0"/>
            <a:t>Promote healthy caretaking environments </a:t>
          </a:r>
          <a:r>
            <a:rPr lang="en-US" sz="1400" dirty="0"/>
            <a:t>(classroom, school, home, community), which help youth overcome risk and challenges</a:t>
          </a:r>
        </a:p>
      </dgm:t>
    </dgm:pt>
    <dgm:pt modelId="{354D1C5F-49F4-427B-A587-9C36CEF95286}" type="parTrans" cxnId="{001A74A8-A7C6-478E-B6FD-38DD198CD3CA}">
      <dgm:prSet/>
      <dgm:spPr/>
      <dgm:t>
        <a:bodyPr/>
        <a:lstStyle/>
        <a:p>
          <a:endParaRPr lang="en-US" sz="2400">
            <a:solidFill>
              <a:schemeClr val="tx1"/>
            </a:solidFill>
          </a:endParaRPr>
        </a:p>
      </dgm:t>
    </dgm:pt>
    <dgm:pt modelId="{718D3267-B269-4A79-A330-ECCE688507F5}" type="sibTrans" cxnId="{001A74A8-A7C6-478E-B6FD-38DD198CD3CA}">
      <dgm:prSet/>
      <dgm:spPr/>
      <dgm:t>
        <a:bodyPr/>
        <a:lstStyle/>
        <a:p>
          <a:endParaRPr lang="en-US" sz="2400">
            <a:solidFill>
              <a:schemeClr val="tx1"/>
            </a:solidFill>
          </a:endParaRPr>
        </a:p>
      </dgm:t>
    </dgm:pt>
    <dgm:pt modelId="{53578C9B-EFA0-4329-980B-20FB2F0DF4EB}">
      <dgm:prSet phldrT="[Text]" custT="1"/>
      <dgm:spPr/>
      <dgm:t>
        <a:bodyPr/>
        <a:lstStyle/>
        <a:p>
          <a:r>
            <a:rPr lang="en-US" sz="1400" i="1" dirty="0"/>
            <a:t>Provide protective support to youth at elevated risk </a:t>
          </a:r>
          <a:r>
            <a:rPr lang="en-US" sz="1400" dirty="0"/>
            <a:t>for academic and emotional problems</a:t>
          </a:r>
        </a:p>
      </dgm:t>
    </dgm:pt>
    <dgm:pt modelId="{F365EADE-417C-4FAA-8566-D35E2D493F35}" type="parTrans" cxnId="{95FC81C4-622B-4E68-93CB-EC9CD72265F3}">
      <dgm:prSet/>
      <dgm:spPr/>
      <dgm:t>
        <a:bodyPr/>
        <a:lstStyle/>
        <a:p>
          <a:endParaRPr lang="en-US" sz="2400">
            <a:solidFill>
              <a:schemeClr val="tx1"/>
            </a:solidFill>
          </a:endParaRPr>
        </a:p>
      </dgm:t>
    </dgm:pt>
    <dgm:pt modelId="{0BE70F76-EF9A-4E35-A89D-E7F721BB32A9}" type="sibTrans" cxnId="{95FC81C4-622B-4E68-93CB-EC9CD72265F3}">
      <dgm:prSet/>
      <dgm:spPr/>
      <dgm:t>
        <a:bodyPr/>
        <a:lstStyle/>
        <a:p>
          <a:endParaRPr lang="en-US" sz="2400">
            <a:solidFill>
              <a:schemeClr val="tx1"/>
            </a:solidFill>
          </a:endParaRPr>
        </a:p>
      </dgm:t>
    </dgm:pt>
    <dgm:pt modelId="{20DE4BFE-2C0A-44A1-906C-B1450A4E5298}">
      <dgm:prSet phldrT="[Text]" custT="1"/>
      <dgm:spPr/>
      <dgm:t>
        <a:bodyPr/>
        <a:lstStyle/>
        <a:p>
          <a:r>
            <a:rPr lang="en-US" sz="1400" i="1" dirty="0"/>
            <a:t>Remediate</a:t>
          </a:r>
          <a:r>
            <a:rPr lang="en-US" sz="1400" dirty="0"/>
            <a:t> social, emotional, or behavioral disturbances among referred students</a:t>
          </a:r>
        </a:p>
      </dgm:t>
    </dgm:pt>
    <dgm:pt modelId="{3A7691ED-EC6E-44C0-A2C5-813071A3275B}" type="parTrans" cxnId="{6DCBB91B-6EF5-4996-87DB-E7FE08BA7820}">
      <dgm:prSet/>
      <dgm:spPr/>
      <dgm:t>
        <a:bodyPr/>
        <a:lstStyle/>
        <a:p>
          <a:endParaRPr lang="en-US" sz="2400">
            <a:solidFill>
              <a:schemeClr val="tx1"/>
            </a:solidFill>
          </a:endParaRPr>
        </a:p>
      </dgm:t>
    </dgm:pt>
    <dgm:pt modelId="{F2C754CC-C238-481F-BFB6-922282476BAA}" type="sibTrans" cxnId="{6DCBB91B-6EF5-4996-87DB-E7FE08BA7820}">
      <dgm:prSet/>
      <dgm:spPr/>
      <dgm:t>
        <a:bodyPr/>
        <a:lstStyle/>
        <a:p>
          <a:endParaRPr lang="en-US" sz="2400">
            <a:solidFill>
              <a:schemeClr val="tx1"/>
            </a:solidFill>
          </a:endParaRPr>
        </a:p>
      </dgm:t>
    </dgm:pt>
    <dgm:pt modelId="{2E47CE0B-DB48-4CD4-8400-C4C5A042DA1E}">
      <dgm:prSet phldrT="[Text]" custT="1"/>
      <dgm:spPr/>
      <dgm:t>
        <a:bodyPr/>
        <a:lstStyle/>
        <a:p>
          <a:pPr algn="ctr"/>
          <a:r>
            <a:rPr lang="en-US" sz="1400" dirty="0"/>
            <a:t>Goal: Foster the social, emotional, behavioral, and academic competence that students need to be successful in school and in life</a:t>
          </a:r>
        </a:p>
      </dgm:t>
    </dgm:pt>
    <dgm:pt modelId="{5676D423-2339-408B-AFBD-D3A7A8BD2D12}" type="parTrans" cxnId="{CCFE60D9-D9D3-4541-B5B3-9290BCE6B3A0}">
      <dgm:prSet/>
      <dgm:spPr/>
      <dgm:t>
        <a:bodyPr/>
        <a:lstStyle/>
        <a:p>
          <a:endParaRPr lang="en-US"/>
        </a:p>
      </dgm:t>
    </dgm:pt>
    <dgm:pt modelId="{143E1347-F204-4A17-9795-223A62036A39}" type="sibTrans" cxnId="{CCFE60D9-D9D3-4541-B5B3-9290BCE6B3A0}">
      <dgm:prSet/>
      <dgm:spPr/>
      <dgm:t>
        <a:bodyPr/>
        <a:lstStyle/>
        <a:p>
          <a:endParaRPr lang="en-US"/>
        </a:p>
      </dgm:t>
    </dgm:pt>
    <dgm:pt modelId="{5D9508DC-414D-478A-999F-5EEA4C2B5C99}" type="pres">
      <dgm:prSet presAssocID="{07731441-722C-4897-AE78-945A0DE2F16F}" presName="Name0" presStyleCnt="0">
        <dgm:presLayoutVars>
          <dgm:dir/>
          <dgm:animLvl val="lvl"/>
          <dgm:resizeHandles val="exact"/>
        </dgm:presLayoutVars>
      </dgm:prSet>
      <dgm:spPr/>
      <dgm:t>
        <a:bodyPr/>
        <a:lstStyle/>
        <a:p>
          <a:endParaRPr lang="en-US"/>
        </a:p>
      </dgm:t>
    </dgm:pt>
    <dgm:pt modelId="{040B40DB-B38A-43D2-B568-0C6792E2AF9C}" type="pres">
      <dgm:prSet presAssocID="{486F1494-1748-4F71-AA3C-1CAAA07947BD}" presName="linNode" presStyleCnt="0"/>
      <dgm:spPr/>
    </dgm:pt>
    <dgm:pt modelId="{9E988743-62C5-4D5C-8147-B02FFC984EB0}" type="pres">
      <dgm:prSet presAssocID="{486F1494-1748-4F71-AA3C-1CAAA07947BD}" presName="parTx" presStyleLbl="revTx" presStyleIdx="0" presStyleCnt="2">
        <dgm:presLayoutVars>
          <dgm:chMax val="1"/>
          <dgm:bulletEnabled val="1"/>
        </dgm:presLayoutVars>
      </dgm:prSet>
      <dgm:spPr/>
      <dgm:t>
        <a:bodyPr/>
        <a:lstStyle/>
        <a:p>
          <a:endParaRPr lang="en-US"/>
        </a:p>
      </dgm:t>
    </dgm:pt>
    <dgm:pt modelId="{786DA598-3885-4637-8497-7196AB514BBF}" type="pres">
      <dgm:prSet presAssocID="{486F1494-1748-4F71-AA3C-1CAAA07947BD}" presName="bracket" presStyleLbl="parChTrans1D1" presStyleIdx="0" presStyleCnt="2"/>
      <dgm:spPr/>
    </dgm:pt>
    <dgm:pt modelId="{03D77750-E513-4350-9EFC-C43143891F12}" type="pres">
      <dgm:prSet presAssocID="{486F1494-1748-4F71-AA3C-1CAAA07947BD}" presName="spH" presStyleCnt="0"/>
      <dgm:spPr/>
    </dgm:pt>
    <dgm:pt modelId="{B9C2DD00-8F1E-460A-8167-2718A0DBC281}" type="pres">
      <dgm:prSet presAssocID="{486F1494-1748-4F71-AA3C-1CAAA07947BD}" presName="desTx" presStyleLbl="node1" presStyleIdx="0" presStyleCnt="2">
        <dgm:presLayoutVars>
          <dgm:bulletEnabled val="1"/>
        </dgm:presLayoutVars>
      </dgm:prSet>
      <dgm:spPr/>
      <dgm:t>
        <a:bodyPr/>
        <a:lstStyle/>
        <a:p>
          <a:endParaRPr lang="en-US"/>
        </a:p>
      </dgm:t>
    </dgm:pt>
    <dgm:pt modelId="{CEEFF4BC-BE4A-4072-98A4-734788ECE661}" type="pres">
      <dgm:prSet presAssocID="{F92042A5-40BC-42CD-ABD0-5EA33DEEE7D0}" presName="spV" presStyleCnt="0"/>
      <dgm:spPr/>
    </dgm:pt>
    <dgm:pt modelId="{67AD4066-56A9-47EB-810A-9299C481531F}" type="pres">
      <dgm:prSet presAssocID="{0F57B218-B3C7-46E6-84E3-F9B14D2AAE24}" presName="linNode" presStyleCnt="0"/>
      <dgm:spPr/>
    </dgm:pt>
    <dgm:pt modelId="{B37A833B-E1C1-4282-9EA2-23A15DF86087}" type="pres">
      <dgm:prSet presAssocID="{0F57B218-B3C7-46E6-84E3-F9B14D2AAE24}" presName="parTx" presStyleLbl="revTx" presStyleIdx="1" presStyleCnt="2">
        <dgm:presLayoutVars>
          <dgm:chMax val="1"/>
          <dgm:bulletEnabled val="1"/>
        </dgm:presLayoutVars>
      </dgm:prSet>
      <dgm:spPr/>
      <dgm:t>
        <a:bodyPr/>
        <a:lstStyle/>
        <a:p>
          <a:endParaRPr lang="en-US"/>
        </a:p>
      </dgm:t>
    </dgm:pt>
    <dgm:pt modelId="{4A00772F-28D7-429A-896C-7FA41E40CA4A}" type="pres">
      <dgm:prSet presAssocID="{0F57B218-B3C7-46E6-84E3-F9B14D2AAE24}" presName="bracket" presStyleLbl="parChTrans1D1" presStyleIdx="1" presStyleCnt="2"/>
      <dgm:spPr/>
    </dgm:pt>
    <dgm:pt modelId="{BF720956-1271-4A4B-9929-9ED859250C8E}" type="pres">
      <dgm:prSet presAssocID="{0F57B218-B3C7-46E6-84E3-F9B14D2AAE24}" presName="spH" presStyleCnt="0"/>
      <dgm:spPr/>
    </dgm:pt>
    <dgm:pt modelId="{0C7692EE-373A-4E52-9A7D-6084C11F4A89}" type="pres">
      <dgm:prSet presAssocID="{0F57B218-B3C7-46E6-84E3-F9B14D2AAE24}" presName="desTx" presStyleLbl="node1" presStyleIdx="1" presStyleCnt="2">
        <dgm:presLayoutVars>
          <dgm:bulletEnabled val="1"/>
        </dgm:presLayoutVars>
      </dgm:prSet>
      <dgm:spPr/>
      <dgm:t>
        <a:bodyPr/>
        <a:lstStyle/>
        <a:p>
          <a:endParaRPr lang="en-US"/>
        </a:p>
      </dgm:t>
    </dgm:pt>
  </dgm:ptLst>
  <dgm:cxnLst>
    <dgm:cxn modelId="{12C1AA8F-17FF-48F1-8F1F-89E6012A7AE3}" type="presOf" srcId="{486F1494-1748-4F71-AA3C-1CAAA07947BD}" destId="{9E988743-62C5-4D5C-8147-B02FFC984EB0}" srcOrd="0" destOrd="0" presId="urn:diagrams.loki3.com/BracketList"/>
    <dgm:cxn modelId="{15421A02-3560-4190-AF08-AEAB646F3DF5}" srcId="{0F57B218-B3C7-46E6-84E3-F9B14D2AAE24}" destId="{41C84DF1-F773-4A21-B6E8-71B720357455}" srcOrd="1" destOrd="0" parTransId="{A00647E1-D57B-425F-AEF4-9ABF019CFC3B}" sibTransId="{BE00D8AE-470A-46FA-9167-A4687685D502}"/>
    <dgm:cxn modelId="{CCFE60D9-D9D3-4541-B5B3-9290BCE6B3A0}" srcId="{0F57B218-B3C7-46E6-84E3-F9B14D2AAE24}" destId="{2E47CE0B-DB48-4CD4-8400-C4C5A042DA1E}" srcOrd="0" destOrd="0" parTransId="{5676D423-2339-408B-AFBD-D3A7A8BD2D12}" sibTransId="{143E1347-F204-4A17-9795-223A62036A39}"/>
    <dgm:cxn modelId="{3FC43000-5A8A-4638-B50A-4368BCCB81EB}" type="presOf" srcId="{41C84DF1-F773-4A21-B6E8-71B720357455}" destId="{0C7692EE-373A-4E52-9A7D-6084C11F4A89}" srcOrd="0" destOrd="1" presId="urn:diagrams.loki3.com/BracketList"/>
    <dgm:cxn modelId="{95FC81C4-622B-4E68-93CB-EC9CD72265F3}" srcId="{0F57B218-B3C7-46E6-84E3-F9B14D2AAE24}" destId="{53578C9B-EFA0-4329-980B-20FB2F0DF4EB}" srcOrd="2" destOrd="0" parTransId="{F365EADE-417C-4FAA-8566-D35E2D493F35}" sibTransId="{0BE70F76-EF9A-4E35-A89D-E7F721BB32A9}"/>
    <dgm:cxn modelId="{E09D1365-80B0-414E-8DFC-6DDC6AE8BF18}" srcId="{07731441-722C-4897-AE78-945A0DE2F16F}" destId="{0F57B218-B3C7-46E6-84E3-F9B14D2AAE24}" srcOrd="1" destOrd="0" parTransId="{D0CF0C0E-8271-4623-9B3B-728F358B6EF3}" sibTransId="{1E3FBE30-6F31-4285-A3D2-2B3C1FDE6A5F}"/>
    <dgm:cxn modelId="{4E6D8C90-2112-4AD1-8E56-7C0728109A16}" type="presOf" srcId="{0059D909-8E6F-4189-9517-C6BC2F314CFE}" destId="{B9C2DD00-8F1E-460A-8167-2718A0DBC281}" srcOrd="0" destOrd="0" presId="urn:diagrams.loki3.com/BracketList"/>
    <dgm:cxn modelId="{17E760F7-5C16-4450-A257-FE60807ACAA0}" type="presOf" srcId="{2E47CE0B-DB48-4CD4-8400-C4C5A042DA1E}" destId="{0C7692EE-373A-4E52-9A7D-6084C11F4A89}" srcOrd="0" destOrd="0" presId="urn:diagrams.loki3.com/BracketList"/>
    <dgm:cxn modelId="{E811C2DC-A724-48CD-BCDB-8FD4E0B09E1B}" type="presOf" srcId="{53578C9B-EFA0-4329-980B-20FB2F0DF4EB}" destId="{0C7692EE-373A-4E52-9A7D-6084C11F4A89}" srcOrd="0" destOrd="2" presId="urn:diagrams.loki3.com/BracketList"/>
    <dgm:cxn modelId="{A6CE8BCD-9D4C-4CF3-899D-AF6FC5078248}" type="presOf" srcId="{40BE444B-CA07-441D-9913-E6444188CF60}" destId="{0C7692EE-373A-4E52-9A7D-6084C11F4A89}" srcOrd="0" destOrd="3" presId="urn:diagrams.loki3.com/BracketList"/>
    <dgm:cxn modelId="{6DCBB91B-6EF5-4996-87DB-E7FE08BA7820}" srcId="{0F57B218-B3C7-46E6-84E3-F9B14D2AAE24}" destId="{20DE4BFE-2C0A-44A1-906C-B1450A4E5298}" srcOrd="4" destOrd="0" parTransId="{3A7691ED-EC6E-44C0-A2C5-813071A3275B}" sibTransId="{F2C754CC-C238-481F-BFB6-922282476BAA}"/>
    <dgm:cxn modelId="{81C0D094-62D1-4F9D-BEF3-ADD6670BB3C2}" srcId="{486F1494-1748-4F71-AA3C-1CAAA07947BD}" destId="{0059D909-8E6F-4189-9517-C6BC2F314CFE}" srcOrd="0" destOrd="0" parTransId="{3AB9E037-6EE5-4A12-8B5F-7515C7C86DF4}" sibTransId="{BB1480C5-A7E7-40EF-A673-F49CAE289EE9}"/>
    <dgm:cxn modelId="{7CF207EF-A7D9-49D5-9B26-A5EE77C23E70}" type="presOf" srcId="{07731441-722C-4897-AE78-945A0DE2F16F}" destId="{5D9508DC-414D-478A-999F-5EEA4C2B5C99}" srcOrd="0" destOrd="0" presId="urn:diagrams.loki3.com/BracketList"/>
    <dgm:cxn modelId="{D450994F-A920-4F5E-85B6-08A9CE29A3E5}" type="presOf" srcId="{0F57B218-B3C7-46E6-84E3-F9B14D2AAE24}" destId="{B37A833B-E1C1-4282-9EA2-23A15DF86087}" srcOrd="0" destOrd="0" presId="urn:diagrams.loki3.com/BracketList"/>
    <dgm:cxn modelId="{8FDAD631-95A3-40FF-B461-E61B7EABBB40}" type="presOf" srcId="{20DE4BFE-2C0A-44A1-906C-B1450A4E5298}" destId="{0C7692EE-373A-4E52-9A7D-6084C11F4A89}" srcOrd="0" destOrd="4" presId="urn:diagrams.loki3.com/BracketList"/>
    <dgm:cxn modelId="{001A74A8-A7C6-478E-B6FD-38DD198CD3CA}" srcId="{0F57B218-B3C7-46E6-84E3-F9B14D2AAE24}" destId="{40BE444B-CA07-441D-9913-E6444188CF60}" srcOrd="3" destOrd="0" parTransId="{354D1C5F-49F4-427B-A587-9C36CEF95286}" sibTransId="{718D3267-B269-4A79-A330-ECCE688507F5}"/>
    <dgm:cxn modelId="{6D7E7703-6591-484C-A4CD-98DF6695749F}" srcId="{07731441-722C-4897-AE78-945A0DE2F16F}" destId="{486F1494-1748-4F71-AA3C-1CAAA07947BD}" srcOrd="0" destOrd="0" parTransId="{62856D32-67E9-408B-B04F-25534ED6BDB8}" sibTransId="{F92042A5-40BC-42CD-ABD0-5EA33DEEE7D0}"/>
    <dgm:cxn modelId="{55335EC7-FCC3-442D-BA67-03AF73396AE8}" type="presParOf" srcId="{5D9508DC-414D-478A-999F-5EEA4C2B5C99}" destId="{040B40DB-B38A-43D2-B568-0C6792E2AF9C}" srcOrd="0" destOrd="0" presId="urn:diagrams.loki3.com/BracketList"/>
    <dgm:cxn modelId="{05641EF7-6FB3-49F8-BE56-1BF0397809F7}" type="presParOf" srcId="{040B40DB-B38A-43D2-B568-0C6792E2AF9C}" destId="{9E988743-62C5-4D5C-8147-B02FFC984EB0}" srcOrd="0" destOrd="0" presId="urn:diagrams.loki3.com/BracketList"/>
    <dgm:cxn modelId="{240D37D7-3226-4C9E-B1D7-473930927CCB}" type="presParOf" srcId="{040B40DB-B38A-43D2-B568-0C6792E2AF9C}" destId="{786DA598-3885-4637-8497-7196AB514BBF}" srcOrd="1" destOrd="0" presId="urn:diagrams.loki3.com/BracketList"/>
    <dgm:cxn modelId="{EF0B96A3-11FF-4323-814B-47858C19700F}" type="presParOf" srcId="{040B40DB-B38A-43D2-B568-0C6792E2AF9C}" destId="{03D77750-E513-4350-9EFC-C43143891F12}" srcOrd="2" destOrd="0" presId="urn:diagrams.loki3.com/BracketList"/>
    <dgm:cxn modelId="{634B3FD9-3A5B-4D58-92F3-67D6D8A840EB}" type="presParOf" srcId="{040B40DB-B38A-43D2-B568-0C6792E2AF9C}" destId="{B9C2DD00-8F1E-460A-8167-2718A0DBC281}" srcOrd="3" destOrd="0" presId="urn:diagrams.loki3.com/BracketList"/>
    <dgm:cxn modelId="{B842C5DE-41C4-4E49-A2E1-5AD4FC0DCB85}" type="presParOf" srcId="{5D9508DC-414D-478A-999F-5EEA4C2B5C99}" destId="{CEEFF4BC-BE4A-4072-98A4-734788ECE661}" srcOrd="1" destOrd="0" presId="urn:diagrams.loki3.com/BracketList"/>
    <dgm:cxn modelId="{0D838CFB-3CF9-49B0-9709-B74C4DB953E4}" type="presParOf" srcId="{5D9508DC-414D-478A-999F-5EEA4C2B5C99}" destId="{67AD4066-56A9-47EB-810A-9299C481531F}" srcOrd="2" destOrd="0" presId="urn:diagrams.loki3.com/BracketList"/>
    <dgm:cxn modelId="{80DA1CCD-6806-49D9-8339-7ED58B582A7F}" type="presParOf" srcId="{67AD4066-56A9-47EB-810A-9299C481531F}" destId="{B37A833B-E1C1-4282-9EA2-23A15DF86087}" srcOrd="0" destOrd="0" presId="urn:diagrams.loki3.com/BracketList"/>
    <dgm:cxn modelId="{1186C781-A3F0-4B45-9AB8-5E9A334E760B}" type="presParOf" srcId="{67AD4066-56A9-47EB-810A-9299C481531F}" destId="{4A00772F-28D7-429A-896C-7FA41E40CA4A}" srcOrd="1" destOrd="0" presId="urn:diagrams.loki3.com/BracketList"/>
    <dgm:cxn modelId="{B73FCB45-359E-4548-A63F-6B240A254C4C}" type="presParOf" srcId="{67AD4066-56A9-47EB-810A-9299C481531F}" destId="{BF720956-1271-4A4B-9929-9ED859250C8E}" srcOrd="2" destOrd="0" presId="urn:diagrams.loki3.com/BracketList"/>
    <dgm:cxn modelId="{A4DBC2C1-C40E-41DE-A03C-9EC9DFB05C93}" type="presParOf" srcId="{67AD4066-56A9-47EB-810A-9299C481531F}" destId="{0C7692EE-373A-4E52-9A7D-6084C11F4A89}" srcOrd="3" destOrd="0" presId="urn:diagrams.loki3.com/Bracke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4864426-8EDF-488D-BB52-8B3F7150B133}"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48663A99-E557-4191-AEF3-85122C4467FE}">
      <dgm:prSet/>
      <dgm:spPr/>
      <dgm:t>
        <a:bodyPr/>
        <a:lstStyle/>
        <a:p>
          <a:r>
            <a:rPr lang="en-US" dirty="0"/>
            <a:t>Opportunities for generalization and maintenance</a:t>
          </a:r>
        </a:p>
      </dgm:t>
    </dgm:pt>
    <dgm:pt modelId="{0667261F-7583-4C16-B602-6164D42413C1}" type="parTrans" cxnId="{51F13A24-8E0A-4D4E-9507-E205850366BF}">
      <dgm:prSet/>
      <dgm:spPr/>
      <dgm:t>
        <a:bodyPr/>
        <a:lstStyle/>
        <a:p>
          <a:endParaRPr lang="en-US"/>
        </a:p>
      </dgm:t>
    </dgm:pt>
    <dgm:pt modelId="{0A1B2BA6-85DB-4E2F-8CF9-024FE9D5A95E}" type="sibTrans" cxnId="{51F13A24-8E0A-4D4E-9507-E205850366BF}">
      <dgm:prSet/>
      <dgm:spPr/>
      <dgm:t>
        <a:bodyPr/>
        <a:lstStyle/>
        <a:p>
          <a:endParaRPr lang="en-US"/>
        </a:p>
      </dgm:t>
    </dgm:pt>
    <dgm:pt modelId="{0888E73D-A531-4F05-AEEB-5E3A4F3C2DB1}">
      <dgm:prSet/>
      <dgm:spPr/>
      <dgm:t>
        <a:bodyPr/>
        <a:lstStyle/>
        <a:p>
          <a:r>
            <a:rPr lang="en-US" dirty="0"/>
            <a:t>Mental health is a precondition for learning</a:t>
          </a:r>
        </a:p>
      </dgm:t>
    </dgm:pt>
    <dgm:pt modelId="{A7685B07-C228-4BED-8478-D505CFD8B2DB}" type="parTrans" cxnId="{ECCD77A8-8391-47E8-8E2F-5087CC4F43C6}">
      <dgm:prSet/>
      <dgm:spPr/>
      <dgm:t>
        <a:bodyPr/>
        <a:lstStyle/>
        <a:p>
          <a:endParaRPr lang="en-US"/>
        </a:p>
      </dgm:t>
    </dgm:pt>
    <dgm:pt modelId="{3C8CCC8F-D367-4A11-A1AD-A8A63D25F242}" type="sibTrans" cxnId="{ECCD77A8-8391-47E8-8E2F-5087CC4F43C6}">
      <dgm:prSet/>
      <dgm:spPr/>
      <dgm:t>
        <a:bodyPr/>
        <a:lstStyle/>
        <a:p>
          <a:endParaRPr lang="en-US"/>
        </a:p>
      </dgm:t>
    </dgm:pt>
    <dgm:pt modelId="{69B8B1B1-E451-481F-A689-DE9DAD8DAC0D}">
      <dgm:prSet/>
      <dgm:spPr/>
      <dgm:t>
        <a:bodyPr/>
        <a:lstStyle/>
        <a:p>
          <a:r>
            <a:rPr lang="en-US" dirty="0"/>
            <a:t>Reduced stigma associated with increased awareness and high quality intervention </a:t>
          </a:r>
        </a:p>
      </dgm:t>
    </dgm:pt>
    <dgm:pt modelId="{0BBB7DC8-ACEC-4492-9018-44F9C4FF00A2}" type="parTrans" cxnId="{BA360137-8DEF-4CCA-9CEF-D39408D474E8}">
      <dgm:prSet/>
      <dgm:spPr/>
      <dgm:t>
        <a:bodyPr/>
        <a:lstStyle/>
        <a:p>
          <a:endParaRPr lang="en-US"/>
        </a:p>
      </dgm:t>
    </dgm:pt>
    <dgm:pt modelId="{7695BB1B-82FB-437E-9034-39F06C3A7EA3}" type="sibTrans" cxnId="{BA360137-8DEF-4CCA-9CEF-D39408D474E8}">
      <dgm:prSet/>
      <dgm:spPr/>
      <dgm:t>
        <a:bodyPr/>
        <a:lstStyle/>
        <a:p>
          <a:endParaRPr lang="en-US"/>
        </a:p>
      </dgm:t>
    </dgm:pt>
    <dgm:pt modelId="{BFBAD5EC-0177-4CE6-A070-A66E48E78EFE}">
      <dgm:prSet/>
      <dgm:spPr/>
      <dgm:t>
        <a:bodyPr/>
        <a:lstStyle/>
        <a:p>
          <a:r>
            <a:rPr lang="en-US" dirty="0"/>
            <a:t>Accessibility of care for youth and their families</a:t>
          </a:r>
        </a:p>
      </dgm:t>
    </dgm:pt>
    <dgm:pt modelId="{BA431502-A702-42BE-9864-1F0357A62242}" type="parTrans" cxnId="{44D7AE85-0DA7-4BB2-A0CE-BF625E5F2130}">
      <dgm:prSet/>
      <dgm:spPr/>
      <dgm:t>
        <a:bodyPr/>
        <a:lstStyle/>
        <a:p>
          <a:endParaRPr lang="en-US"/>
        </a:p>
      </dgm:t>
    </dgm:pt>
    <dgm:pt modelId="{B4D26B1F-F138-4564-882D-19F778013900}" type="sibTrans" cxnId="{44D7AE85-0DA7-4BB2-A0CE-BF625E5F2130}">
      <dgm:prSet/>
      <dgm:spPr/>
      <dgm:t>
        <a:bodyPr/>
        <a:lstStyle/>
        <a:p>
          <a:endParaRPr lang="en-US"/>
        </a:p>
      </dgm:t>
    </dgm:pt>
    <dgm:pt modelId="{F72207F8-1A12-4504-BBAC-F607DD82B380}">
      <dgm:prSet/>
      <dgm:spPr/>
      <dgm:t>
        <a:bodyPr/>
        <a:lstStyle/>
        <a:p>
          <a:r>
            <a:rPr lang="en-US" dirty="0"/>
            <a:t>Universal supports and instruction </a:t>
          </a:r>
        </a:p>
      </dgm:t>
    </dgm:pt>
    <dgm:pt modelId="{4F049675-1D34-42D2-BFBD-AAF4ECC7B1E2}" type="parTrans" cxnId="{62A18A96-57C3-4823-8E30-DA0FA0BBE359}">
      <dgm:prSet/>
      <dgm:spPr/>
      <dgm:t>
        <a:bodyPr/>
        <a:lstStyle/>
        <a:p>
          <a:endParaRPr lang="en-US"/>
        </a:p>
      </dgm:t>
    </dgm:pt>
    <dgm:pt modelId="{4FDA1EDE-4B22-4622-84B5-067425004E7C}" type="sibTrans" cxnId="{62A18A96-57C3-4823-8E30-DA0FA0BBE359}">
      <dgm:prSet/>
      <dgm:spPr/>
      <dgm:t>
        <a:bodyPr/>
        <a:lstStyle/>
        <a:p>
          <a:endParaRPr lang="en-US"/>
        </a:p>
      </dgm:t>
    </dgm:pt>
    <dgm:pt modelId="{C2E36DF0-91A4-4A5F-AC3B-779986CA82B3}" type="pres">
      <dgm:prSet presAssocID="{74864426-8EDF-488D-BB52-8B3F7150B133}" presName="linear" presStyleCnt="0">
        <dgm:presLayoutVars>
          <dgm:animLvl val="lvl"/>
          <dgm:resizeHandles val="exact"/>
        </dgm:presLayoutVars>
      </dgm:prSet>
      <dgm:spPr/>
      <dgm:t>
        <a:bodyPr/>
        <a:lstStyle/>
        <a:p>
          <a:endParaRPr lang="en-US"/>
        </a:p>
      </dgm:t>
    </dgm:pt>
    <dgm:pt modelId="{96F776DD-63FE-4021-961B-CA456B354D04}" type="pres">
      <dgm:prSet presAssocID="{F72207F8-1A12-4504-BBAC-F607DD82B380}" presName="parentText" presStyleLbl="node1" presStyleIdx="0" presStyleCnt="5">
        <dgm:presLayoutVars>
          <dgm:chMax val="0"/>
          <dgm:bulletEnabled val="1"/>
        </dgm:presLayoutVars>
      </dgm:prSet>
      <dgm:spPr/>
      <dgm:t>
        <a:bodyPr/>
        <a:lstStyle/>
        <a:p>
          <a:endParaRPr lang="en-US"/>
        </a:p>
      </dgm:t>
    </dgm:pt>
    <dgm:pt modelId="{E05590FD-7105-4A4A-9041-03736EB40A56}" type="pres">
      <dgm:prSet presAssocID="{4FDA1EDE-4B22-4622-84B5-067425004E7C}" presName="spacer" presStyleCnt="0"/>
      <dgm:spPr/>
    </dgm:pt>
    <dgm:pt modelId="{FF48B246-CB50-428D-B40F-76C9F31B5158}" type="pres">
      <dgm:prSet presAssocID="{48663A99-E557-4191-AEF3-85122C4467FE}" presName="parentText" presStyleLbl="node1" presStyleIdx="1" presStyleCnt="5">
        <dgm:presLayoutVars>
          <dgm:chMax val="0"/>
          <dgm:bulletEnabled val="1"/>
        </dgm:presLayoutVars>
      </dgm:prSet>
      <dgm:spPr/>
      <dgm:t>
        <a:bodyPr/>
        <a:lstStyle/>
        <a:p>
          <a:endParaRPr lang="en-US"/>
        </a:p>
      </dgm:t>
    </dgm:pt>
    <dgm:pt modelId="{C18F365F-C3C0-4D92-9788-391C4A775D95}" type="pres">
      <dgm:prSet presAssocID="{0A1B2BA6-85DB-4E2F-8CF9-024FE9D5A95E}" presName="spacer" presStyleCnt="0"/>
      <dgm:spPr/>
    </dgm:pt>
    <dgm:pt modelId="{A64F6D26-A2B0-482A-9186-9D947CF99FC2}" type="pres">
      <dgm:prSet presAssocID="{BFBAD5EC-0177-4CE6-A070-A66E48E78EFE}" presName="parentText" presStyleLbl="node1" presStyleIdx="2" presStyleCnt="5">
        <dgm:presLayoutVars>
          <dgm:chMax val="0"/>
          <dgm:bulletEnabled val="1"/>
        </dgm:presLayoutVars>
      </dgm:prSet>
      <dgm:spPr/>
      <dgm:t>
        <a:bodyPr/>
        <a:lstStyle/>
        <a:p>
          <a:endParaRPr lang="en-US"/>
        </a:p>
      </dgm:t>
    </dgm:pt>
    <dgm:pt modelId="{4716E8DA-D082-4039-A2F1-3EF55B8D36AA}" type="pres">
      <dgm:prSet presAssocID="{B4D26B1F-F138-4564-882D-19F778013900}" presName="spacer" presStyleCnt="0"/>
      <dgm:spPr/>
    </dgm:pt>
    <dgm:pt modelId="{94F02727-2F64-4A68-9723-D516CDE751C9}" type="pres">
      <dgm:prSet presAssocID="{69B8B1B1-E451-481F-A689-DE9DAD8DAC0D}" presName="parentText" presStyleLbl="node1" presStyleIdx="3" presStyleCnt="5">
        <dgm:presLayoutVars>
          <dgm:chMax val="0"/>
          <dgm:bulletEnabled val="1"/>
        </dgm:presLayoutVars>
      </dgm:prSet>
      <dgm:spPr/>
      <dgm:t>
        <a:bodyPr/>
        <a:lstStyle/>
        <a:p>
          <a:endParaRPr lang="en-US"/>
        </a:p>
      </dgm:t>
    </dgm:pt>
    <dgm:pt modelId="{C5427C82-F69C-439F-B6B0-6B18C350A39B}" type="pres">
      <dgm:prSet presAssocID="{7695BB1B-82FB-437E-9034-39F06C3A7EA3}" presName="spacer" presStyleCnt="0"/>
      <dgm:spPr/>
    </dgm:pt>
    <dgm:pt modelId="{59378698-0337-45C1-A152-3321ABBA2337}" type="pres">
      <dgm:prSet presAssocID="{0888E73D-A531-4F05-AEEB-5E3A4F3C2DB1}" presName="parentText" presStyleLbl="node1" presStyleIdx="4" presStyleCnt="5">
        <dgm:presLayoutVars>
          <dgm:chMax val="0"/>
          <dgm:bulletEnabled val="1"/>
        </dgm:presLayoutVars>
      </dgm:prSet>
      <dgm:spPr/>
      <dgm:t>
        <a:bodyPr/>
        <a:lstStyle/>
        <a:p>
          <a:endParaRPr lang="en-US"/>
        </a:p>
      </dgm:t>
    </dgm:pt>
  </dgm:ptLst>
  <dgm:cxnLst>
    <dgm:cxn modelId="{9185C9E4-AEFC-4174-BD82-06E7268278A3}" type="presOf" srcId="{48663A99-E557-4191-AEF3-85122C4467FE}" destId="{FF48B246-CB50-428D-B40F-76C9F31B5158}" srcOrd="0" destOrd="0" presId="urn:microsoft.com/office/officeart/2005/8/layout/vList2"/>
    <dgm:cxn modelId="{BA360137-8DEF-4CCA-9CEF-D39408D474E8}" srcId="{74864426-8EDF-488D-BB52-8B3F7150B133}" destId="{69B8B1B1-E451-481F-A689-DE9DAD8DAC0D}" srcOrd="3" destOrd="0" parTransId="{0BBB7DC8-ACEC-4492-9018-44F9C4FF00A2}" sibTransId="{7695BB1B-82FB-437E-9034-39F06C3A7EA3}"/>
    <dgm:cxn modelId="{51F13A24-8E0A-4D4E-9507-E205850366BF}" srcId="{74864426-8EDF-488D-BB52-8B3F7150B133}" destId="{48663A99-E557-4191-AEF3-85122C4467FE}" srcOrd="1" destOrd="0" parTransId="{0667261F-7583-4C16-B602-6164D42413C1}" sibTransId="{0A1B2BA6-85DB-4E2F-8CF9-024FE9D5A95E}"/>
    <dgm:cxn modelId="{ECCD77A8-8391-47E8-8E2F-5087CC4F43C6}" srcId="{74864426-8EDF-488D-BB52-8B3F7150B133}" destId="{0888E73D-A531-4F05-AEEB-5E3A4F3C2DB1}" srcOrd="4" destOrd="0" parTransId="{A7685B07-C228-4BED-8478-D505CFD8B2DB}" sibTransId="{3C8CCC8F-D367-4A11-A1AD-A8A63D25F242}"/>
    <dgm:cxn modelId="{44D7AE85-0DA7-4BB2-A0CE-BF625E5F2130}" srcId="{74864426-8EDF-488D-BB52-8B3F7150B133}" destId="{BFBAD5EC-0177-4CE6-A070-A66E48E78EFE}" srcOrd="2" destOrd="0" parTransId="{BA431502-A702-42BE-9864-1F0357A62242}" sibTransId="{B4D26B1F-F138-4564-882D-19F778013900}"/>
    <dgm:cxn modelId="{EA81BAE4-DB42-4F71-A490-35D300B11CEF}" type="presOf" srcId="{BFBAD5EC-0177-4CE6-A070-A66E48E78EFE}" destId="{A64F6D26-A2B0-482A-9186-9D947CF99FC2}" srcOrd="0" destOrd="0" presId="urn:microsoft.com/office/officeart/2005/8/layout/vList2"/>
    <dgm:cxn modelId="{B65618E9-FDC3-43E1-829B-8E50C0412D7D}" type="presOf" srcId="{F72207F8-1A12-4504-BBAC-F607DD82B380}" destId="{96F776DD-63FE-4021-961B-CA456B354D04}" srcOrd="0" destOrd="0" presId="urn:microsoft.com/office/officeart/2005/8/layout/vList2"/>
    <dgm:cxn modelId="{62A18A96-57C3-4823-8E30-DA0FA0BBE359}" srcId="{74864426-8EDF-488D-BB52-8B3F7150B133}" destId="{F72207F8-1A12-4504-BBAC-F607DD82B380}" srcOrd="0" destOrd="0" parTransId="{4F049675-1D34-42D2-BFBD-AAF4ECC7B1E2}" sibTransId="{4FDA1EDE-4B22-4622-84B5-067425004E7C}"/>
    <dgm:cxn modelId="{348F8C02-6F7D-449D-BB1C-A6BDA62C7C1C}" type="presOf" srcId="{69B8B1B1-E451-481F-A689-DE9DAD8DAC0D}" destId="{94F02727-2F64-4A68-9723-D516CDE751C9}" srcOrd="0" destOrd="0" presId="urn:microsoft.com/office/officeart/2005/8/layout/vList2"/>
    <dgm:cxn modelId="{8BA1796A-227B-4BEC-8193-6F683E08745C}" type="presOf" srcId="{0888E73D-A531-4F05-AEEB-5E3A4F3C2DB1}" destId="{59378698-0337-45C1-A152-3321ABBA2337}" srcOrd="0" destOrd="0" presId="urn:microsoft.com/office/officeart/2005/8/layout/vList2"/>
    <dgm:cxn modelId="{39372362-631C-4C09-8332-4C82EADEB206}" type="presOf" srcId="{74864426-8EDF-488D-BB52-8B3F7150B133}" destId="{C2E36DF0-91A4-4A5F-AC3B-779986CA82B3}" srcOrd="0" destOrd="0" presId="urn:microsoft.com/office/officeart/2005/8/layout/vList2"/>
    <dgm:cxn modelId="{821FEAAF-EB26-4D80-AC73-1CD405735D30}" type="presParOf" srcId="{C2E36DF0-91A4-4A5F-AC3B-779986CA82B3}" destId="{96F776DD-63FE-4021-961B-CA456B354D04}" srcOrd="0" destOrd="0" presId="urn:microsoft.com/office/officeart/2005/8/layout/vList2"/>
    <dgm:cxn modelId="{31AFC40C-873F-4883-9669-2264F0BBD98A}" type="presParOf" srcId="{C2E36DF0-91A4-4A5F-AC3B-779986CA82B3}" destId="{E05590FD-7105-4A4A-9041-03736EB40A56}" srcOrd="1" destOrd="0" presId="urn:microsoft.com/office/officeart/2005/8/layout/vList2"/>
    <dgm:cxn modelId="{FE6428C0-46B7-4E81-95C7-AC9E86429DB8}" type="presParOf" srcId="{C2E36DF0-91A4-4A5F-AC3B-779986CA82B3}" destId="{FF48B246-CB50-428D-B40F-76C9F31B5158}" srcOrd="2" destOrd="0" presId="urn:microsoft.com/office/officeart/2005/8/layout/vList2"/>
    <dgm:cxn modelId="{D36E0939-4A6C-48F6-9C3E-352388FD5CD8}" type="presParOf" srcId="{C2E36DF0-91A4-4A5F-AC3B-779986CA82B3}" destId="{C18F365F-C3C0-4D92-9788-391C4A775D95}" srcOrd="3" destOrd="0" presId="urn:microsoft.com/office/officeart/2005/8/layout/vList2"/>
    <dgm:cxn modelId="{650D6483-2277-4ADE-A7BA-CDB0AE8054E0}" type="presParOf" srcId="{C2E36DF0-91A4-4A5F-AC3B-779986CA82B3}" destId="{A64F6D26-A2B0-482A-9186-9D947CF99FC2}" srcOrd="4" destOrd="0" presId="urn:microsoft.com/office/officeart/2005/8/layout/vList2"/>
    <dgm:cxn modelId="{651524F4-A91C-480E-9402-5DCFADA499C3}" type="presParOf" srcId="{C2E36DF0-91A4-4A5F-AC3B-779986CA82B3}" destId="{4716E8DA-D082-4039-A2F1-3EF55B8D36AA}" srcOrd="5" destOrd="0" presId="urn:microsoft.com/office/officeart/2005/8/layout/vList2"/>
    <dgm:cxn modelId="{BE5CD378-4294-4E2A-9DD9-CE50D95077FE}" type="presParOf" srcId="{C2E36DF0-91A4-4A5F-AC3B-779986CA82B3}" destId="{94F02727-2F64-4A68-9723-D516CDE751C9}" srcOrd="6" destOrd="0" presId="urn:microsoft.com/office/officeart/2005/8/layout/vList2"/>
    <dgm:cxn modelId="{02D7FB50-16F4-406F-88FD-E39C28196268}" type="presParOf" srcId="{C2E36DF0-91A4-4A5F-AC3B-779986CA82B3}" destId="{C5427C82-F69C-439F-B6B0-6B18C350A39B}" srcOrd="7" destOrd="0" presId="urn:microsoft.com/office/officeart/2005/8/layout/vList2"/>
    <dgm:cxn modelId="{B4D2A3E9-2CDE-4968-8F7F-7253A132C57E}" type="presParOf" srcId="{C2E36DF0-91A4-4A5F-AC3B-779986CA82B3}" destId="{59378698-0337-45C1-A152-3321ABBA2337}"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7C7D39A-04CD-4FEB-9313-1DCB5C56EDF5}" type="doc">
      <dgm:prSet loTypeId="urn:microsoft.com/office/officeart/2005/8/layout/venn1" loCatId="relationship" qsTypeId="urn:microsoft.com/office/officeart/2005/8/quickstyle/simple1" qsCatId="simple" csTypeId="urn:microsoft.com/office/officeart/2005/8/colors/colorful5" csCatId="colorful" phldr="1"/>
      <dgm:spPr/>
      <dgm:t>
        <a:bodyPr/>
        <a:lstStyle/>
        <a:p>
          <a:endParaRPr lang="en-US"/>
        </a:p>
      </dgm:t>
    </dgm:pt>
    <dgm:pt modelId="{6A432C49-D7A7-45C3-97D2-EF3F5AE0CF40}">
      <dgm:prSet phldrT="[Text]"/>
      <dgm:spPr/>
      <dgm:t>
        <a:bodyPr/>
        <a:lstStyle/>
        <a:p>
          <a:r>
            <a:rPr lang="en-US" dirty="0"/>
            <a:t>Social Emotional Learning</a:t>
          </a:r>
        </a:p>
      </dgm:t>
    </dgm:pt>
    <dgm:pt modelId="{AB77A29B-8C77-41C0-97E5-F4843FCCE9CA}" type="parTrans" cxnId="{B325652D-AC96-49C7-9076-B0BD6E8B0FF2}">
      <dgm:prSet/>
      <dgm:spPr/>
      <dgm:t>
        <a:bodyPr/>
        <a:lstStyle/>
        <a:p>
          <a:endParaRPr lang="en-US"/>
        </a:p>
      </dgm:t>
    </dgm:pt>
    <dgm:pt modelId="{48D91EF6-FA2C-45F3-846E-CEEA58323CC1}" type="sibTrans" cxnId="{B325652D-AC96-49C7-9076-B0BD6E8B0FF2}">
      <dgm:prSet/>
      <dgm:spPr/>
      <dgm:t>
        <a:bodyPr/>
        <a:lstStyle/>
        <a:p>
          <a:endParaRPr lang="en-US"/>
        </a:p>
      </dgm:t>
    </dgm:pt>
    <dgm:pt modelId="{9E2F5D13-0CE6-4812-9B60-6866A4935CB3}">
      <dgm:prSet phldrT="[Text]"/>
      <dgm:spPr/>
      <dgm:t>
        <a:bodyPr/>
        <a:lstStyle/>
        <a:p>
          <a:r>
            <a:rPr lang="en-US" dirty="0"/>
            <a:t>Positive Psychology</a:t>
          </a:r>
        </a:p>
      </dgm:t>
    </dgm:pt>
    <dgm:pt modelId="{7BF7B04A-242D-483D-AC25-62B5D415DE8F}" type="parTrans" cxnId="{1428B6E0-2885-4F91-87B5-D1B1FEE594D2}">
      <dgm:prSet/>
      <dgm:spPr/>
      <dgm:t>
        <a:bodyPr/>
        <a:lstStyle/>
        <a:p>
          <a:endParaRPr lang="en-US"/>
        </a:p>
      </dgm:t>
    </dgm:pt>
    <dgm:pt modelId="{8C65C9B5-CF0B-4687-8E5F-5DFA9D67D808}" type="sibTrans" cxnId="{1428B6E0-2885-4F91-87B5-D1B1FEE594D2}">
      <dgm:prSet/>
      <dgm:spPr/>
      <dgm:t>
        <a:bodyPr/>
        <a:lstStyle/>
        <a:p>
          <a:endParaRPr lang="en-US"/>
        </a:p>
      </dgm:t>
    </dgm:pt>
    <dgm:pt modelId="{82C87966-B4C5-43F7-9B72-CE06AFF31C89}">
      <dgm:prSet phldrT="[Text]"/>
      <dgm:spPr/>
      <dgm:t>
        <a:bodyPr/>
        <a:lstStyle/>
        <a:p>
          <a:r>
            <a:rPr lang="en-US" b="1" dirty="0"/>
            <a:t>School Climate</a:t>
          </a:r>
          <a:r>
            <a:rPr lang="en-US" dirty="0"/>
            <a:t>: PBIS, Teacher and Staff Wellness, Family and School Collaboration</a:t>
          </a:r>
        </a:p>
      </dgm:t>
    </dgm:pt>
    <dgm:pt modelId="{5041FCD8-90A8-4E15-A30A-61260F0E7CA8}" type="parTrans" cxnId="{31E85263-84D0-4898-931A-36C9EB9D6A1E}">
      <dgm:prSet/>
      <dgm:spPr/>
      <dgm:t>
        <a:bodyPr/>
        <a:lstStyle/>
        <a:p>
          <a:endParaRPr lang="en-US"/>
        </a:p>
      </dgm:t>
    </dgm:pt>
    <dgm:pt modelId="{75EDCAB8-4863-402D-AF03-AAFD7ACA229F}" type="sibTrans" cxnId="{31E85263-84D0-4898-931A-36C9EB9D6A1E}">
      <dgm:prSet/>
      <dgm:spPr/>
      <dgm:t>
        <a:bodyPr/>
        <a:lstStyle/>
        <a:p>
          <a:endParaRPr lang="en-US"/>
        </a:p>
      </dgm:t>
    </dgm:pt>
    <dgm:pt modelId="{BE30EB18-954C-4CA8-BE0C-5CA5A7EA73C4}" type="pres">
      <dgm:prSet presAssocID="{37C7D39A-04CD-4FEB-9313-1DCB5C56EDF5}" presName="compositeShape" presStyleCnt="0">
        <dgm:presLayoutVars>
          <dgm:chMax val="7"/>
          <dgm:dir/>
          <dgm:resizeHandles val="exact"/>
        </dgm:presLayoutVars>
      </dgm:prSet>
      <dgm:spPr/>
      <dgm:t>
        <a:bodyPr/>
        <a:lstStyle/>
        <a:p>
          <a:endParaRPr lang="en-US"/>
        </a:p>
      </dgm:t>
    </dgm:pt>
    <dgm:pt modelId="{9777DF4F-AE9E-40EA-B65B-3967147A0351}" type="pres">
      <dgm:prSet presAssocID="{82C87966-B4C5-43F7-9B72-CE06AFF31C89}" presName="circ1" presStyleLbl="vennNode1" presStyleIdx="0" presStyleCnt="3"/>
      <dgm:spPr/>
      <dgm:t>
        <a:bodyPr/>
        <a:lstStyle/>
        <a:p>
          <a:endParaRPr lang="en-US"/>
        </a:p>
      </dgm:t>
    </dgm:pt>
    <dgm:pt modelId="{ECB0F214-CDE2-4DA2-BA23-C252411AB891}" type="pres">
      <dgm:prSet presAssocID="{82C87966-B4C5-43F7-9B72-CE06AFF31C89}" presName="circ1Tx" presStyleLbl="revTx" presStyleIdx="0" presStyleCnt="0">
        <dgm:presLayoutVars>
          <dgm:chMax val="0"/>
          <dgm:chPref val="0"/>
          <dgm:bulletEnabled val="1"/>
        </dgm:presLayoutVars>
      </dgm:prSet>
      <dgm:spPr/>
      <dgm:t>
        <a:bodyPr/>
        <a:lstStyle/>
        <a:p>
          <a:endParaRPr lang="en-US"/>
        </a:p>
      </dgm:t>
    </dgm:pt>
    <dgm:pt modelId="{10DF697C-C70A-4F3A-B442-770B957F53E1}" type="pres">
      <dgm:prSet presAssocID="{6A432C49-D7A7-45C3-97D2-EF3F5AE0CF40}" presName="circ2" presStyleLbl="vennNode1" presStyleIdx="1" presStyleCnt="3"/>
      <dgm:spPr/>
      <dgm:t>
        <a:bodyPr/>
        <a:lstStyle/>
        <a:p>
          <a:endParaRPr lang="en-US"/>
        </a:p>
      </dgm:t>
    </dgm:pt>
    <dgm:pt modelId="{79A2ECBD-4DFE-41CA-9D72-65294A092F56}" type="pres">
      <dgm:prSet presAssocID="{6A432C49-D7A7-45C3-97D2-EF3F5AE0CF40}" presName="circ2Tx" presStyleLbl="revTx" presStyleIdx="0" presStyleCnt="0">
        <dgm:presLayoutVars>
          <dgm:chMax val="0"/>
          <dgm:chPref val="0"/>
          <dgm:bulletEnabled val="1"/>
        </dgm:presLayoutVars>
      </dgm:prSet>
      <dgm:spPr/>
      <dgm:t>
        <a:bodyPr/>
        <a:lstStyle/>
        <a:p>
          <a:endParaRPr lang="en-US"/>
        </a:p>
      </dgm:t>
    </dgm:pt>
    <dgm:pt modelId="{F2D3E8EC-B299-4F98-B196-11E1D8541A40}" type="pres">
      <dgm:prSet presAssocID="{9E2F5D13-0CE6-4812-9B60-6866A4935CB3}" presName="circ3" presStyleLbl="vennNode1" presStyleIdx="2" presStyleCnt="3"/>
      <dgm:spPr/>
      <dgm:t>
        <a:bodyPr/>
        <a:lstStyle/>
        <a:p>
          <a:endParaRPr lang="en-US"/>
        </a:p>
      </dgm:t>
    </dgm:pt>
    <dgm:pt modelId="{841611D8-8154-4195-B00A-1783905B6C77}" type="pres">
      <dgm:prSet presAssocID="{9E2F5D13-0CE6-4812-9B60-6866A4935CB3}" presName="circ3Tx" presStyleLbl="revTx" presStyleIdx="0" presStyleCnt="0">
        <dgm:presLayoutVars>
          <dgm:chMax val="0"/>
          <dgm:chPref val="0"/>
          <dgm:bulletEnabled val="1"/>
        </dgm:presLayoutVars>
      </dgm:prSet>
      <dgm:spPr/>
      <dgm:t>
        <a:bodyPr/>
        <a:lstStyle/>
        <a:p>
          <a:endParaRPr lang="en-US"/>
        </a:p>
      </dgm:t>
    </dgm:pt>
  </dgm:ptLst>
  <dgm:cxnLst>
    <dgm:cxn modelId="{5D9CC792-8383-453A-977C-F21623262CA0}" type="presOf" srcId="{82C87966-B4C5-43F7-9B72-CE06AFF31C89}" destId="{9777DF4F-AE9E-40EA-B65B-3967147A0351}" srcOrd="0" destOrd="0" presId="urn:microsoft.com/office/officeart/2005/8/layout/venn1"/>
    <dgm:cxn modelId="{9D01806A-D969-45BF-8CC7-424567961778}" type="presOf" srcId="{82C87966-B4C5-43F7-9B72-CE06AFF31C89}" destId="{ECB0F214-CDE2-4DA2-BA23-C252411AB891}" srcOrd="1" destOrd="0" presId="urn:microsoft.com/office/officeart/2005/8/layout/venn1"/>
    <dgm:cxn modelId="{B325652D-AC96-49C7-9076-B0BD6E8B0FF2}" srcId="{37C7D39A-04CD-4FEB-9313-1DCB5C56EDF5}" destId="{6A432C49-D7A7-45C3-97D2-EF3F5AE0CF40}" srcOrd="1" destOrd="0" parTransId="{AB77A29B-8C77-41C0-97E5-F4843FCCE9CA}" sibTransId="{48D91EF6-FA2C-45F3-846E-CEEA58323CC1}"/>
    <dgm:cxn modelId="{01986F4E-66E1-4E7F-9E55-5CEC63B463EB}" type="presOf" srcId="{6A432C49-D7A7-45C3-97D2-EF3F5AE0CF40}" destId="{79A2ECBD-4DFE-41CA-9D72-65294A092F56}" srcOrd="1" destOrd="0" presId="urn:microsoft.com/office/officeart/2005/8/layout/venn1"/>
    <dgm:cxn modelId="{00F704A4-7F5E-4339-9369-930668FC5169}" type="presOf" srcId="{9E2F5D13-0CE6-4812-9B60-6866A4935CB3}" destId="{841611D8-8154-4195-B00A-1783905B6C77}" srcOrd="1" destOrd="0" presId="urn:microsoft.com/office/officeart/2005/8/layout/venn1"/>
    <dgm:cxn modelId="{8440726E-7A4C-4629-8CBE-AB974961053A}" type="presOf" srcId="{6A432C49-D7A7-45C3-97D2-EF3F5AE0CF40}" destId="{10DF697C-C70A-4F3A-B442-770B957F53E1}" srcOrd="0" destOrd="0" presId="urn:microsoft.com/office/officeart/2005/8/layout/venn1"/>
    <dgm:cxn modelId="{4CCBC1A7-BC90-468B-91F3-2B1E457339F4}" type="presOf" srcId="{9E2F5D13-0CE6-4812-9B60-6866A4935CB3}" destId="{F2D3E8EC-B299-4F98-B196-11E1D8541A40}" srcOrd="0" destOrd="0" presId="urn:microsoft.com/office/officeart/2005/8/layout/venn1"/>
    <dgm:cxn modelId="{1428B6E0-2885-4F91-87B5-D1B1FEE594D2}" srcId="{37C7D39A-04CD-4FEB-9313-1DCB5C56EDF5}" destId="{9E2F5D13-0CE6-4812-9B60-6866A4935CB3}" srcOrd="2" destOrd="0" parTransId="{7BF7B04A-242D-483D-AC25-62B5D415DE8F}" sibTransId="{8C65C9B5-CF0B-4687-8E5F-5DFA9D67D808}"/>
    <dgm:cxn modelId="{B5B0D75C-546C-4E6E-A5EC-D21F1EF0F66B}" type="presOf" srcId="{37C7D39A-04CD-4FEB-9313-1DCB5C56EDF5}" destId="{BE30EB18-954C-4CA8-BE0C-5CA5A7EA73C4}" srcOrd="0" destOrd="0" presId="urn:microsoft.com/office/officeart/2005/8/layout/venn1"/>
    <dgm:cxn modelId="{31E85263-84D0-4898-931A-36C9EB9D6A1E}" srcId="{37C7D39A-04CD-4FEB-9313-1DCB5C56EDF5}" destId="{82C87966-B4C5-43F7-9B72-CE06AFF31C89}" srcOrd="0" destOrd="0" parTransId="{5041FCD8-90A8-4E15-A30A-61260F0E7CA8}" sibTransId="{75EDCAB8-4863-402D-AF03-AAFD7ACA229F}"/>
    <dgm:cxn modelId="{64EC09D6-9A68-4DB6-936E-B4191517DBF1}" type="presParOf" srcId="{BE30EB18-954C-4CA8-BE0C-5CA5A7EA73C4}" destId="{9777DF4F-AE9E-40EA-B65B-3967147A0351}" srcOrd="0" destOrd="0" presId="urn:microsoft.com/office/officeart/2005/8/layout/venn1"/>
    <dgm:cxn modelId="{B2A1D2AE-EB7D-4A32-BBD2-246E5B11A20B}" type="presParOf" srcId="{BE30EB18-954C-4CA8-BE0C-5CA5A7EA73C4}" destId="{ECB0F214-CDE2-4DA2-BA23-C252411AB891}" srcOrd="1" destOrd="0" presId="urn:microsoft.com/office/officeart/2005/8/layout/venn1"/>
    <dgm:cxn modelId="{79029405-44A6-45E9-B80F-33502F52908D}" type="presParOf" srcId="{BE30EB18-954C-4CA8-BE0C-5CA5A7EA73C4}" destId="{10DF697C-C70A-4F3A-B442-770B957F53E1}" srcOrd="2" destOrd="0" presId="urn:microsoft.com/office/officeart/2005/8/layout/venn1"/>
    <dgm:cxn modelId="{1D360925-C4C2-4EFC-9EC4-582E25097599}" type="presParOf" srcId="{BE30EB18-954C-4CA8-BE0C-5CA5A7EA73C4}" destId="{79A2ECBD-4DFE-41CA-9D72-65294A092F56}" srcOrd="3" destOrd="0" presId="urn:microsoft.com/office/officeart/2005/8/layout/venn1"/>
    <dgm:cxn modelId="{C21C5CD3-713D-4673-A987-5DA13C121849}" type="presParOf" srcId="{BE30EB18-954C-4CA8-BE0C-5CA5A7EA73C4}" destId="{F2D3E8EC-B299-4F98-B196-11E1D8541A40}" srcOrd="4" destOrd="0" presId="urn:microsoft.com/office/officeart/2005/8/layout/venn1"/>
    <dgm:cxn modelId="{9D71F296-4CEF-4797-9986-2755746909A6}" type="presParOf" srcId="{BE30EB18-954C-4CA8-BE0C-5CA5A7EA73C4}" destId="{841611D8-8154-4195-B00A-1783905B6C77}"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812950-4455-4B9F-A1FF-396A8560068E}">
      <dsp:nvSpPr>
        <dsp:cNvPr id="0" name=""/>
        <dsp:cNvSpPr/>
      </dsp:nvSpPr>
      <dsp:spPr>
        <a:xfrm>
          <a:off x="952500" y="0"/>
          <a:ext cx="952500" cy="933450"/>
        </a:xfrm>
        <a:prstGeom prst="trapezoid">
          <a:avLst>
            <a:gd name="adj" fmla="val 5102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2489200">
            <a:lnSpc>
              <a:spcPct val="90000"/>
            </a:lnSpc>
            <a:spcBef>
              <a:spcPct val="0"/>
            </a:spcBef>
            <a:spcAft>
              <a:spcPct val="35000"/>
            </a:spcAft>
          </a:pPr>
          <a:endParaRPr lang="en-US" sz="5600" kern="1200" dirty="0"/>
        </a:p>
      </dsp:txBody>
      <dsp:txXfrm>
        <a:off x="952500" y="0"/>
        <a:ext cx="952500" cy="933450"/>
      </dsp:txXfrm>
    </dsp:sp>
    <dsp:sp modelId="{8EE4E08F-CC2F-4236-B87D-C4C15C1B1395}">
      <dsp:nvSpPr>
        <dsp:cNvPr id="0" name=""/>
        <dsp:cNvSpPr/>
      </dsp:nvSpPr>
      <dsp:spPr>
        <a:xfrm>
          <a:off x="476249" y="933449"/>
          <a:ext cx="1905000" cy="933450"/>
        </a:xfrm>
        <a:prstGeom prst="trapezoid">
          <a:avLst>
            <a:gd name="adj" fmla="val 5102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2489200">
            <a:lnSpc>
              <a:spcPct val="90000"/>
            </a:lnSpc>
            <a:spcBef>
              <a:spcPct val="0"/>
            </a:spcBef>
            <a:spcAft>
              <a:spcPct val="35000"/>
            </a:spcAft>
          </a:pPr>
          <a:endParaRPr lang="en-US" sz="5600" kern="1200" dirty="0"/>
        </a:p>
      </dsp:txBody>
      <dsp:txXfrm>
        <a:off x="809624" y="933449"/>
        <a:ext cx="1238250" cy="933450"/>
      </dsp:txXfrm>
    </dsp:sp>
    <dsp:sp modelId="{B6C2A3DB-B078-4A79-BBC0-E5A96F3C2A4C}">
      <dsp:nvSpPr>
        <dsp:cNvPr id="0" name=""/>
        <dsp:cNvSpPr/>
      </dsp:nvSpPr>
      <dsp:spPr>
        <a:xfrm>
          <a:off x="0" y="1866899"/>
          <a:ext cx="2857500" cy="933450"/>
        </a:xfrm>
        <a:prstGeom prst="trapezoid">
          <a:avLst>
            <a:gd name="adj" fmla="val 5102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2489200">
            <a:lnSpc>
              <a:spcPct val="90000"/>
            </a:lnSpc>
            <a:spcBef>
              <a:spcPct val="0"/>
            </a:spcBef>
            <a:spcAft>
              <a:spcPct val="35000"/>
            </a:spcAft>
          </a:pPr>
          <a:endParaRPr lang="en-US" sz="5600" kern="1200" dirty="0"/>
        </a:p>
      </dsp:txBody>
      <dsp:txXfrm>
        <a:off x="500062" y="1866899"/>
        <a:ext cx="1857375" cy="93345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93CEA-9959-41E9-BF7A-8AB240FC0BBD}">
      <dsp:nvSpPr>
        <dsp:cNvPr id="0" name=""/>
        <dsp:cNvSpPr/>
      </dsp:nvSpPr>
      <dsp:spPr>
        <a:xfrm>
          <a:off x="2016135" y="1458445"/>
          <a:ext cx="1853748" cy="1603567"/>
        </a:xfrm>
        <a:prstGeom prst="hexagon">
          <a:avLst>
            <a:gd name="adj" fmla="val 28570"/>
            <a:gd name="vf" fmla="val 115470"/>
          </a:avLst>
        </a:prstGeom>
        <a:solidFill>
          <a:schemeClr val="accent1">
            <a:hueOff val="0"/>
            <a:satOff val="0"/>
            <a:lumOff val="0"/>
            <a:alphaOff val="0"/>
          </a:schemeClr>
        </a:solidFill>
        <a:ln w="25400" cap="flat" cmpd="sng" algn="ctr">
          <a:solidFill>
            <a:schemeClr val="tx1"/>
          </a:solidFill>
          <a:prstDash val="solid"/>
        </a:ln>
        <a:effectLst>
          <a:outerShdw blurRad="63500" sx="102000" sy="102000" algn="ctr" rotWithShape="0">
            <a:prstClr val="black">
              <a:alpha val="40000"/>
            </a:prstClr>
          </a:outerShdw>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i="1" kern="1200" dirty="0"/>
            <a:t> </a:t>
          </a:r>
          <a:r>
            <a:rPr lang="en-US" sz="3600" b="1" i="1" kern="1200" dirty="0"/>
            <a:t>The ‘Why’</a:t>
          </a:r>
        </a:p>
      </dsp:txBody>
      <dsp:txXfrm>
        <a:off x="2323327" y="1724179"/>
        <a:ext cx="1239364" cy="1072099"/>
      </dsp:txXfrm>
    </dsp:sp>
    <dsp:sp modelId="{A52711F3-5B07-4958-8B4B-D95D2509E1B5}">
      <dsp:nvSpPr>
        <dsp:cNvPr id="0" name=""/>
        <dsp:cNvSpPr/>
      </dsp:nvSpPr>
      <dsp:spPr>
        <a:xfrm>
          <a:off x="3176937" y="691247"/>
          <a:ext cx="699413" cy="602637"/>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49E5C2-4E87-41D8-A434-D53E67BC7364}">
      <dsp:nvSpPr>
        <dsp:cNvPr id="0" name=""/>
        <dsp:cNvSpPr/>
      </dsp:nvSpPr>
      <dsp:spPr>
        <a:xfrm>
          <a:off x="2190568" y="0"/>
          <a:ext cx="1519133" cy="1314228"/>
        </a:xfrm>
        <a:prstGeom prst="hexagon">
          <a:avLst>
            <a:gd name="adj" fmla="val 28570"/>
            <a:gd name="vf" fmla="val 115470"/>
          </a:avLst>
        </a:prstGeom>
        <a:solidFill>
          <a:schemeClr val="accent2">
            <a:hueOff val="0"/>
            <a:satOff val="0"/>
            <a:lumOff val="0"/>
            <a:alphaOff val="0"/>
          </a:schemeClr>
        </a:solidFill>
        <a:ln w="25400" cap="flat" cmpd="sng" algn="ctr">
          <a:solidFill>
            <a:schemeClr val="tx1"/>
          </a:solidFill>
          <a:prstDash val="solid"/>
        </a:ln>
        <a:effectLst>
          <a:outerShdw blurRad="63500" sx="102000" sy="102000" algn="ctr" rotWithShape="0">
            <a:prstClr val="black">
              <a:alpha val="40000"/>
            </a:prstClr>
          </a:outerShdw>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a:t>Reduces</a:t>
          </a:r>
          <a:r>
            <a:rPr lang="en-US" sz="2400" b="1" kern="1200" dirty="0"/>
            <a:t> </a:t>
          </a:r>
          <a:r>
            <a:rPr lang="en-US" sz="1400" b="1" kern="1200" dirty="0"/>
            <a:t>Reactionary </a:t>
          </a:r>
          <a:r>
            <a:rPr lang="en-US" sz="1800" b="1" kern="1200" dirty="0"/>
            <a:t>Practices</a:t>
          </a:r>
        </a:p>
      </dsp:txBody>
      <dsp:txXfrm>
        <a:off x="2442321" y="217796"/>
        <a:ext cx="1015627" cy="878636"/>
      </dsp:txXfrm>
    </dsp:sp>
    <dsp:sp modelId="{AA34F0C5-F2D3-45E6-BD96-17F22A560EDC}">
      <dsp:nvSpPr>
        <dsp:cNvPr id="0" name=""/>
        <dsp:cNvSpPr/>
      </dsp:nvSpPr>
      <dsp:spPr>
        <a:xfrm>
          <a:off x="3993207" y="1817858"/>
          <a:ext cx="699413" cy="602637"/>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39DD52-D0FF-4739-8D1C-0F45ACB212F4}">
      <dsp:nvSpPr>
        <dsp:cNvPr id="0" name=""/>
        <dsp:cNvSpPr/>
      </dsp:nvSpPr>
      <dsp:spPr>
        <a:xfrm>
          <a:off x="3580114" y="808338"/>
          <a:ext cx="1519133" cy="1314228"/>
        </a:xfrm>
        <a:prstGeom prst="hexagon">
          <a:avLst>
            <a:gd name="adj" fmla="val 28570"/>
            <a:gd name="vf" fmla="val 115470"/>
          </a:avLst>
        </a:prstGeom>
        <a:solidFill>
          <a:schemeClr val="accent3">
            <a:hueOff val="0"/>
            <a:satOff val="0"/>
            <a:lumOff val="0"/>
            <a:alphaOff val="0"/>
          </a:schemeClr>
        </a:solidFill>
        <a:ln w="25400" cap="flat" cmpd="sng" algn="ctr">
          <a:solidFill>
            <a:schemeClr val="tx1"/>
          </a:solidFill>
          <a:prstDash val="solid"/>
        </a:ln>
        <a:effectLst>
          <a:outerShdw blurRad="63500" sx="102000" sy="102000" algn="ctr" rotWithShape="0">
            <a:prstClr val="black">
              <a:alpha val="40000"/>
            </a:prstClr>
          </a:outerShdw>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a:solidFill>
                <a:srgbClr val="000000"/>
              </a:solidFill>
            </a:rPr>
            <a:t>Builds Positive </a:t>
          </a:r>
          <a:r>
            <a:rPr lang="en-US" sz="1200" b="1" kern="1200" dirty="0">
              <a:solidFill>
                <a:srgbClr val="000000"/>
              </a:solidFill>
            </a:rPr>
            <a:t>Relationships</a:t>
          </a:r>
        </a:p>
      </dsp:txBody>
      <dsp:txXfrm>
        <a:off x="3831867" y="1026134"/>
        <a:ext cx="1015627" cy="878636"/>
      </dsp:txXfrm>
    </dsp:sp>
    <dsp:sp modelId="{610AFCC8-D1C8-44BA-9D10-AC4EB77C85A7}">
      <dsp:nvSpPr>
        <dsp:cNvPr id="0" name=""/>
        <dsp:cNvSpPr/>
      </dsp:nvSpPr>
      <dsp:spPr>
        <a:xfrm>
          <a:off x="3426174" y="3089590"/>
          <a:ext cx="699413" cy="602637"/>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7CC237-7220-450A-B41B-82886C4DBECE}">
      <dsp:nvSpPr>
        <dsp:cNvPr id="0" name=""/>
        <dsp:cNvSpPr/>
      </dsp:nvSpPr>
      <dsp:spPr>
        <a:xfrm>
          <a:off x="3509945" y="2397439"/>
          <a:ext cx="1519133" cy="1314228"/>
        </a:xfrm>
        <a:prstGeom prst="hexagon">
          <a:avLst>
            <a:gd name="adj" fmla="val 28570"/>
            <a:gd name="vf" fmla="val 115470"/>
          </a:avLst>
        </a:prstGeom>
        <a:solidFill>
          <a:schemeClr val="accent4">
            <a:hueOff val="0"/>
            <a:satOff val="0"/>
            <a:lumOff val="0"/>
            <a:alphaOff val="0"/>
          </a:schemeClr>
        </a:solidFill>
        <a:ln w="25400" cap="flat" cmpd="sng" algn="ctr">
          <a:solidFill>
            <a:schemeClr val="tx1"/>
          </a:solidFill>
          <a:prstDash val="solid"/>
        </a:ln>
        <a:effectLst>
          <a:outerShdw blurRad="63500" sx="102000" sy="102000" algn="ctr" rotWithShape="0">
            <a:prstClr val="black">
              <a:alpha val="40000"/>
            </a:prstClr>
          </a:outerShdw>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a:t>Creates a safe, nurturing </a:t>
          </a:r>
          <a:r>
            <a:rPr lang="en-US" sz="1400" b="1" kern="1200" dirty="0"/>
            <a:t>environment</a:t>
          </a:r>
          <a:endParaRPr lang="en-US" sz="1400" kern="1200" dirty="0"/>
        </a:p>
      </dsp:txBody>
      <dsp:txXfrm>
        <a:off x="3761698" y="2615235"/>
        <a:ext cx="1015627" cy="878636"/>
      </dsp:txXfrm>
    </dsp:sp>
    <dsp:sp modelId="{8F28A899-AADE-4E2B-8D26-04118443FD25}">
      <dsp:nvSpPr>
        <dsp:cNvPr id="0" name=""/>
        <dsp:cNvSpPr/>
      </dsp:nvSpPr>
      <dsp:spPr>
        <a:xfrm>
          <a:off x="2019584" y="3221601"/>
          <a:ext cx="699413" cy="602637"/>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EACC33-23BE-4467-9407-202B0FDB16FD}">
      <dsp:nvSpPr>
        <dsp:cNvPr id="0" name=""/>
        <dsp:cNvSpPr/>
      </dsp:nvSpPr>
      <dsp:spPr>
        <a:xfrm>
          <a:off x="2186892" y="3206682"/>
          <a:ext cx="1519133" cy="1314228"/>
        </a:xfrm>
        <a:prstGeom prst="hexagon">
          <a:avLst>
            <a:gd name="adj" fmla="val 28570"/>
            <a:gd name="vf" fmla="val 115470"/>
          </a:avLst>
        </a:prstGeom>
        <a:solidFill>
          <a:schemeClr val="accent5">
            <a:hueOff val="0"/>
            <a:satOff val="0"/>
            <a:lumOff val="0"/>
            <a:alphaOff val="0"/>
          </a:schemeClr>
        </a:solidFill>
        <a:ln w="25400" cap="flat" cmpd="sng" algn="ctr">
          <a:solidFill>
            <a:schemeClr val="tx1"/>
          </a:solidFill>
          <a:prstDash val="solid"/>
        </a:ln>
        <a:effectLst>
          <a:outerShdw blurRad="63500" sx="102000" sy="102000" algn="ctr" rotWithShape="0">
            <a:prstClr val="black">
              <a:alpha val="40000"/>
            </a:prstClr>
          </a:outerShdw>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a:solidFill>
                <a:srgbClr val="000000"/>
              </a:solidFill>
            </a:rPr>
            <a:t>Promotes mental wellness </a:t>
          </a:r>
          <a:endParaRPr lang="en-US" sz="1800" kern="1200" dirty="0">
            <a:solidFill>
              <a:srgbClr val="000000"/>
            </a:solidFill>
          </a:endParaRPr>
        </a:p>
      </dsp:txBody>
      <dsp:txXfrm>
        <a:off x="2438645" y="3424478"/>
        <a:ext cx="1015627" cy="878636"/>
      </dsp:txXfrm>
    </dsp:sp>
    <dsp:sp modelId="{F54B99A7-7BF3-48C9-AA45-3AE1AB21A021}">
      <dsp:nvSpPr>
        <dsp:cNvPr id="0" name=""/>
        <dsp:cNvSpPr/>
      </dsp:nvSpPr>
      <dsp:spPr>
        <a:xfrm>
          <a:off x="1189947" y="2095442"/>
          <a:ext cx="699413" cy="602637"/>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3EDCE5-0CFC-4604-B39D-15A139A5A9EC}">
      <dsp:nvSpPr>
        <dsp:cNvPr id="0" name=""/>
        <dsp:cNvSpPr/>
      </dsp:nvSpPr>
      <dsp:spPr>
        <a:xfrm>
          <a:off x="787202" y="2398343"/>
          <a:ext cx="1519133" cy="1314228"/>
        </a:xfrm>
        <a:prstGeom prst="hexagon">
          <a:avLst>
            <a:gd name="adj" fmla="val 28570"/>
            <a:gd name="vf" fmla="val 115470"/>
          </a:avLst>
        </a:prstGeom>
        <a:solidFill>
          <a:schemeClr val="accent6">
            <a:hueOff val="0"/>
            <a:satOff val="0"/>
            <a:lumOff val="0"/>
            <a:alphaOff val="0"/>
          </a:schemeClr>
        </a:solidFill>
        <a:ln w="25400" cap="flat" cmpd="sng" algn="ctr">
          <a:solidFill>
            <a:schemeClr val="tx1"/>
          </a:solidFill>
          <a:prstDash val="solid"/>
        </a:ln>
        <a:effectLst>
          <a:outerShdw blurRad="63500" sx="102000" sy="102000" algn="ctr" rotWithShape="0">
            <a:prstClr val="black">
              <a:alpha val="40000"/>
            </a:prstClr>
          </a:outerShdw>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a:solidFill>
                <a:srgbClr val="000000"/>
              </a:solidFill>
            </a:rPr>
            <a:t>Enhances academic success</a:t>
          </a:r>
          <a:endParaRPr lang="en-US" sz="1800" kern="1200" dirty="0">
            <a:solidFill>
              <a:srgbClr val="000000"/>
            </a:solidFill>
          </a:endParaRPr>
        </a:p>
      </dsp:txBody>
      <dsp:txXfrm>
        <a:off x="1038955" y="2616139"/>
        <a:ext cx="1015627" cy="878636"/>
      </dsp:txXfrm>
    </dsp:sp>
    <dsp:sp modelId="{8440C5F8-56E9-49D2-BC84-C9344DBBD11B}">
      <dsp:nvSpPr>
        <dsp:cNvPr id="0" name=""/>
        <dsp:cNvSpPr/>
      </dsp:nvSpPr>
      <dsp:spPr>
        <a:xfrm>
          <a:off x="787202" y="806530"/>
          <a:ext cx="1519133" cy="1314228"/>
        </a:xfrm>
        <a:prstGeom prst="hexagon">
          <a:avLst>
            <a:gd name="adj" fmla="val 28570"/>
            <a:gd name="vf" fmla="val 115470"/>
          </a:avLst>
        </a:prstGeom>
        <a:solidFill>
          <a:schemeClr val="accent2">
            <a:hueOff val="0"/>
            <a:satOff val="0"/>
            <a:lumOff val="0"/>
            <a:alphaOff val="0"/>
          </a:schemeClr>
        </a:solidFill>
        <a:ln w="25400" cap="flat" cmpd="sng" algn="ctr">
          <a:solidFill>
            <a:schemeClr val="tx1"/>
          </a:solidFill>
          <a:prstDash val="solid"/>
        </a:ln>
        <a:effectLst>
          <a:outerShdw blurRad="63500" sx="102000" sy="102000" algn="ctr" rotWithShape="0">
            <a:prstClr val="black">
              <a:alpha val="40000"/>
            </a:prstClr>
          </a:outerShdw>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a:t>Promotes </a:t>
          </a:r>
          <a:r>
            <a:rPr lang="en-US" sz="1600" b="1" kern="1200" dirty="0"/>
            <a:t>Attendance</a:t>
          </a:r>
          <a:endParaRPr lang="en-US" sz="1600" kern="1200" dirty="0"/>
        </a:p>
      </dsp:txBody>
      <dsp:txXfrm>
        <a:off x="1038955" y="1024326"/>
        <a:ext cx="1015627" cy="87863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CD163A-8DA7-4E2F-A650-5A6101ECD105}">
      <dsp:nvSpPr>
        <dsp:cNvPr id="0" name=""/>
        <dsp:cNvSpPr/>
      </dsp:nvSpPr>
      <dsp:spPr>
        <a:xfrm>
          <a:off x="0" y="194445"/>
          <a:ext cx="2462618" cy="19655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rtl="0">
            <a:lnSpc>
              <a:spcPct val="90000"/>
            </a:lnSpc>
            <a:spcBef>
              <a:spcPct val="0"/>
            </a:spcBef>
            <a:spcAft>
              <a:spcPct val="35000"/>
            </a:spcAft>
          </a:pPr>
          <a:r>
            <a:rPr lang="en-US" sz="1200" b="1" kern="1200" dirty="0"/>
            <a:t>“process </a:t>
          </a:r>
          <a:r>
            <a:rPr lang="en-US" sz="1200" kern="1200" dirty="0"/>
            <a:t>through which children and adults </a:t>
          </a:r>
          <a:r>
            <a:rPr lang="en-US" sz="1200" b="1" kern="1200" dirty="0"/>
            <a:t>acquire and effectively apply </a:t>
          </a:r>
          <a:r>
            <a:rPr lang="en-US" sz="1200" kern="1200" dirty="0"/>
            <a:t>the knowledge, attitudes, and skills necessary to understand and </a:t>
          </a:r>
          <a:r>
            <a:rPr lang="en-US" sz="1200" b="1" kern="1200" dirty="0"/>
            <a:t>manage emotions, </a:t>
          </a:r>
          <a:r>
            <a:rPr lang="en-US" sz="1200" kern="1200" dirty="0"/>
            <a:t>set and </a:t>
          </a:r>
          <a:r>
            <a:rPr lang="en-US" sz="1200" b="1" kern="1200" dirty="0"/>
            <a:t>achieve positive goals, </a:t>
          </a:r>
          <a:r>
            <a:rPr lang="en-US" sz="1200" kern="1200" dirty="0"/>
            <a:t>feel and show </a:t>
          </a:r>
          <a:r>
            <a:rPr lang="en-US" sz="1200" b="1" kern="1200" dirty="0"/>
            <a:t>empathy </a:t>
          </a:r>
          <a:r>
            <a:rPr lang="en-US" sz="1200" kern="1200" dirty="0"/>
            <a:t>for others, establish and maintain </a:t>
          </a:r>
          <a:r>
            <a:rPr lang="en-US" sz="1200" b="1" kern="1200" dirty="0"/>
            <a:t>positive relationships, </a:t>
          </a:r>
          <a:r>
            <a:rPr lang="en-US" sz="1200" kern="1200" dirty="0"/>
            <a:t>and make </a:t>
          </a:r>
          <a:r>
            <a:rPr lang="en-US" sz="1200" b="1" kern="1200" dirty="0"/>
            <a:t>responsible decisions.</a:t>
          </a:r>
          <a:r>
            <a:rPr lang="en-US" sz="1200" kern="1200" dirty="0"/>
            <a:t>”</a:t>
          </a:r>
        </a:p>
      </dsp:txBody>
      <dsp:txXfrm>
        <a:off x="95953" y="290398"/>
        <a:ext cx="2270712" cy="177369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230677-3E64-4704-9B62-16920E3DBD50}">
      <dsp:nvSpPr>
        <dsp:cNvPr id="0" name=""/>
        <dsp:cNvSpPr/>
      </dsp:nvSpPr>
      <dsp:spPr>
        <a:xfrm>
          <a:off x="836" y="0"/>
          <a:ext cx="2176044" cy="4043257"/>
        </a:xfrm>
        <a:prstGeom prst="roundRect">
          <a:avLst>
            <a:gd name="adj" fmla="val 10000"/>
          </a:avLst>
        </a:prstGeom>
        <a:solidFill>
          <a:schemeClr val="accent4">
            <a:tint val="40000"/>
            <a:hueOff val="0"/>
            <a:satOff val="0"/>
            <a:lumOff val="0"/>
            <a:alphaOff val="0"/>
          </a:schemeClr>
        </a:solidFill>
        <a:ln>
          <a:solidFill>
            <a:srgbClr val="000000"/>
          </a:solidFill>
        </a:ln>
        <a:effectLst>
          <a:outerShdw blurRad="63500" sx="102000" sy="102000" algn="ctr" rotWithShape="0">
            <a:prstClr val="black">
              <a:alpha val="40000"/>
            </a:prstClr>
          </a:outerShdw>
        </a:effectLst>
        <a:scene3d>
          <a:camera prst="orthographicFront"/>
          <a:lightRig rig="threePt" dir="t"/>
        </a:scene3d>
        <a:sp3d>
          <a:bevelT/>
        </a:sp3d>
      </dsp:spPr>
      <dsp:style>
        <a:lnRef idx="0">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a:solidFill>
                <a:srgbClr val="000000"/>
              </a:solidFill>
            </a:rPr>
            <a:t>Teacher-Managed</a:t>
          </a:r>
          <a:r>
            <a:rPr lang="en-US" sz="2400" b="1" kern="1200" dirty="0">
              <a:solidFill>
                <a:srgbClr val="000000"/>
              </a:solidFill>
            </a:rPr>
            <a:t> </a:t>
          </a:r>
          <a:r>
            <a:rPr lang="en-US" sz="1800" b="0" kern="1200" dirty="0">
              <a:solidFill>
                <a:srgbClr val="000000"/>
              </a:solidFill>
            </a:rPr>
            <a:t>(“Minors,” Low Level)</a:t>
          </a:r>
        </a:p>
      </dsp:txBody>
      <dsp:txXfrm>
        <a:off x="836" y="0"/>
        <a:ext cx="2176044" cy="1212977"/>
      </dsp:txXfrm>
    </dsp:sp>
    <dsp:sp modelId="{AA1BC279-6B1A-402E-B67B-A8F4BFA1E876}">
      <dsp:nvSpPr>
        <dsp:cNvPr id="0" name=""/>
        <dsp:cNvSpPr/>
      </dsp:nvSpPr>
      <dsp:spPr>
        <a:xfrm>
          <a:off x="218441" y="1213303"/>
          <a:ext cx="1740835" cy="528061"/>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solidFill>
            <a:srgbClr val="000000"/>
          </a:solidFill>
        </a:ln>
        <a:effectLst>
          <a:outerShdw blurRad="63500" sx="102000" sy="102000" algn="ctr" rotWithShape="0">
            <a:prstClr val="black">
              <a:alpha val="40000"/>
            </a:prstClr>
          </a:outerShdw>
        </a:effectLst>
        <a:scene3d>
          <a:camera prst="orthographicFront"/>
          <a:lightRig rig="threePt" dir="t"/>
        </a:scene3d>
        <a:sp3d>
          <a:bevelT/>
        </a:sp3d>
      </dsp:spPr>
      <dsp:style>
        <a:lnRef idx="0">
          <a:scrgbClr r="0" g="0" b="0"/>
        </a:lnRef>
        <a:fillRef idx="3">
          <a:scrgbClr r="0" g="0" b="0"/>
        </a:fillRef>
        <a:effectRef idx="3">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0" kern="1200" dirty="0">
              <a:latin typeface="+mn-lt"/>
              <a:ea typeface="ＭＳ Ｐゴシック" charset="0"/>
              <a:cs typeface="Arial" pitchFamily="34" charset="0"/>
            </a:rPr>
            <a:t>Handled by teacher</a:t>
          </a:r>
          <a:endParaRPr lang="en-US" sz="1600" b="0" kern="1200" dirty="0"/>
        </a:p>
      </dsp:txBody>
      <dsp:txXfrm>
        <a:off x="233907" y="1228769"/>
        <a:ext cx="1709903" cy="497129"/>
      </dsp:txXfrm>
    </dsp:sp>
    <dsp:sp modelId="{1FEB7DF4-DD8D-4AAD-B668-EA0B954DA48A}">
      <dsp:nvSpPr>
        <dsp:cNvPr id="0" name=""/>
        <dsp:cNvSpPr/>
      </dsp:nvSpPr>
      <dsp:spPr>
        <a:xfrm>
          <a:off x="218441" y="1822605"/>
          <a:ext cx="1740835" cy="528061"/>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solidFill>
            <a:srgbClr val="000000"/>
          </a:solidFill>
        </a:ln>
        <a:effectLst>
          <a:outerShdw blurRad="63500" sx="102000" sy="102000" algn="ctr" rotWithShape="0">
            <a:prstClr val="black">
              <a:alpha val="40000"/>
            </a:prstClr>
          </a:outerShdw>
        </a:effectLst>
        <a:scene3d>
          <a:camera prst="orthographicFront"/>
          <a:lightRig rig="threePt" dir="t"/>
        </a:scene3d>
        <a:sp3d>
          <a:bevelT/>
        </a:sp3d>
      </dsp:spPr>
      <dsp:style>
        <a:lnRef idx="0">
          <a:scrgbClr r="0" g="0" b="0"/>
        </a:lnRef>
        <a:fillRef idx="3">
          <a:scrgbClr r="0" g="0" b="0"/>
        </a:fillRef>
        <a:effectRef idx="3">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latin typeface="+mn-lt"/>
              <a:ea typeface="ＭＳ Ｐゴシック" charset="0"/>
              <a:cs typeface="Arial" pitchFamily="34" charset="0"/>
            </a:rPr>
            <a:t>Quick &amp; efficiently addressed</a:t>
          </a:r>
        </a:p>
      </dsp:txBody>
      <dsp:txXfrm>
        <a:off x="233907" y="1838071"/>
        <a:ext cx="1709903" cy="497129"/>
      </dsp:txXfrm>
    </dsp:sp>
    <dsp:sp modelId="{F76874A2-4E19-4E26-B611-FC9FF8989680}">
      <dsp:nvSpPr>
        <dsp:cNvPr id="0" name=""/>
        <dsp:cNvSpPr/>
      </dsp:nvSpPr>
      <dsp:spPr>
        <a:xfrm>
          <a:off x="218441" y="2431906"/>
          <a:ext cx="1740835" cy="528061"/>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solidFill>
            <a:srgbClr val="000000"/>
          </a:solidFill>
        </a:ln>
        <a:effectLst>
          <a:outerShdw blurRad="63500" sx="102000" sy="102000" algn="ctr" rotWithShape="0">
            <a:prstClr val="black">
              <a:alpha val="40000"/>
            </a:prstClr>
          </a:outerShdw>
        </a:effectLst>
        <a:scene3d>
          <a:camera prst="orthographicFront"/>
          <a:lightRig rig="threePt" dir="t"/>
        </a:scene3d>
        <a:sp3d>
          <a:bevelT/>
        </a:sp3d>
      </dsp:spPr>
      <dsp:style>
        <a:lnRef idx="0">
          <a:scrgbClr r="0" g="0" b="0"/>
        </a:lnRef>
        <a:fillRef idx="3">
          <a:scrgbClr r="0" g="0" b="0"/>
        </a:fillRef>
        <a:effectRef idx="3">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latin typeface="+mn-lt"/>
              <a:ea typeface="ＭＳ Ｐゴシック" charset="0"/>
              <a:cs typeface="Arial" pitchFamily="34" charset="0"/>
            </a:rPr>
            <a:t>Handled in class </a:t>
          </a:r>
          <a:endParaRPr lang="en-US" sz="1600" kern="1200" dirty="0"/>
        </a:p>
      </dsp:txBody>
      <dsp:txXfrm>
        <a:off x="233907" y="2447372"/>
        <a:ext cx="1709903" cy="497129"/>
      </dsp:txXfrm>
    </dsp:sp>
    <dsp:sp modelId="{B1DC8C41-F79F-4D76-B9EB-BF767D6B8329}">
      <dsp:nvSpPr>
        <dsp:cNvPr id="0" name=""/>
        <dsp:cNvSpPr/>
      </dsp:nvSpPr>
      <dsp:spPr>
        <a:xfrm>
          <a:off x="218441" y="3041208"/>
          <a:ext cx="1740835" cy="799559"/>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solidFill>
            <a:srgbClr val="000000"/>
          </a:solidFill>
        </a:ln>
        <a:effectLst>
          <a:outerShdw blurRad="63500" sx="102000" sy="102000" algn="ctr" rotWithShape="0">
            <a:prstClr val="black">
              <a:alpha val="40000"/>
            </a:prstClr>
          </a:outerShdw>
        </a:effectLst>
        <a:scene3d>
          <a:camera prst="orthographicFront"/>
          <a:lightRig rig="threePt" dir="t"/>
        </a:scene3d>
        <a:sp3d>
          <a:bevelT/>
        </a:sp3d>
      </dsp:spPr>
      <dsp:style>
        <a:lnRef idx="0">
          <a:scrgbClr r="0" g="0" b="0"/>
        </a:lnRef>
        <a:fillRef idx="3">
          <a:scrgbClr r="0" g="0" b="0"/>
        </a:fillRef>
        <a:effectRef idx="3">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latin typeface="+mn-lt"/>
              <a:ea typeface="ＭＳ Ｐゴシック" charset="0"/>
              <a:cs typeface="Arial" pitchFamily="34" charset="0"/>
            </a:rPr>
            <a:t>Tardy                                Not prepared     Incomplete work</a:t>
          </a:r>
        </a:p>
      </dsp:txBody>
      <dsp:txXfrm>
        <a:off x="241859" y="3064626"/>
        <a:ext cx="1693999" cy="752723"/>
      </dsp:txXfrm>
    </dsp:sp>
    <dsp:sp modelId="{03CEC8A5-326E-469B-A6DF-CD675440827A}">
      <dsp:nvSpPr>
        <dsp:cNvPr id="0" name=""/>
        <dsp:cNvSpPr/>
      </dsp:nvSpPr>
      <dsp:spPr>
        <a:xfrm>
          <a:off x="2340084" y="0"/>
          <a:ext cx="2176044" cy="4043257"/>
        </a:xfrm>
        <a:prstGeom prst="roundRect">
          <a:avLst>
            <a:gd name="adj" fmla="val 10000"/>
          </a:avLst>
        </a:prstGeom>
        <a:solidFill>
          <a:schemeClr val="accent4">
            <a:tint val="40000"/>
            <a:hueOff val="0"/>
            <a:satOff val="0"/>
            <a:lumOff val="0"/>
            <a:alphaOff val="0"/>
          </a:schemeClr>
        </a:solidFill>
        <a:ln>
          <a:solidFill>
            <a:srgbClr val="000000"/>
          </a:solidFill>
        </a:ln>
        <a:effectLst>
          <a:outerShdw blurRad="63500" sx="102000" sy="102000" algn="ctr" rotWithShape="0">
            <a:prstClr val="black">
              <a:alpha val="40000"/>
            </a:prstClr>
          </a:outerShdw>
        </a:effectLst>
        <a:scene3d>
          <a:camera prst="orthographicFront"/>
          <a:lightRig rig="threePt" dir="t"/>
        </a:scene3d>
        <a:sp3d>
          <a:bevelT/>
        </a:sp3d>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solidFill>
                <a:srgbClr val="000000"/>
              </a:solidFill>
            </a:rPr>
            <a:t>Office-Managed</a:t>
          </a:r>
          <a:r>
            <a:rPr lang="en-US" sz="2800" b="1" kern="1200" dirty="0">
              <a:solidFill>
                <a:srgbClr val="000000"/>
              </a:solidFill>
            </a:rPr>
            <a:t> </a:t>
          </a:r>
          <a:r>
            <a:rPr lang="en-US" sz="1800" b="0" kern="1200" dirty="0">
              <a:solidFill>
                <a:srgbClr val="000000"/>
              </a:solidFill>
            </a:rPr>
            <a:t>(“Majors,” High Level)</a:t>
          </a:r>
        </a:p>
      </dsp:txBody>
      <dsp:txXfrm>
        <a:off x="2340084" y="0"/>
        <a:ext cx="2176044" cy="1212977"/>
      </dsp:txXfrm>
    </dsp:sp>
    <dsp:sp modelId="{8FEC77A6-CA3F-4F2D-AB42-56254A965EF7}">
      <dsp:nvSpPr>
        <dsp:cNvPr id="0" name=""/>
        <dsp:cNvSpPr/>
      </dsp:nvSpPr>
      <dsp:spPr>
        <a:xfrm>
          <a:off x="2557689" y="1214161"/>
          <a:ext cx="1740835" cy="1219097"/>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a:latin typeface="+mn-lt"/>
              <a:ea typeface="ＭＳ Ｐゴシック" charset="0"/>
              <a:cs typeface="Arial" pitchFamily="34" charset="0"/>
            </a:rPr>
            <a:t>Handled by Administration</a:t>
          </a:r>
          <a:endParaRPr lang="en-US" sz="1800" kern="1200" dirty="0"/>
        </a:p>
      </dsp:txBody>
      <dsp:txXfrm>
        <a:off x="2593395" y="1249867"/>
        <a:ext cx="1669423" cy="1147685"/>
      </dsp:txXfrm>
    </dsp:sp>
    <dsp:sp modelId="{A230CCE5-2259-4B81-ABF7-B35E3384547E}">
      <dsp:nvSpPr>
        <dsp:cNvPr id="0" name=""/>
        <dsp:cNvSpPr/>
      </dsp:nvSpPr>
      <dsp:spPr>
        <a:xfrm>
          <a:off x="2557689" y="2620812"/>
          <a:ext cx="1740835" cy="1219097"/>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latin typeface="+mn-lt"/>
              <a:ea typeface="ＭＳ Ｐゴシック" charset="0"/>
              <a:cs typeface="Arial" pitchFamily="34" charset="0"/>
            </a:rPr>
            <a:t>Physical fight Property damage   Tobacco, drugs</a:t>
          </a:r>
          <a:endParaRPr lang="en-US" sz="1600" kern="1200" dirty="0"/>
        </a:p>
      </dsp:txBody>
      <dsp:txXfrm>
        <a:off x="2593395" y="2656518"/>
        <a:ext cx="1669423" cy="1147685"/>
      </dsp:txXfrm>
    </dsp:sp>
    <dsp:sp modelId="{180C5548-6DC4-4B55-BDA4-849E259165EB}">
      <dsp:nvSpPr>
        <dsp:cNvPr id="0" name=""/>
        <dsp:cNvSpPr/>
      </dsp:nvSpPr>
      <dsp:spPr>
        <a:xfrm>
          <a:off x="4680169" y="0"/>
          <a:ext cx="2176044" cy="4043257"/>
        </a:xfrm>
        <a:prstGeom prst="roundRect">
          <a:avLst>
            <a:gd name="adj" fmla="val 10000"/>
          </a:avLst>
        </a:prstGeom>
        <a:solidFill>
          <a:schemeClr val="accent4">
            <a:tint val="40000"/>
            <a:hueOff val="0"/>
            <a:satOff val="0"/>
            <a:lumOff val="0"/>
            <a:alphaOff val="0"/>
          </a:schemeClr>
        </a:solidFill>
        <a:ln>
          <a:solidFill>
            <a:srgbClr val="000000"/>
          </a:solidFill>
        </a:ln>
        <a:effectLst>
          <a:outerShdw blurRad="63500" sx="102000" sy="102000" algn="ctr" rotWithShape="0">
            <a:prstClr val="black">
              <a:alpha val="40000"/>
            </a:prstClr>
          </a:outerShdw>
        </a:effectLst>
        <a:scene3d>
          <a:camera prst="orthographicFront"/>
          <a:lightRig rig="threePt" dir="t"/>
        </a:scene3d>
        <a:sp3d>
          <a:bevelT/>
        </a:sp3d>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solidFill>
                <a:srgbClr val="000000"/>
              </a:solidFill>
            </a:rPr>
            <a:t>Crisis Incidents</a:t>
          </a:r>
        </a:p>
      </dsp:txBody>
      <dsp:txXfrm>
        <a:off x="4680169" y="0"/>
        <a:ext cx="2176044" cy="1212977"/>
      </dsp:txXfrm>
    </dsp:sp>
    <dsp:sp modelId="{36A2AD23-A45F-4EAA-964E-2E24F60C8062}">
      <dsp:nvSpPr>
        <dsp:cNvPr id="0" name=""/>
        <dsp:cNvSpPr/>
      </dsp:nvSpPr>
      <dsp:spPr>
        <a:xfrm>
          <a:off x="4896937" y="1213322"/>
          <a:ext cx="1740835" cy="794338"/>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a:latin typeface="+mn-lt"/>
              <a:ea typeface="ＭＳ Ｐゴシック" charset="0"/>
              <a:cs typeface="Arial" pitchFamily="34" charset="0"/>
            </a:rPr>
            <a:t>Immediate response by Administration or Crisis Team</a:t>
          </a:r>
          <a:endParaRPr lang="en-US" sz="1400" kern="1200" dirty="0"/>
        </a:p>
      </dsp:txBody>
      <dsp:txXfrm>
        <a:off x="4920202" y="1236587"/>
        <a:ext cx="1694305" cy="747808"/>
      </dsp:txXfrm>
    </dsp:sp>
    <dsp:sp modelId="{81482BDC-B46F-4020-B903-72E60475C4B1}">
      <dsp:nvSpPr>
        <dsp:cNvPr id="0" name=""/>
        <dsp:cNvSpPr/>
      </dsp:nvSpPr>
      <dsp:spPr>
        <a:xfrm>
          <a:off x="4896937" y="2129866"/>
          <a:ext cx="1740835" cy="794338"/>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latin typeface="+mn-lt"/>
              <a:ea typeface="ＭＳ Ｐゴシック" charset="0"/>
              <a:cs typeface="Arial" pitchFamily="34" charset="0"/>
            </a:rPr>
            <a:t>Bomb threat   Weapon        Intruder           </a:t>
          </a:r>
        </a:p>
      </dsp:txBody>
      <dsp:txXfrm>
        <a:off x="4920202" y="2153131"/>
        <a:ext cx="1694305" cy="747808"/>
      </dsp:txXfrm>
    </dsp:sp>
    <dsp:sp modelId="{45BB8759-79C7-4007-B5F1-298D90000797}">
      <dsp:nvSpPr>
        <dsp:cNvPr id="0" name=""/>
        <dsp:cNvSpPr/>
      </dsp:nvSpPr>
      <dsp:spPr>
        <a:xfrm>
          <a:off x="4896937" y="3046410"/>
          <a:ext cx="1740835" cy="794338"/>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b="1" i="0" kern="1200" dirty="0">
              <a:latin typeface="+mn-lt"/>
              <a:ea typeface="ＭＳ Ｐゴシック" charset="0"/>
              <a:cs typeface="Arial" pitchFamily="34" charset="0"/>
            </a:rPr>
            <a:t>Consult district/school policies</a:t>
          </a:r>
        </a:p>
      </dsp:txBody>
      <dsp:txXfrm>
        <a:off x="4920202" y="3069675"/>
        <a:ext cx="1694305" cy="74780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EA89CC-4F9B-430A-9E85-8C22F86A4BCC}">
      <dsp:nvSpPr>
        <dsp:cNvPr id="0" name=""/>
        <dsp:cNvSpPr/>
      </dsp:nvSpPr>
      <dsp:spPr>
        <a:xfrm>
          <a:off x="1037" y="927189"/>
          <a:ext cx="1375785" cy="1375785"/>
        </a:xfrm>
        <a:prstGeom prst="ellipse">
          <a:avLst/>
        </a:prstGeom>
        <a:solidFill>
          <a:srgbClr val="21473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t>School Mental    Health	</a:t>
          </a:r>
        </a:p>
      </dsp:txBody>
      <dsp:txXfrm>
        <a:off x="202516" y="1128668"/>
        <a:ext cx="972827" cy="972827"/>
      </dsp:txXfrm>
    </dsp:sp>
    <dsp:sp modelId="{C909748A-B10A-4960-88B0-0A964000BAE9}">
      <dsp:nvSpPr>
        <dsp:cNvPr id="0" name=""/>
        <dsp:cNvSpPr/>
      </dsp:nvSpPr>
      <dsp:spPr>
        <a:xfrm>
          <a:off x="1488537" y="1216104"/>
          <a:ext cx="797955" cy="797955"/>
        </a:xfrm>
        <a:prstGeom prst="mathPlus">
          <a:avLst/>
        </a:prstGeom>
        <a:solidFill>
          <a:srgbClr val="00517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1594306" y="1521242"/>
        <a:ext cx="586417" cy="187679"/>
      </dsp:txXfrm>
    </dsp:sp>
    <dsp:sp modelId="{51C23681-1719-4E6A-96D3-CB2F94C8D7AE}">
      <dsp:nvSpPr>
        <dsp:cNvPr id="0" name=""/>
        <dsp:cNvSpPr/>
      </dsp:nvSpPr>
      <dsp:spPr>
        <a:xfrm>
          <a:off x="2398207" y="927189"/>
          <a:ext cx="1375785" cy="1375785"/>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t> MTSS/PBIS	</a:t>
          </a:r>
        </a:p>
      </dsp:txBody>
      <dsp:txXfrm>
        <a:off x="2599686" y="1128668"/>
        <a:ext cx="972827" cy="972827"/>
      </dsp:txXfrm>
    </dsp:sp>
    <dsp:sp modelId="{A4FD54D5-358C-4739-A3FC-5B09AB38DEA6}">
      <dsp:nvSpPr>
        <dsp:cNvPr id="0" name=""/>
        <dsp:cNvSpPr/>
      </dsp:nvSpPr>
      <dsp:spPr>
        <a:xfrm>
          <a:off x="3885706" y="1216104"/>
          <a:ext cx="797955" cy="797955"/>
        </a:xfrm>
        <a:prstGeom prst="mathEqual">
          <a:avLst/>
        </a:prstGeom>
        <a:solidFill>
          <a:srgbClr val="00517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3991475" y="1380483"/>
        <a:ext cx="586417" cy="469197"/>
      </dsp:txXfrm>
    </dsp:sp>
    <dsp:sp modelId="{68FE31A8-DA91-417C-99DE-8D51D3BBBF15}">
      <dsp:nvSpPr>
        <dsp:cNvPr id="0" name=""/>
        <dsp:cNvSpPr/>
      </dsp:nvSpPr>
      <dsp:spPr>
        <a:xfrm>
          <a:off x="4795376" y="927189"/>
          <a:ext cx="1375785" cy="1375785"/>
        </a:xfrm>
        <a:prstGeom prst="ellipse">
          <a:avLst/>
        </a:prstGeom>
        <a:gradFill rotWithShape="0">
          <a:gsLst>
            <a:gs pos="0">
              <a:srgbClr val="0F3E2B"/>
            </a:gs>
            <a:gs pos="50000">
              <a:schemeClr val="accent1">
                <a:shade val="67500"/>
                <a:satMod val="115000"/>
              </a:schemeClr>
            </a:gs>
            <a:gs pos="100000">
              <a:schemeClr val="accent1">
                <a:shade val="100000"/>
                <a:satMod val="115000"/>
              </a:schemeClr>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t>ISF</a:t>
          </a:r>
        </a:p>
      </dsp:txBody>
      <dsp:txXfrm>
        <a:off x="4996855" y="1128668"/>
        <a:ext cx="972827" cy="9728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89CE52-988F-E944-B592-5ACCF37592FF}">
      <dsp:nvSpPr>
        <dsp:cNvPr id="0" name=""/>
        <dsp:cNvSpPr/>
      </dsp:nvSpPr>
      <dsp:spPr>
        <a:xfrm rot="516458">
          <a:off x="582272" y="185230"/>
          <a:ext cx="3221207" cy="3337554"/>
        </a:xfrm>
        <a:prstGeom prst="circularArrow">
          <a:avLst>
            <a:gd name="adj1" fmla="val 4668"/>
            <a:gd name="adj2" fmla="val 272909"/>
            <a:gd name="adj3" fmla="val 13141435"/>
            <a:gd name="adj4" fmla="val 17823234"/>
            <a:gd name="adj5" fmla="val 4847"/>
          </a:avLst>
        </a:prstGeom>
        <a:solidFill>
          <a:schemeClr val="accent1">
            <a:tint val="40000"/>
            <a:hueOff val="0"/>
            <a:satOff val="0"/>
            <a:lumOff val="0"/>
            <a:alphaOff val="0"/>
          </a:schemeClr>
        </a:solidFill>
        <a:ln>
          <a:solidFill>
            <a:schemeClr val="tx1"/>
          </a:solidFill>
        </a:ln>
        <a:effectLst/>
      </dsp:spPr>
      <dsp:style>
        <a:lnRef idx="0">
          <a:scrgbClr r="0" g="0" b="0"/>
        </a:lnRef>
        <a:fillRef idx="1">
          <a:scrgbClr r="0" g="0" b="0"/>
        </a:fillRef>
        <a:effectRef idx="2">
          <a:scrgbClr r="0" g="0" b="0"/>
        </a:effectRef>
        <a:fontRef idx="minor"/>
      </dsp:style>
    </dsp:sp>
    <dsp:sp modelId="{4DB105F8-7BF2-1F42-99AD-96E01AF1A250}">
      <dsp:nvSpPr>
        <dsp:cNvPr id="0" name=""/>
        <dsp:cNvSpPr/>
      </dsp:nvSpPr>
      <dsp:spPr>
        <a:xfrm>
          <a:off x="1086975" y="1431"/>
          <a:ext cx="2042320" cy="1021160"/>
        </a:xfrm>
        <a:prstGeom prst="roundRect">
          <a:avLst/>
        </a:prstGeom>
        <a:solidFill>
          <a:schemeClr val="accent1">
            <a:alpha val="72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solidFill>
                <a:schemeClr val="tx1"/>
              </a:solidFill>
            </a:rPr>
            <a:t>   </a:t>
          </a:r>
          <a:r>
            <a:rPr lang="en-US" sz="1300" b="1" kern="1200" dirty="0">
              <a:solidFill>
                <a:schemeClr val="tx1"/>
              </a:solidFill>
            </a:rPr>
            <a:t>Perceived Threat</a:t>
          </a:r>
          <a:r>
            <a:rPr lang="en-US" sz="1300" b="1" kern="1200" dirty="0"/>
            <a:t>	</a:t>
          </a:r>
        </a:p>
      </dsp:txBody>
      <dsp:txXfrm>
        <a:off x="1136824" y="51280"/>
        <a:ext cx="1942622" cy="921462"/>
      </dsp:txXfrm>
    </dsp:sp>
    <dsp:sp modelId="{5FC72237-F391-8342-9108-EE4C348FFDCA}">
      <dsp:nvSpPr>
        <dsp:cNvPr id="0" name=""/>
        <dsp:cNvSpPr/>
      </dsp:nvSpPr>
      <dsp:spPr>
        <a:xfrm>
          <a:off x="2397345" y="1335140"/>
          <a:ext cx="2042320" cy="1021160"/>
        </a:xfrm>
        <a:prstGeom prst="roundRect">
          <a:avLst/>
        </a:prstGeom>
        <a:solidFill>
          <a:schemeClr val="accent1">
            <a:alpha val="72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a:solidFill>
                <a:schemeClr val="tx1"/>
              </a:solidFill>
            </a:rPr>
            <a:t>Adrenaline &amp; cortisol prepare the body to respond</a:t>
          </a:r>
        </a:p>
      </dsp:txBody>
      <dsp:txXfrm>
        <a:off x="2447194" y="1384989"/>
        <a:ext cx="1942622" cy="921462"/>
      </dsp:txXfrm>
    </dsp:sp>
    <dsp:sp modelId="{C87DB725-784A-E640-A187-7C9D34C94555}">
      <dsp:nvSpPr>
        <dsp:cNvPr id="0" name=""/>
        <dsp:cNvSpPr/>
      </dsp:nvSpPr>
      <dsp:spPr>
        <a:xfrm>
          <a:off x="1198941" y="2533544"/>
          <a:ext cx="2042320" cy="1021160"/>
        </a:xfrm>
        <a:prstGeom prst="roundRect">
          <a:avLst/>
        </a:prstGeom>
        <a:solidFill>
          <a:schemeClr val="accent1">
            <a:alpha val="77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a:solidFill>
                <a:schemeClr val="tx1"/>
              </a:solidFill>
            </a:rPr>
            <a:t>Fight or Flight</a:t>
          </a:r>
        </a:p>
      </dsp:txBody>
      <dsp:txXfrm>
        <a:off x="1248790" y="2583393"/>
        <a:ext cx="1942622" cy="921462"/>
      </dsp:txXfrm>
    </dsp:sp>
    <dsp:sp modelId="{5D66FE86-F27C-B94D-827E-E89973197544}">
      <dsp:nvSpPr>
        <dsp:cNvPr id="0" name=""/>
        <dsp:cNvSpPr/>
      </dsp:nvSpPr>
      <dsp:spPr>
        <a:xfrm>
          <a:off x="538" y="1335140"/>
          <a:ext cx="2042320" cy="1021160"/>
        </a:xfrm>
        <a:prstGeom prst="roundRect">
          <a:avLst/>
        </a:prstGeom>
        <a:solidFill>
          <a:schemeClr val="accent1">
            <a:alpha val="68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a:solidFill>
                <a:srgbClr val="7030A0"/>
              </a:solidFill>
            </a:rPr>
            <a:t>Body returns to baseline (homeostasis) when threat discontinues</a:t>
          </a:r>
        </a:p>
      </dsp:txBody>
      <dsp:txXfrm>
        <a:off x="50387" y="1384989"/>
        <a:ext cx="1942622" cy="9214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89CE52-988F-E944-B592-5ACCF37592FF}">
      <dsp:nvSpPr>
        <dsp:cNvPr id="0" name=""/>
        <dsp:cNvSpPr/>
      </dsp:nvSpPr>
      <dsp:spPr>
        <a:xfrm rot="303076">
          <a:off x="396133" y="244910"/>
          <a:ext cx="3337118" cy="3143776"/>
        </a:xfrm>
        <a:prstGeom prst="circularArrow">
          <a:avLst>
            <a:gd name="adj1" fmla="val 4668"/>
            <a:gd name="adj2" fmla="val 272909"/>
            <a:gd name="adj3" fmla="val 13461496"/>
            <a:gd name="adj4" fmla="val 17616891"/>
            <a:gd name="adj5" fmla="val 4847"/>
          </a:avLst>
        </a:prstGeom>
        <a:solidFill>
          <a:schemeClr val="accent1">
            <a:tint val="40000"/>
            <a:hueOff val="0"/>
            <a:satOff val="0"/>
            <a:lumOff val="0"/>
            <a:alphaOff val="0"/>
          </a:schemeClr>
        </a:solidFill>
        <a:ln>
          <a:solidFill>
            <a:schemeClr val="tx1"/>
          </a:solidFill>
        </a:ln>
        <a:effectLst/>
      </dsp:spPr>
      <dsp:style>
        <a:lnRef idx="0">
          <a:scrgbClr r="0" g="0" b="0"/>
        </a:lnRef>
        <a:fillRef idx="1">
          <a:scrgbClr r="0" g="0" b="0"/>
        </a:fillRef>
        <a:effectRef idx="2">
          <a:scrgbClr r="0" g="0" b="0"/>
        </a:effectRef>
        <a:fontRef idx="minor"/>
      </dsp:style>
    </dsp:sp>
    <dsp:sp modelId="{4DB105F8-7BF2-1F42-99AD-96E01AF1A250}">
      <dsp:nvSpPr>
        <dsp:cNvPr id="0" name=""/>
        <dsp:cNvSpPr/>
      </dsp:nvSpPr>
      <dsp:spPr>
        <a:xfrm>
          <a:off x="1196919" y="213650"/>
          <a:ext cx="1735546" cy="95244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solidFill>
                <a:schemeClr val="tx1"/>
              </a:solidFill>
            </a:rPr>
            <a:t>   Perceived Threat</a:t>
          </a:r>
          <a:r>
            <a:rPr lang="en-US" sz="1200" b="0" kern="1200" dirty="0"/>
            <a:t>	</a:t>
          </a:r>
        </a:p>
      </dsp:txBody>
      <dsp:txXfrm>
        <a:off x="1243414" y="260145"/>
        <a:ext cx="1642556" cy="859455"/>
      </dsp:txXfrm>
    </dsp:sp>
    <dsp:sp modelId="{5FC72237-F391-8342-9108-EE4C348FFDCA}">
      <dsp:nvSpPr>
        <dsp:cNvPr id="0" name=""/>
        <dsp:cNvSpPr/>
      </dsp:nvSpPr>
      <dsp:spPr>
        <a:xfrm>
          <a:off x="2258138" y="1512025"/>
          <a:ext cx="1904891" cy="95244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solidFill>
                <a:schemeClr val="tx1"/>
              </a:solidFill>
            </a:rPr>
            <a:t>Adrenaline &amp; cortisol prepare the body to respond</a:t>
          </a:r>
        </a:p>
      </dsp:txBody>
      <dsp:txXfrm>
        <a:off x="2304633" y="1558520"/>
        <a:ext cx="1811901" cy="859455"/>
      </dsp:txXfrm>
    </dsp:sp>
    <dsp:sp modelId="{C87DB725-784A-E640-A187-7C9D34C94555}">
      <dsp:nvSpPr>
        <dsp:cNvPr id="0" name=""/>
        <dsp:cNvSpPr/>
      </dsp:nvSpPr>
      <dsp:spPr>
        <a:xfrm>
          <a:off x="1218062" y="2664291"/>
          <a:ext cx="1904891" cy="95244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solidFill>
                <a:schemeClr val="tx1"/>
              </a:solidFill>
            </a:rPr>
            <a:t>Fight or Flight</a:t>
          </a:r>
        </a:p>
      </dsp:txBody>
      <dsp:txXfrm>
        <a:off x="1264557" y="2710786"/>
        <a:ext cx="1811901" cy="859455"/>
      </dsp:txXfrm>
    </dsp:sp>
    <dsp:sp modelId="{5D66FE86-F27C-B94D-827E-E89973197544}">
      <dsp:nvSpPr>
        <dsp:cNvPr id="0" name=""/>
        <dsp:cNvSpPr/>
      </dsp:nvSpPr>
      <dsp:spPr>
        <a:xfrm>
          <a:off x="489" y="1512025"/>
          <a:ext cx="1904891" cy="95244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solidFill>
                <a:srgbClr val="7030A0"/>
              </a:solidFill>
            </a:rPr>
            <a:t>Body returns to baseline (homeostasis) when threat discontinues</a:t>
          </a:r>
        </a:p>
      </dsp:txBody>
      <dsp:txXfrm>
        <a:off x="46984" y="1558520"/>
        <a:ext cx="1811901" cy="8594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78368F-5528-4F3A-86BD-9E3AA22F5188}">
      <dsp:nvSpPr>
        <dsp:cNvPr id="0" name=""/>
        <dsp:cNvSpPr/>
      </dsp:nvSpPr>
      <dsp:spPr>
        <a:xfrm>
          <a:off x="297623" y="0"/>
          <a:ext cx="5143500" cy="5143500"/>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D315F1-A1CF-465C-A873-C20A9A42C2EB}">
      <dsp:nvSpPr>
        <dsp:cNvPr id="0" name=""/>
        <dsp:cNvSpPr/>
      </dsp:nvSpPr>
      <dsp:spPr>
        <a:xfrm>
          <a:off x="2812069" y="689971"/>
          <a:ext cx="3343275" cy="921329"/>
        </a:xfrm>
        <a:prstGeom prst="roundRect">
          <a:avLst/>
        </a:prstGeom>
        <a:solidFill>
          <a:srgbClr val="FF3300">
            <a:alpha val="89804"/>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a:p>
          <a:pPr lvl="0" algn="ctr" defTabSz="444500">
            <a:lnSpc>
              <a:spcPct val="90000"/>
            </a:lnSpc>
            <a:spcBef>
              <a:spcPct val="0"/>
            </a:spcBef>
            <a:spcAft>
              <a:spcPct val="35000"/>
            </a:spcAft>
          </a:pPr>
          <a:r>
            <a:rPr lang="en-US" sz="1800" b="1" kern="1200" dirty="0">
              <a:solidFill>
                <a:srgbClr val="002060"/>
              </a:solidFill>
              <a:effectLst>
                <a:outerShdw blurRad="38100" dist="38100" dir="2700000" algn="tl">
                  <a:srgbClr val="000000">
                    <a:alpha val="43137"/>
                  </a:srgbClr>
                </a:outerShdw>
              </a:effectLst>
            </a:rPr>
            <a:t>Referrals to outside agencies</a:t>
          </a:r>
        </a:p>
        <a:p>
          <a:pPr lvl="0" algn="ctr" defTabSz="444500">
            <a:lnSpc>
              <a:spcPct val="90000"/>
            </a:lnSpc>
            <a:spcBef>
              <a:spcPct val="0"/>
            </a:spcBef>
            <a:spcAft>
              <a:spcPct val="35000"/>
            </a:spcAft>
          </a:pPr>
          <a:r>
            <a:rPr lang="en-US" sz="1800" b="1" kern="1200" dirty="0">
              <a:solidFill>
                <a:srgbClr val="002060"/>
              </a:solidFill>
              <a:effectLst>
                <a:outerShdw blurRad="38100" dist="38100" dir="2700000" algn="tl">
                  <a:srgbClr val="000000">
                    <a:alpha val="43137"/>
                  </a:srgbClr>
                </a:outerShdw>
              </a:effectLst>
            </a:rPr>
            <a:t>Intensive supports in school</a:t>
          </a:r>
        </a:p>
        <a:p>
          <a:pPr lvl="0" algn="ctr" defTabSz="444500">
            <a:lnSpc>
              <a:spcPct val="90000"/>
            </a:lnSpc>
            <a:spcBef>
              <a:spcPct val="0"/>
            </a:spcBef>
            <a:spcAft>
              <a:spcPct val="35000"/>
            </a:spcAft>
          </a:pPr>
          <a:endParaRPr lang="en-US" sz="1000" kern="1200" dirty="0"/>
        </a:p>
      </dsp:txBody>
      <dsp:txXfrm>
        <a:off x="2857045" y="734947"/>
        <a:ext cx="3253323" cy="831377"/>
      </dsp:txXfrm>
    </dsp:sp>
    <dsp:sp modelId="{4D5BEDE3-4B5B-48F8-A096-CF253D9D27BB}">
      <dsp:nvSpPr>
        <dsp:cNvPr id="0" name=""/>
        <dsp:cNvSpPr/>
      </dsp:nvSpPr>
      <dsp:spPr>
        <a:xfrm>
          <a:off x="2812069" y="1839003"/>
          <a:ext cx="3343275" cy="851892"/>
        </a:xfrm>
        <a:prstGeom prst="roundRect">
          <a:avLst/>
        </a:prstGeom>
        <a:solidFill>
          <a:srgbClr val="FFFF0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solidFill>
                <a:srgbClr val="002060"/>
              </a:solidFill>
              <a:effectLst>
                <a:outerShdw blurRad="38100" dist="38100" dir="2700000" algn="tl">
                  <a:srgbClr val="000000">
                    <a:alpha val="43137"/>
                  </a:srgbClr>
                </a:outerShdw>
              </a:effectLst>
            </a:rPr>
            <a:t>Group &amp; Individual Crisis Intervention</a:t>
          </a:r>
        </a:p>
      </dsp:txBody>
      <dsp:txXfrm>
        <a:off x="2853655" y="1880589"/>
        <a:ext cx="3260103" cy="768720"/>
      </dsp:txXfrm>
    </dsp:sp>
    <dsp:sp modelId="{72758290-5B4F-44DA-B253-B7060E5F0BDA}">
      <dsp:nvSpPr>
        <dsp:cNvPr id="0" name=""/>
        <dsp:cNvSpPr/>
      </dsp:nvSpPr>
      <dsp:spPr>
        <a:xfrm>
          <a:off x="2562912" y="2889267"/>
          <a:ext cx="3960945" cy="2017544"/>
        </a:xfrm>
        <a:prstGeom prst="roundRect">
          <a:avLst/>
        </a:prstGeom>
        <a:solidFill>
          <a:srgbClr val="00D25F">
            <a:alpha val="89804"/>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lang="en-US" sz="900" kern="1200" dirty="0"/>
        </a:p>
        <a:p>
          <a:pPr lvl="0" algn="ctr" defTabSz="400050">
            <a:lnSpc>
              <a:spcPct val="90000"/>
            </a:lnSpc>
            <a:spcBef>
              <a:spcPct val="0"/>
            </a:spcBef>
            <a:spcAft>
              <a:spcPct val="35000"/>
            </a:spcAft>
          </a:pPr>
          <a:r>
            <a:rPr lang="en-US" sz="1400" b="1" kern="1200" dirty="0">
              <a:solidFill>
                <a:srgbClr val="7030A0"/>
              </a:solidFill>
              <a:effectLst>
                <a:outerShdw blurRad="38100" dist="38100" dir="2700000" algn="tl">
                  <a:srgbClr val="000000">
                    <a:alpha val="43137"/>
                  </a:srgbClr>
                </a:outerShdw>
              </a:effectLst>
            </a:rPr>
            <a:t>Class Meetings</a:t>
          </a:r>
        </a:p>
        <a:p>
          <a:pPr lvl="0" algn="ctr" defTabSz="400050">
            <a:lnSpc>
              <a:spcPct val="90000"/>
            </a:lnSpc>
            <a:spcBef>
              <a:spcPct val="0"/>
            </a:spcBef>
            <a:spcAft>
              <a:spcPct val="35000"/>
            </a:spcAft>
          </a:pPr>
          <a:r>
            <a:rPr lang="en-US" sz="1400" b="1" kern="1200" dirty="0">
              <a:solidFill>
                <a:srgbClr val="7030A0"/>
              </a:solidFill>
              <a:effectLst>
                <a:outerShdw blurRad="38100" dist="38100" dir="2700000" algn="tl">
                  <a:srgbClr val="000000">
                    <a:alpha val="43137"/>
                  </a:srgbClr>
                </a:outerShdw>
              </a:effectLst>
            </a:rPr>
            <a:t>Student Psychoeducational Groups</a:t>
          </a:r>
        </a:p>
        <a:p>
          <a:pPr lvl="0" algn="ctr" defTabSz="400050">
            <a:lnSpc>
              <a:spcPct val="90000"/>
            </a:lnSpc>
            <a:spcBef>
              <a:spcPct val="0"/>
            </a:spcBef>
            <a:spcAft>
              <a:spcPct val="35000"/>
            </a:spcAft>
          </a:pPr>
          <a:r>
            <a:rPr lang="en-US" sz="1400" b="1" kern="1200" dirty="0">
              <a:solidFill>
                <a:srgbClr val="7030A0"/>
              </a:solidFill>
              <a:effectLst>
                <a:outerShdw blurRad="38100" dist="38100" dir="2700000" algn="tl">
                  <a:srgbClr val="000000">
                    <a:alpha val="43137"/>
                  </a:srgbClr>
                </a:outerShdw>
              </a:effectLst>
            </a:rPr>
            <a:t>Psychological Triage</a:t>
          </a:r>
        </a:p>
        <a:p>
          <a:pPr lvl="0" algn="ctr" defTabSz="400050">
            <a:lnSpc>
              <a:spcPct val="90000"/>
            </a:lnSpc>
            <a:spcBef>
              <a:spcPct val="0"/>
            </a:spcBef>
            <a:spcAft>
              <a:spcPct val="35000"/>
            </a:spcAft>
          </a:pPr>
          <a:r>
            <a:rPr lang="en-US" sz="1400" b="1" kern="1200" dirty="0">
              <a:solidFill>
                <a:srgbClr val="C00000"/>
              </a:solidFill>
              <a:effectLst>
                <a:outerShdw blurRad="38100" dist="38100" dir="2700000" algn="tl">
                  <a:srgbClr val="000000">
                    <a:alpha val="43137"/>
                  </a:srgbClr>
                </a:outerShdw>
              </a:effectLst>
            </a:rPr>
            <a:t>SEL Lessons </a:t>
          </a:r>
        </a:p>
        <a:p>
          <a:pPr lvl="0" algn="ctr" defTabSz="400050">
            <a:lnSpc>
              <a:spcPct val="90000"/>
            </a:lnSpc>
            <a:spcBef>
              <a:spcPct val="0"/>
            </a:spcBef>
            <a:spcAft>
              <a:spcPct val="35000"/>
            </a:spcAft>
          </a:pPr>
          <a:r>
            <a:rPr lang="en-US" sz="1400" b="1" kern="1200" dirty="0">
              <a:solidFill>
                <a:srgbClr val="7030A0"/>
              </a:solidFill>
              <a:effectLst>
                <a:outerShdw blurRad="38100" dist="38100" dir="2700000" algn="tl">
                  <a:srgbClr val="000000">
                    <a:alpha val="43137"/>
                  </a:srgbClr>
                </a:outerShdw>
              </a:effectLst>
            </a:rPr>
            <a:t>Caregiver Trainings</a:t>
          </a:r>
        </a:p>
        <a:p>
          <a:pPr lvl="0" algn="ctr" defTabSz="400050">
            <a:lnSpc>
              <a:spcPct val="90000"/>
            </a:lnSpc>
            <a:spcBef>
              <a:spcPct val="0"/>
            </a:spcBef>
            <a:spcAft>
              <a:spcPct val="35000"/>
            </a:spcAft>
          </a:pPr>
          <a:r>
            <a:rPr lang="en-US" sz="1400" b="1" kern="1200" dirty="0">
              <a:solidFill>
                <a:srgbClr val="C00000"/>
              </a:solidFill>
              <a:effectLst>
                <a:outerShdw blurRad="38100" dist="38100" dir="2700000" algn="tl">
                  <a:srgbClr val="000000">
                    <a:alpha val="43137"/>
                  </a:srgbClr>
                </a:outerShdw>
              </a:effectLst>
            </a:rPr>
            <a:t>Home visits/check-ins</a:t>
          </a:r>
        </a:p>
        <a:p>
          <a:pPr lvl="0" algn="ctr" defTabSz="400050">
            <a:lnSpc>
              <a:spcPct val="90000"/>
            </a:lnSpc>
            <a:spcBef>
              <a:spcPct val="0"/>
            </a:spcBef>
            <a:spcAft>
              <a:spcPct val="35000"/>
            </a:spcAft>
          </a:pPr>
          <a:r>
            <a:rPr lang="en-US" sz="1400" b="1" kern="1200" dirty="0">
              <a:solidFill>
                <a:srgbClr val="C00000"/>
              </a:solidFill>
              <a:effectLst>
                <a:outerShdw blurRad="38100" dist="38100" dir="2700000" algn="tl">
                  <a:srgbClr val="000000">
                    <a:alpha val="43137"/>
                  </a:srgbClr>
                </a:outerShdw>
              </a:effectLst>
            </a:rPr>
            <a:t>Staff training trauma-informed car</a:t>
          </a:r>
          <a:r>
            <a:rPr lang="en-US" sz="1400" b="1" kern="1200" dirty="0">
              <a:solidFill>
                <a:srgbClr val="C00000"/>
              </a:solidFill>
            </a:rPr>
            <a:t>e</a:t>
          </a:r>
        </a:p>
        <a:p>
          <a:pPr lvl="0" algn="ctr" defTabSz="400050">
            <a:lnSpc>
              <a:spcPct val="90000"/>
            </a:lnSpc>
            <a:spcBef>
              <a:spcPct val="0"/>
            </a:spcBef>
            <a:spcAft>
              <a:spcPct val="35000"/>
            </a:spcAft>
          </a:pPr>
          <a:endParaRPr lang="en-US" sz="500" kern="1200" dirty="0"/>
        </a:p>
        <a:p>
          <a:pPr lvl="0" algn="ctr" defTabSz="400050">
            <a:lnSpc>
              <a:spcPct val="90000"/>
            </a:lnSpc>
            <a:spcBef>
              <a:spcPct val="0"/>
            </a:spcBef>
            <a:spcAft>
              <a:spcPct val="35000"/>
            </a:spcAft>
          </a:pPr>
          <a:endParaRPr lang="en-US" sz="500" kern="1200" dirty="0"/>
        </a:p>
      </dsp:txBody>
      <dsp:txXfrm>
        <a:off x="2661400" y="2987755"/>
        <a:ext cx="3763969" cy="18205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8527AB-A89F-46A4-A45E-19BC59F542FE}">
      <dsp:nvSpPr>
        <dsp:cNvPr id="0" name=""/>
        <dsp:cNvSpPr/>
      </dsp:nvSpPr>
      <dsp:spPr>
        <a:xfrm>
          <a:off x="0" y="24069"/>
          <a:ext cx="6529388" cy="142740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cs typeface="Calibri" pitchFamily="34" charset="0"/>
            </a:rPr>
            <a:t>Approximately one in five students has a diagnosable disorder and most do not access the supports they need; </a:t>
          </a:r>
          <a:r>
            <a:rPr lang="en-US" sz="2000" kern="1200" dirty="0"/>
            <a:t>Even more youth are languishing in life… not yet symptomatic, but report low well-being</a:t>
          </a:r>
        </a:p>
      </dsp:txBody>
      <dsp:txXfrm>
        <a:off x="69680" y="93749"/>
        <a:ext cx="6390028" cy="1288040"/>
      </dsp:txXfrm>
    </dsp:sp>
    <dsp:sp modelId="{E00849B7-5388-4D4A-ACCD-A355C3C951D7}">
      <dsp:nvSpPr>
        <dsp:cNvPr id="0" name=""/>
        <dsp:cNvSpPr/>
      </dsp:nvSpPr>
      <dsp:spPr>
        <a:xfrm>
          <a:off x="0" y="1396696"/>
          <a:ext cx="6529388" cy="465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7308" tIns="19050" rIns="106680" bIns="19050" numCol="1" spcCol="1270" anchor="t" anchorCtr="0">
          <a:noAutofit/>
        </a:bodyPr>
        <a:lstStyle/>
        <a:p>
          <a:pPr marL="114300" lvl="1" indent="-114300" algn="l" defTabSz="666750">
            <a:lnSpc>
              <a:spcPct val="90000"/>
            </a:lnSpc>
            <a:spcBef>
              <a:spcPct val="0"/>
            </a:spcBef>
            <a:spcAft>
              <a:spcPct val="20000"/>
            </a:spcAft>
            <a:buChar char="••"/>
          </a:pPr>
          <a:r>
            <a:rPr lang="en-US" sz="1500" kern="1200" dirty="0">
              <a:latin typeface="+mn-lt"/>
            </a:rPr>
            <a:t>Bradshaw, Buckley, &amp; </a:t>
          </a:r>
          <a:r>
            <a:rPr lang="en-US" sz="1500" kern="1200" dirty="0" err="1">
              <a:latin typeface="+mn-lt"/>
            </a:rPr>
            <a:t>Ialongo</a:t>
          </a:r>
          <a:r>
            <a:rPr lang="en-US" sz="1500" kern="1200" dirty="0">
              <a:latin typeface="+mn-lt"/>
            </a:rPr>
            <a:t>, 2008; Costello et al., 2003; Costello, Egger, &amp; </a:t>
          </a:r>
          <a:r>
            <a:rPr lang="en-US" sz="1500" kern="1200" dirty="0" err="1">
              <a:latin typeface="+mn-lt"/>
            </a:rPr>
            <a:t>Angold</a:t>
          </a:r>
          <a:r>
            <a:rPr lang="en-US" sz="1500" kern="1200" dirty="0">
              <a:latin typeface="+mn-lt"/>
            </a:rPr>
            <a:t>, 2005; </a:t>
          </a:r>
          <a:r>
            <a:rPr lang="en-US" sz="1500" kern="1200" dirty="0" err="1">
              <a:latin typeface="+mn-lt"/>
            </a:rPr>
            <a:t>Merikangas</a:t>
          </a:r>
          <a:r>
            <a:rPr lang="en-US" sz="1500" kern="1200" dirty="0">
              <a:latin typeface="+mn-lt"/>
            </a:rPr>
            <a:t> et al., 2010; </a:t>
          </a:r>
          <a:r>
            <a:rPr lang="en-US" sz="1500" kern="1200" dirty="0" err="1">
              <a:latin typeface="+mn-lt"/>
            </a:rPr>
            <a:t>Suldo</a:t>
          </a:r>
          <a:r>
            <a:rPr lang="en-US" sz="1500" kern="1200" dirty="0">
              <a:latin typeface="+mn-lt"/>
            </a:rPr>
            <a:t> &amp; Shaffer, 2008</a:t>
          </a:r>
        </a:p>
      </dsp:txBody>
      <dsp:txXfrm>
        <a:off x="0" y="1396696"/>
        <a:ext cx="6529388" cy="465750"/>
      </dsp:txXfrm>
    </dsp:sp>
    <dsp:sp modelId="{25D02578-F908-48A1-B537-3B99591D2828}">
      <dsp:nvSpPr>
        <dsp:cNvPr id="0" name=""/>
        <dsp:cNvSpPr/>
      </dsp:nvSpPr>
      <dsp:spPr>
        <a:xfrm>
          <a:off x="0" y="2017519"/>
          <a:ext cx="6529388" cy="142740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a:cs typeface="Calibri" pitchFamily="34" charset="0"/>
            </a:rPr>
            <a:t>Despite schools being the most likely setting for a youth to access mental health supports and mental health being a precondition for learning, schools lack systems for providing comprehensive, coordinated social and emotional supports </a:t>
          </a:r>
          <a:endParaRPr lang="en-US" sz="2000" kern="1200" dirty="0"/>
        </a:p>
      </dsp:txBody>
      <dsp:txXfrm>
        <a:off x="69680" y="2087199"/>
        <a:ext cx="6390028" cy="1288040"/>
      </dsp:txXfrm>
    </dsp:sp>
    <dsp:sp modelId="{D1E807D2-319A-40AC-8055-9AE1121A7F25}">
      <dsp:nvSpPr>
        <dsp:cNvPr id="0" name=""/>
        <dsp:cNvSpPr/>
      </dsp:nvSpPr>
      <dsp:spPr>
        <a:xfrm>
          <a:off x="0" y="3444919"/>
          <a:ext cx="6529388"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7308" tIns="19050" rIns="106680" bIns="19050" numCol="1" spcCol="1270" anchor="t" anchorCtr="0">
          <a:noAutofit/>
        </a:bodyPr>
        <a:lstStyle/>
        <a:p>
          <a:pPr marL="114300" lvl="1" indent="-114300" algn="l" defTabSz="666750">
            <a:lnSpc>
              <a:spcPct val="90000"/>
            </a:lnSpc>
            <a:spcBef>
              <a:spcPct val="0"/>
            </a:spcBef>
            <a:spcAft>
              <a:spcPct val="20000"/>
            </a:spcAft>
            <a:buChar char="••"/>
          </a:pPr>
          <a:r>
            <a:rPr lang="en-US" sz="1500" kern="1200">
              <a:cs typeface="Calibri" pitchFamily="34" charset="0"/>
            </a:rPr>
            <a:t>Adelman &amp; Taylor, 2008; Farmer &amp; Farmer, 1999; Rones &amp; Hoagwood, 2000</a:t>
          </a:r>
          <a:endParaRPr lang="en-US" sz="1500" kern="1200" dirty="0"/>
        </a:p>
      </dsp:txBody>
      <dsp:txXfrm>
        <a:off x="0" y="3444919"/>
        <a:ext cx="6529388" cy="3312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4BB464-2E85-475B-9AAD-F7ECB25C63B5}">
      <dsp:nvSpPr>
        <dsp:cNvPr id="0" name=""/>
        <dsp:cNvSpPr/>
      </dsp:nvSpPr>
      <dsp:spPr>
        <a:xfrm>
          <a:off x="4048" y="56"/>
          <a:ext cx="3033258" cy="181995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lvl="0" algn="l" defTabSz="755650" rtl="0">
            <a:lnSpc>
              <a:spcPct val="90000"/>
            </a:lnSpc>
            <a:spcBef>
              <a:spcPct val="0"/>
            </a:spcBef>
            <a:spcAft>
              <a:spcPct val="35000"/>
            </a:spcAft>
          </a:pPr>
          <a:r>
            <a:rPr lang="en-US" sz="1700" i="0" kern="1200" dirty="0"/>
            <a:t>Approximately half of the students with a mental health disorder will not receive treatment </a:t>
          </a:r>
          <a:endParaRPr lang="da-DK" sz="1700" i="0" kern="1200" dirty="0"/>
        </a:p>
        <a:p>
          <a:pPr marL="114300" lvl="1" indent="-114300" algn="l" defTabSz="577850" rtl="0">
            <a:lnSpc>
              <a:spcPct val="90000"/>
            </a:lnSpc>
            <a:spcBef>
              <a:spcPct val="0"/>
            </a:spcBef>
            <a:spcAft>
              <a:spcPct val="15000"/>
            </a:spcAft>
            <a:buChar char="••"/>
          </a:pPr>
          <a:r>
            <a:rPr lang="da-DK" sz="1300" i="0" kern="1200" dirty="0"/>
            <a:t>Among those who get care in community, persistence is poor (3-4 contacts)</a:t>
          </a:r>
        </a:p>
      </dsp:txBody>
      <dsp:txXfrm>
        <a:off x="4048" y="56"/>
        <a:ext cx="3033258" cy="1819955"/>
      </dsp:txXfrm>
    </dsp:sp>
    <dsp:sp modelId="{B28DA57C-3FA8-4795-8641-3210B4AA247D}">
      <dsp:nvSpPr>
        <dsp:cNvPr id="0" name=""/>
        <dsp:cNvSpPr/>
      </dsp:nvSpPr>
      <dsp:spPr>
        <a:xfrm>
          <a:off x="3340632" y="56"/>
          <a:ext cx="3033258" cy="1819955"/>
        </a:xfrm>
        <a:prstGeom prst="rect">
          <a:avLst/>
        </a:prstGeom>
        <a:solidFill>
          <a:schemeClr val="accent2">
            <a:hueOff val="-3419571"/>
            <a:satOff val="-21171"/>
            <a:lumOff val="1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lvl="0" algn="l" defTabSz="755650" rtl="0">
            <a:lnSpc>
              <a:spcPct val="90000"/>
            </a:lnSpc>
            <a:spcBef>
              <a:spcPct val="0"/>
            </a:spcBef>
            <a:spcAft>
              <a:spcPct val="35000"/>
            </a:spcAft>
          </a:pPr>
          <a:r>
            <a:rPr lang="en-US" sz="1700" i="0" kern="1200" dirty="0"/>
            <a:t>Youth with behavior disorders:</a:t>
          </a:r>
        </a:p>
        <a:p>
          <a:pPr marL="114300" lvl="1" indent="-114300" algn="l" defTabSz="577850" rtl="0">
            <a:lnSpc>
              <a:spcPct val="90000"/>
            </a:lnSpc>
            <a:spcBef>
              <a:spcPct val="0"/>
            </a:spcBef>
            <a:spcAft>
              <a:spcPct val="15000"/>
            </a:spcAft>
            <a:buChar char="••"/>
          </a:pPr>
          <a:r>
            <a:rPr lang="en-US" sz="1300" i="0" kern="1200" dirty="0"/>
            <a:t>Only 45–60 % of received clinical services</a:t>
          </a:r>
        </a:p>
      </dsp:txBody>
      <dsp:txXfrm>
        <a:off x="3340632" y="56"/>
        <a:ext cx="3033258" cy="1819955"/>
      </dsp:txXfrm>
    </dsp:sp>
    <dsp:sp modelId="{317D0B66-D095-433B-B1A6-3793B92630B6}">
      <dsp:nvSpPr>
        <dsp:cNvPr id="0" name=""/>
        <dsp:cNvSpPr/>
      </dsp:nvSpPr>
      <dsp:spPr>
        <a:xfrm>
          <a:off x="1672340" y="2123337"/>
          <a:ext cx="3033258" cy="1819955"/>
        </a:xfrm>
        <a:prstGeom prst="rect">
          <a:avLst/>
        </a:prstGeom>
        <a:solidFill>
          <a:schemeClr val="accent2">
            <a:hueOff val="-6839142"/>
            <a:satOff val="-42342"/>
            <a:lumOff val="2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lvl="0" algn="l" defTabSz="755650" rtl="0">
            <a:lnSpc>
              <a:spcPct val="90000"/>
            </a:lnSpc>
            <a:spcBef>
              <a:spcPct val="0"/>
            </a:spcBef>
            <a:spcAft>
              <a:spcPct val="35000"/>
            </a:spcAft>
          </a:pPr>
          <a:r>
            <a:rPr lang="en-US" sz="1700" i="0" kern="1200" dirty="0"/>
            <a:t>Youth with an anxiety disorder or any mood disorder:</a:t>
          </a:r>
        </a:p>
        <a:p>
          <a:pPr marL="114300" lvl="1" indent="-114300" algn="l" defTabSz="577850" rtl="0">
            <a:lnSpc>
              <a:spcPct val="90000"/>
            </a:lnSpc>
            <a:spcBef>
              <a:spcPct val="0"/>
            </a:spcBef>
            <a:spcAft>
              <a:spcPct val="15000"/>
            </a:spcAft>
            <a:buChar char="••"/>
          </a:pPr>
          <a:r>
            <a:rPr lang="en-US" sz="1300" i="0" kern="1200" dirty="0"/>
            <a:t>Only 18 and 38% of respectively, received any mental health treatment for their diagnosis </a:t>
          </a:r>
        </a:p>
      </dsp:txBody>
      <dsp:txXfrm>
        <a:off x="1672340" y="2123337"/>
        <a:ext cx="3033258" cy="181995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988743-62C5-4D5C-8147-B02FFC984EB0}">
      <dsp:nvSpPr>
        <dsp:cNvPr id="0" name=""/>
        <dsp:cNvSpPr/>
      </dsp:nvSpPr>
      <dsp:spPr>
        <a:xfrm>
          <a:off x="0" y="318378"/>
          <a:ext cx="1692692"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lvl="0" algn="ctr" defTabSz="1066800">
            <a:lnSpc>
              <a:spcPct val="90000"/>
            </a:lnSpc>
            <a:spcBef>
              <a:spcPct val="0"/>
            </a:spcBef>
            <a:spcAft>
              <a:spcPct val="35000"/>
            </a:spcAft>
          </a:pPr>
          <a:r>
            <a:rPr lang="en-US" sz="2400" kern="1200"/>
            <a:t>Traditional approach</a:t>
          </a:r>
          <a:endParaRPr lang="en-US" sz="2400" kern="1200" dirty="0"/>
        </a:p>
      </dsp:txBody>
      <dsp:txXfrm>
        <a:off x="0" y="318378"/>
        <a:ext cx="1692692" cy="1287000"/>
      </dsp:txXfrm>
    </dsp:sp>
    <dsp:sp modelId="{786DA598-3885-4637-8497-7196AB514BBF}">
      <dsp:nvSpPr>
        <dsp:cNvPr id="0" name=""/>
        <dsp:cNvSpPr/>
      </dsp:nvSpPr>
      <dsp:spPr>
        <a:xfrm>
          <a:off x="1692692" y="318378"/>
          <a:ext cx="338538" cy="1287000"/>
        </a:xfrm>
        <a:prstGeom prst="leftBrace">
          <a:avLst>
            <a:gd name="adj1" fmla="val 35000"/>
            <a:gd name="adj2" fmla="val 50000"/>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C2DD00-8F1E-460A-8167-2718A0DBC281}">
      <dsp:nvSpPr>
        <dsp:cNvPr id="0" name=""/>
        <dsp:cNvSpPr/>
      </dsp:nvSpPr>
      <dsp:spPr>
        <a:xfrm>
          <a:off x="2166646" y="318378"/>
          <a:ext cx="4604124" cy="1287000"/>
        </a:xfrm>
        <a:prstGeom prst="rect">
          <a:avLst/>
        </a:prstGeom>
        <a:gradFill rotWithShape="0">
          <a:gsLst>
            <a:gs pos="0">
              <a:schemeClr val="accent1">
                <a:shade val="50000"/>
                <a:hueOff val="0"/>
                <a:satOff val="0"/>
                <a:lumOff val="0"/>
                <a:alphaOff val="0"/>
                <a:tint val="50000"/>
                <a:satMod val="300000"/>
              </a:schemeClr>
            </a:gs>
            <a:gs pos="35000">
              <a:schemeClr val="accent1">
                <a:shade val="50000"/>
                <a:hueOff val="0"/>
                <a:satOff val="0"/>
                <a:lumOff val="0"/>
                <a:alphaOff val="0"/>
                <a:tint val="37000"/>
                <a:satMod val="300000"/>
              </a:schemeClr>
            </a:gs>
            <a:gs pos="100000">
              <a:schemeClr val="accent1">
                <a:shade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i="1" kern="1200" dirty="0"/>
            <a:t>Remediate</a:t>
          </a:r>
          <a:r>
            <a:rPr lang="en-US" sz="1800" kern="1200" dirty="0"/>
            <a:t> social, emotional, or behavioral disturbances among </a:t>
          </a:r>
          <a:r>
            <a:rPr lang="en-US" sz="1800" u="sng" kern="1200" dirty="0"/>
            <a:t>referred students</a:t>
          </a:r>
        </a:p>
      </dsp:txBody>
      <dsp:txXfrm>
        <a:off x="2166646" y="318378"/>
        <a:ext cx="4604124" cy="1287000"/>
      </dsp:txXfrm>
    </dsp:sp>
    <dsp:sp modelId="{B37A833B-E1C1-4282-9EA2-23A15DF86087}">
      <dsp:nvSpPr>
        <dsp:cNvPr id="0" name=""/>
        <dsp:cNvSpPr/>
      </dsp:nvSpPr>
      <dsp:spPr>
        <a:xfrm>
          <a:off x="0" y="2402441"/>
          <a:ext cx="1692692"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lvl="0" algn="ctr" defTabSz="1066800">
            <a:lnSpc>
              <a:spcPct val="90000"/>
            </a:lnSpc>
            <a:spcBef>
              <a:spcPct val="0"/>
            </a:spcBef>
            <a:spcAft>
              <a:spcPct val="35000"/>
            </a:spcAft>
          </a:pPr>
          <a:r>
            <a:rPr lang="en-US" sz="2400" kern="1200" dirty="0"/>
            <a:t>Public Health Approach</a:t>
          </a:r>
        </a:p>
      </dsp:txBody>
      <dsp:txXfrm>
        <a:off x="0" y="2402441"/>
        <a:ext cx="1692692" cy="1287000"/>
      </dsp:txXfrm>
    </dsp:sp>
    <dsp:sp modelId="{4A00772F-28D7-429A-896C-7FA41E40CA4A}">
      <dsp:nvSpPr>
        <dsp:cNvPr id="0" name=""/>
        <dsp:cNvSpPr/>
      </dsp:nvSpPr>
      <dsp:spPr>
        <a:xfrm>
          <a:off x="1692692" y="1839379"/>
          <a:ext cx="338538" cy="2413125"/>
        </a:xfrm>
        <a:prstGeom prst="leftBrace">
          <a:avLst>
            <a:gd name="adj1" fmla="val 35000"/>
            <a:gd name="adj2" fmla="val 50000"/>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7692EE-373A-4E52-9A7D-6084C11F4A89}">
      <dsp:nvSpPr>
        <dsp:cNvPr id="0" name=""/>
        <dsp:cNvSpPr/>
      </dsp:nvSpPr>
      <dsp:spPr>
        <a:xfrm>
          <a:off x="2166646" y="1839379"/>
          <a:ext cx="4604124" cy="2413125"/>
        </a:xfrm>
        <a:prstGeom prst="rect">
          <a:avLst/>
        </a:prstGeom>
        <a:gradFill rotWithShape="0">
          <a:gsLst>
            <a:gs pos="0">
              <a:schemeClr val="accent1">
                <a:shade val="50000"/>
                <a:hueOff val="640280"/>
                <a:satOff val="-19232"/>
                <a:lumOff val="48917"/>
                <a:alphaOff val="0"/>
                <a:tint val="50000"/>
                <a:satMod val="300000"/>
              </a:schemeClr>
            </a:gs>
            <a:gs pos="35000">
              <a:schemeClr val="accent1">
                <a:shade val="50000"/>
                <a:hueOff val="640280"/>
                <a:satOff val="-19232"/>
                <a:lumOff val="48917"/>
                <a:alphaOff val="0"/>
                <a:tint val="37000"/>
                <a:satMod val="300000"/>
              </a:schemeClr>
            </a:gs>
            <a:gs pos="100000">
              <a:schemeClr val="accent1">
                <a:shade val="50000"/>
                <a:hueOff val="640280"/>
                <a:satOff val="-19232"/>
                <a:lumOff val="4891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114300" lvl="1" indent="-114300" algn="ctr" defTabSz="622300">
            <a:lnSpc>
              <a:spcPct val="90000"/>
            </a:lnSpc>
            <a:spcBef>
              <a:spcPct val="0"/>
            </a:spcBef>
            <a:spcAft>
              <a:spcPct val="15000"/>
            </a:spcAft>
            <a:buChar char="••"/>
          </a:pPr>
          <a:r>
            <a:rPr lang="en-US" sz="1400" kern="1200" dirty="0"/>
            <a:t>Goal: Foster the social, emotional, behavioral, and academic competence that students need to be successful in school and in life</a:t>
          </a:r>
        </a:p>
        <a:p>
          <a:pPr marL="114300" lvl="1" indent="-114300" algn="l" defTabSz="622300">
            <a:lnSpc>
              <a:spcPct val="90000"/>
            </a:lnSpc>
            <a:spcBef>
              <a:spcPct val="0"/>
            </a:spcBef>
            <a:spcAft>
              <a:spcPct val="15000"/>
            </a:spcAft>
            <a:buChar char="••"/>
          </a:pPr>
          <a:r>
            <a:rPr lang="en-US" sz="1400" i="1" kern="1200" dirty="0"/>
            <a:t>Promote psychological well-being </a:t>
          </a:r>
          <a:r>
            <a:rPr lang="en-US" sz="1400" kern="1200" dirty="0"/>
            <a:t>of </a:t>
          </a:r>
          <a:r>
            <a:rPr lang="en-US" sz="1400" u="sng" kern="1200" dirty="0"/>
            <a:t>all youth</a:t>
          </a:r>
        </a:p>
        <a:p>
          <a:pPr marL="114300" lvl="1" indent="-114300" algn="l" defTabSz="622300">
            <a:lnSpc>
              <a:spcPct val="90000"/>
            </a:lnSpc>
            <a:spcBef>
              <a:spcPct val="0"/>
            </a:spcBef>
            <a:spcAft>
              <a:spcPct val="15000"/>
            </a:spcAft>
            <a:buChar char="••"/>
          </a:pPr>
          <a:r>
            <a:rPr lang="en-US" sz="1400" i="1" kern="1200" dirty="0"/>
            <a:t>Provide protective support to youth at elevated risk </a:t>
          </a:r>
          <a:r>
            <a:rPr lang="en-US" sz="1400" kern="1200" dirty="0"/>
            <a:t>for academic and emotional problems</a:t>
          </a:r>
        </a:p>
        <a:p>
          <a:pPr marL="114300" lvl="1" indent="-114300" algn="l" defTabSz="622300">
            <a:lnSpc>
              <a:spcPct val="90000"/>
            </a:lnSpc>
            <a:spcBef>
              <a:spcPct val="0"/>
            </a:spcBef>
            <a:spcAft>
              <a:spcPct val="15000"/>
            </a:spcAft>
            <a:buChar char="••"/>
          </a:pPr>
          <a:r>
            <a:rPr lang="en-US" sz="1400" i="1" kern="1200" dirty="0"/>
            <a:t>Promote healthy caretaking environments </a:t>
          </a:r>
          <a:r>
            <a:rPr lang="en-US" sz="1400" kern="1200" dirty="0"/>
            <a:t>(classroom, school, home, community), which help youth overcome risk and challenges</a:t>
          </a:r>
        </a:p>
        <a:p>
          <a:pPr marL="114300" lvl="1" indent="-114300" algn="l" defTabSz="622300">
            <a:lnSpc>
              <a:spcPct val="90000"/>
            </a:lnSpc>
            <a:spcBef>
              <a:spcPct val="0"/>
            </a:spcBef>
            <a:spcAft>
              <a:spcPct val="15000"/>
            </a:spcAft>
            <a:buChar char="••"/>
          </a:pPr>
          <a:r>
            <a:rPr lang="en-US" sz="1400" i="1" kern="1200" dirty="0"/>
            <a:t>Remediate</a:t>
          </a:r>
          <a:r>
            <a:rPr lang="en-US" sz="1400" kern="1200" dirty="0"/>
            <a:t> social, emotional, or behavioral disturbances among referred students</a:t>
          </a:r>
        </a:p>
      </dsp:txBody>
      <dsp:txXfrm>
        <a:off x="2166646" y="1839379"/>
        <a:ext cx="4604124" cy="241312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776DD-63FE-4021-961B-CA456B354D04}">
      <dsp:nvSpPr>
        <dsp:cNvPr id="0" name=""/>
        <dsp:cNvSpPr/>
      </dsp:nvSpPr>
      <dsp:spPr>
        <a:xfrm>
          <a:off x="0" y="48439"/>
          <a:ext cx="6057900" cy="71505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Universal supports and instruction </a:t>
          </a:r>
        </a:p>
      </dsp:txBody>
      <dsp:txXfrm>
        <a:off x="34906" y="83345"/>
        <a:ext cx="5988088" cy="645240"/>
      </dsp:txXfrm>
    </dsp:sp>
    <dsp:sp modelId="{FF48B246-CB50-428D-B40F-76C9F31B5158}">
      <dsp:nvSpPr>
        <dsp:cNvPr id="0" name=""/>
        <dsp:cNvSpPr/>
      </dsp:nvSpPr>
      <dsp:spPr>
        <a:xfrm>
          <a:off x="0" y="815332"/>
          <a:ext cx="6057900" cy="715052"/>
        </a:xfrm>
        <a:prstGeom prst="roundRect">
          <a:avLst/>
        </a:prstGeom>
        <a:solidFill>
          <a:schemeClr val="accent2">
            <a:hueOff val="-1709786"/>
            <a:satOff val="-10586"/>
            <a:lumOff val="60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Opportunities for generalization and maintenance</a:t>
          </a:r>
        </a:p>
      </dsp:txBody>
      <dsp:txXfrm>
        <a:off x="34906" y="850238"/>
        <a:ext cx="5988088" cy="645240"/>
      </dsp:txXfrm>
    </dsp:sp>
    <dsp:sp modelId="{A64F6D26-A2B0-482A-9186-9D947CF99FC2}">
      <dsp:nvSpPr>
        <dsp:cNvPr id="0" name=""/>
        <dsp:cNvSpPr/>
      </dsp:nvSpPr>
      <dsp:spPr>
        <a:xfrm>
          <a:off x="0" y="1582225"/>
          <a:ext cx="6057900" cy="715052"/>
        </a:xfrm>
        <a:prstGeom prst="roundRect">
          <a:avLst/>
        </a:prstGeom>
        <a:solidFill>
          <a:schemeClr val="accent2">
            <a:hueOff val="-3419571"/>
            <a:satOff val="-21171"/>
            <a:lumOff val="1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Accessibility of care for youth and their families</a:t>
          </a:r>
        </a:p>
      </dsp:txBody>
      <dsp:txXfrm>
        <a:off x="34906" y="1617131"/>
        <a:ext cx="5988088" cy="645240"/>
      </dsp:txXfrm>
    </dsp:sp>
    <dsp:sp modelId="{94F02727-2F64-4A68-9723-D516CDE751C9}">
      <dsp:nvSpPr>
        <dsp:cNvPr id="0" name=""/>
        <dsp:cNvSpPr/>
      </dsp:nvSpPr>
      <dsp:spPr>
        <a:xfrm>
          <a:off x="0" y="2349117"/>
          <a:ext cx="6057900" cy="715052"/>
        </a:xfrm>
        <a:prstGeom prst="roundRect">
          <a:avLst/>
        </a:prstGeom>
        <a:solidFill>
          <a:schemeClr val="accent2">
            <a:hueOff val="-5129356"/>
            <a:satOff val="-31757"/>
            <a:lumOff val="182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Reduced stigma associated with increased awareness and high quality intervention </a:t>
          </a:r>
        </a:p>
      </dsp:txBody>
      <dsp:txXfrm>
        <a:off x="34906" y="2384023"/>
        <a:ext cx="5988088" cy="645240"/>
      </dsp:txXfrm>
    </dsp:sp>
    <dsp:sp modelId="{59378698-0337-45C1-A152-3321ABBA2337}">
      <dsp:nvSpPr>
        <dsp:cNvPr id="0" name=""/>
        <dsp:cNvSpPr/>
      </dsp:nvSpPr>
      <dsp:spPr>
        <a:xfrm>
          <a:off x="0" y="3116010"/>
          <a:ext cx="6057900" cy="715052"/>
        </a:xfrm>
        <a:prstGeom prst="roundRect">
          <a:avLst/>
        </a:prstGeom>
        <a:solidFill>
          <a:schemeClr val="accent2">
            <a:hueOff val="-6839142"/>
            <a:satOff val="-42342"/>
            <a:lumOff val="2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Mental health is a precondition for learning</a:t>
          </a:r>
        </a:p>
      </dsp:txBody>
      <dsp:txXfrm>
        <a:off x="34906" y="3150916"/>
        <a:ext cx="5988088" cy="64524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77DF4F-AE9E-40EA-B65B-3967147A0351}">
      <dsp:nvSpPr>
        <dsp:cNvPr id="0" name=""/>
        <dsp:cNvSpPr/>
      </dsp:nvSpPr>
      <dsp:spPr>
        <a:xfrm>
          <a:off x="2462212" y="47572"/>
          <a:ext cx="2283493" cy="2283493"/>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r>
            <a:rPr lang="en-US" sz="1500" b="1" kern="1200" dirty="0"/>
            <a:t>School Climate</a:t>
          </a:r>
          <a:r>
            <a:rPr lang="en-US" sz="1500" kern="1200" dirty="0"/>
            <a:t>: PBIS, Teacher and Staff Wellness, Family and School Collaboration</a:t>
          </a:r>
        </a:p>
      </dsp:txBody>
      <dsp:txXfrm>
        <a:off x="2766678" y="447184"/>
        <a:ext cx="1674562" cy="1027572"/>
      </dsp:txXfrm>
    </dsp:sp>
    <dsp:sp modelId="{10DF697C-C70A-4F3A-B442-770B957F53E1}">
      <dsp:nvSpPr>
        <dsp:cNvPr id="0" name=""/>
        <dsp:cNvSpPr/>
      </dsp:nvSpPr>
      <dsp:spPr>
        <a:xfrm>
          <a:off x="3286173" y="1474756"/>
          <a:ext cx="2283493" cy="2283493"/>
        </a:xfrm>
        <a:prstGeom prst="ellipse">
          <a:avLst/>
        </a:prstGeom>
        <a:solidFill>
          <a:schemeClr val="accent5">
            <a:alpha val="50000"/>
            <a:hueOff val="-4751889"/>
            <a:satOff val="-22430"/>
            <a:lumOff val="-3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r>
            <a:rPr lang="en-US" sz="1500" kern="1200" dirty="0"/>
            <a:t>Social Emotional Learning</a:t>
          </a:r>
        </a:p>
      </dsp:txBody>
      <dsp:txXfrm>
        <a:off x="3984541" y="2064658"/>
        <a:ext cx="1370096" cy="1255921"/>
      </dsp:txXfrm>
    </dsp:sp>
    <dsp:sp modelId="{F2D3E8EC-B299-4F98-B196-11E1D8541A40}">
      <dsp:nvSpPr>
        <dsp:cNvPr id="0" name=""/>
        <dsp:cNvSpPr/>
      </dsp:nvSpPr>
      <dsp:spPr>
        <a:xfrm>
          <a:off x="1638251" y="1474756"/>
          <a:ext cx="2283493" cy="2283493"/>
        </a:xfrm>
        <a:prstGeom prst="ellipse">
          <a:avLst/>
        </a:prstGeom>
        <a:solidFill>
          <a:schemeClr val="accent5">
            <a:alpha val="50000"/>
            <a:hueOff val="-9503778"/>
            <a:satOff val="-44860"/>
            <a:lumOff val="-72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r>
            <a:rPr lang="en-US" sz="1500" kern="1200" dirty="0"/>
            <a:t>Positive Psychology</a:t>
          </a:r>
        </a:p>
      </dsp:txBody>
      <dsp:txXfrm>
        <a:off x="1853280" y="2064658"/>
        <a:ext cx="1370096" cy="1255921"/>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F92D56-B29B-426E-94EE-6CCC347D5B09}" type="datetimeFigureOut">
              <a:rPr lang="en-US" smtClean="0"/>
              <a:t>10/2/2020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F91595-7DFC-48D5-8E14-2080F193F959}" type="slidenum">
              <a:rPr lang="en-US" smtClean="0"/>
              <a:t>‹#›</a:t>
            </a:fld>
            <a:endParaRPr lang="en-US"/>
          </a:p>
        </p:txBody>
      </p:sp>
    </p:spTree>
    <p:extLst>
      <p:ext uri="{BB962C8B-B14F-4D97-AF65-F5344CB8AC3E}">
        <p14:creationId xmlns:p14="http://schemas.microsoft.com/office/powerpoint/2010/main" val="39675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orbes.com/sites/nazbeheshti/2020/05/28/10-eye-opening-statistics-on-the-mental-health-impact-of-the-coronavirus-pandemic/#7f957fa52df0"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s://www.washingtonpost.com/news/powerpost/paloma/the-health-202/2020/05/04/the-health-202-texts-to-federal-government-mental-health-hotline-up-roughly-1-000-percent/5eaae16c602ff15fb0021568/"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edsurge.com/news/2020-04-07-teachers-are-anxious-and-overwhelmed-they-need-sel-now-more-than-ever"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www.emerald.com/insight/content/doi/10.1108/CDI-12-2016-0215/full/html?af=R"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edsurge.com/news/2020-04-07-teachers-are-anxious-and-overwhelmed-they-need-sel-now-more-than-ever"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harvardcenter.wpengine.com/resources/wp1/" TargetMode="External"/><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hyperlink" Target="http://harvardcenter.wpengine.com/science/key-concepts/brain-architecture/"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psychologytoday.com/us/blog/life-art/202004/covid-19-captivity-and-creative-reframing" TargetMode="External"/><Relationship Id="rId2" Type="http://schemas.openxmlformats.org/officeDocument/2006/relationships/slide" Target="../slides/slide64.xml"/><Relationship Id="rId1" Type="http://schemas.openxmlformats.org/officeDocument/2006/relationships/notesMaster" Target="../notesMasters/notesMaster1.xml"/><Relationship Id="rId5" Type="http://schemas.openxmlformats.org/officeDocument/2006/relationships/hyperlink" Target="https://www.psychologytoday.com/us/basics/self-harm" TargetMode="External"/><Relationship Id="rId4" Type="http://schemas.openxmlformats.org/officeDocument/2006/relationships/hyperlink" Target="https://www.psychologytoday.com/us/basics/resilience"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edsurge.com/news/2020-04-07-teachers-are-anxious-and-overwhelmed-they-need-sel-now-more-than-ever"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sel4us.org/blog/social-emotional-learning-supports-around-covid-19/"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082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848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This graphic should look familiar. This is a revised version from the most recent Implementers Blueprint.   Think about the way your DCLT currently operates? What needs to happen to improve?  For many teams they have delivered well with training/coaching/building local content expertise and have local sites that serve as PBIS champions.   But many sites still struggle with leveraging funding, visibility, political support, policy/system alignment and personnel readiness/selection…it’s the top tier that really needs cabinet level authority – </a:t>
            </a:r>
          </a:p>
          <a:p>
            <a:pPr eaLnBrk="1" hangingPunct="1">
              <a:spcBef>
                <a:spcPct val="0"/>
              </a:spcBef>
            </a:pPr>
            <a:r>
              <a:rPr lang="en-US">
                <a:latin typeface="Calibri" charset="0"/>
              </a:rPr>
              <a:t>What is your current status and how will MH help/hinder ?</a:t>
            </a:r>
          </a:p>
        </p:txBody>
      </p:sp>
      <p:sp>
        <p:nvSpPr>
          <p:cNvPr id="1484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09973A2-36AE-FB4F-B049-9240C5727B7A}"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534128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solidFill>
                  <a:schemeClr val="tx1"/>
                </a:solidFill>
                <a:effectLst/>
                <a:latin typeface="Arial" charset="0"/>
                <a:ea typeface="Arial Hebrew" charset="-79"/>
                <a:cs typeface="Arial Hebrew" charset="-79"/>
              </a:rPr>
              <a:t>From:</a:t>
            </a:r>
          </a:p>
          <a:p>
            <a:pPr algn="l"/>
            <a:r>
              <a:rPr lang="en-US" sz="1200" i="1" dirty="0">
                <a:solidFill>
                  <a:schemeClr val="tx1"/>
                </a:solidFill>
                <a:effectLst/>
                <a:latin typeface="Arial" charset="0"/>
                <a:ea typeface="Arial Hebrew" charset="-79"/>
                <a:cs typeface="Arial Hebrew" charset="-79"/>
              </a:rPr>
              <a:t>Alignment, Implementation and Educational Excellence</a:t>
            </a:r>
            <a:r>
              <a:rPr lang="en-US" sz="1200" i="1" dirty="0">
                <a:solidFill>
                  <a:schemeClr val="tx1"/>
                </a:solidFill>
                <a:latin typeface="Arial" charset="0"/>
                <a:ea typeface="Arial Hebrew" charset="-79"/>
                <a:cs typeface="Arial Hebrew" charset="-79"/>
              </a:rPr>
              <a:t/>
            </a:r>
            <a:br>
              <a:rPr lang="en-US" sz="1200" i="1" dirty="0">
                <a:solidFill>
                  <a:schemeClr val="tx1"/>
                </a:solidFill>
                <a:latin typeface="Arial" charset="0"/>
                <a:ea typeface="Arial Hebrew" charset="-79"/>
                <a:cs typeface="Arial Hebrew" charset="-79"/>
              </a:rPr>
            </a:br>
            <a:r>
              <a:rPr lang="en-US" sz="1200" dirty="0">
                <a:solidFill>
                  <a:schemeClr val="tx1"/>
                </a:solidFill>
                <a:latin typeface="Arial" charset="0"/>
                <a:ea typeface="Arial Hebrew" charset="-79"/>
                <a:cs typeface="Arial Hebrew" charset="-79"/>
              </a:rPr>
              <a:t>Presentation at OSEP IDEA</a:t>
            </a:r>
            <a:r>
              <a:rPr lang="en-US" sz="1200" baseline="0" dirty="0">
                <a:solidFill>
                  <a:schemeClr val="tx1"/>
                </a:solidFill>
                <a:latin typeface="Arial" charset="0"/>
                <a:ea typeface="Arial Hebrew" charset="-79"/>
                <a:cs typeface="Arial Hebrew" charset="-79"/>
              </a:rPr>
              <a:t> Conference 2015</a:t>
            </a:r>
            <a:endParaRPr lang="en-US" sz="1200" dirty="0">
              <a:solidFill>
                <a:schemeClr val="tx1"/>
              </a:solidFill>
              <a:latin typeface="Arial" charset="0"/>
              <a:ea typeface="Arial Hebrew" charset="-79"/>
              <a:cs typeface="Arial Hebrew" charset="-79"/>
            </a:endParaRPr>
          </a:p>
          <a:p>
            <a:pPr algn="l"/>
            <a:r>
              <a:rPr lang="en-US" dirty="0">
                <a:solidFill>
                  <a:schemeClr val="tx1"/>
                </a:solidFill>
                <a:latin typeface="Arial" charset="0"/>
                <a:ea typeface="Arial" charset="0"/>
                <a:cs typeface="Arial" charset="0"/>
              </a:rPr>
              <a:t>	Steve Goodman --- Michigan (</a:t>
            </a:r>
            <a:r>
              <a:rPr lang="en-US" dirty="0" err="1">
                <a:solidFill>
                  <a:schemeClr val="tx1"/>
                </a:solidFill>
                <a:latin typeface="Arial" charset="0"/>
                <a:ea typeface="Arial" charset="0"/>
                <a:cs typeface="Arial" charset="0"/>
              </a:rPr>
              <a:t>MiBLSi</a:t>
            </a:r>
            <a:r>
              <a:rPr lang="en-US" dirty="0">
                <a:solidFill>
                  <a:schemeClr val="tx1"/>
                </a:solidFill>
                <a:latin typeface="Arial" charset="0"/>
                <a:ea typeface="Arial" charset="0"/>
                <a:cs typeface="Arial" charset="0"/>
              </a:rPr>
              <a:t>)</a:t>
            </a:r>
          </a:p>
          <a:p>
            <a:pPr algn="l"/>
            <a:r>
              <a:rPr lang="en-US" dirty="0">
                <a:solidFill>
                  <a:schemeClr val="tx1"/>
                </a:solidFill>
                <a:latin typeface="Arial" charset="0"/>
                <a:ea typeface="Arial" charset="0"/>
                <a:cs typeface="Arial" charset="0"/>
              </a:rPr>
              <a:t>	Rob Horner --- University of Oregon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456259-577F-441E-B906-0EC42215891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168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 schools already serving 10% of student population</a:t>
            </a:r>
          </a:p>
          <a:p>
            <a:r>
              <a:rPr lang="en-US" dirty="0"/>
              <a:t>BESS identified students not already receiving services and that represented 18.4% of student population.</a:t>
            </a:r>
          </a:p>
          <a:p>
            <a:r>
              <a:rPr lang="en-US" dirty="0"/>
              <a:t>If started serving addition 18.4 on top of 10.1 it would represent a 180% increase in services</a:t>
            </a:r>
          </a:p>
          <a:p>
            <a:r>
              <a:rPr lang="en-US" dirty="0" err="1"/>
              <a:t>Add’l</a:t>
            </a:r>
            <a:r>
              <a:rPr lang="en-US" dirty="0"/>
              <a:t> analyses indicate large portion of those newly identified had discipline, grade, attendance risk but at lower levels than those already being served – tier 2 level needs newly identified</a:t>
            </a:r>
          </a:p>
        </p:txBody>
      </p:sp>
      <p:sp>
        <p:nvSpPr>
          <p:cNvPr id="4" name="Slide Number Placeholder 3"/>
          <p:cNvSpPr>
            <a:spLocks noGrp="1"/>
          </p:cNvSpPr>
          <p:nvPr>
            <p:ph type="sldNum" sz="quarter" idx="5"/>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DD65A33D-7243-2745-BA79-2AC17D0AA674}"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25513"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517790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kern="1200" dirty="0">
                <a:solidFill>
                  <a:schemeClr val="tx1"/>
                </a:solidFill>
                <a:latin typeface="+mn-lt"/>
                <a:ea typeface="+mn-ea"/>
                <a:cs typeface="+mn-cs"/>
              </a:rPr>
              <a:t>1. The </a:t>
            </a:r>
            <a:r>
              <a:rPr lang="en-US" sz="1200" i="1" kern="1200" dirty="0">
                <a:solidFill>
                  <a:schemeClr val="tx1"/>
                </a:solidFill>
                <a:latin typeface="+mn-lt"/>
                <a:ea typeface="+mn-ea"/>
                <a:cs typeface="+mn-cs"/>
              </a:rPr>
              <a:t>Ladder </a:t>
            </a:r>
            <a:r>
              <a:rPr lang="en-US" sz="1200" kern="1200" dirty="0">
                <a:solidFill>
                  <a:schemeClr val="tx1"/>
                </a:solidFill>
                <a:latin typeface="+mn-lt"/>
                <a:ea typeface="+mn-ea"/>
                <a:cs typeface="+mn-cs"/>
              </a:rPr>
              <a:t>is not designed to be applied to a whole school at once; instead, use it to assess </a:t>
            </a:r>
            <a:r>
              <a:rPr lang="en-US" sz="1200" i="1" kern="1200" dirty="0">
                <a:solidFill>
                  <a:schemeClr val="tx1"/>
                </a:solidFill>
                <a:latin typeface="+mn-lt"/>
                <a:ea typeface="+mn-ea"/>
                <a:cs typeface="+mn-cs"/>
              </a:rPr>
              <a:t>individual </a:t>
            </a:r>
            <a:r>
              <a:rPr lang="en-US" sz="1200" kern="1200" dirty="0">
                <a:solidFill>
                  <a:schemeClr val="tx1"/>
                </a:solidFill>
                <a:latin typeface="+mn-lt"/>
                <a:ea typeface="+mn-ea"/>
                <a:cs typeface="+mn-cs"/>
              </a:rPr>
              <a:t>activities. </a:t>
            </a:r>
            <a:endParaRPr lang="en-US" dirty="0"/>
          </a:p>
          <a:p>
            <a:r>
              <a:rPr lang="en-US" sz="1200" kern="1200" dirty="0">
                <a:solidFill>
                  <a:schemeClr val="tx1"/>
                </a:solidFill>
                <a:latin typeface="+mn-lt"/>
                <a:ea typeface="+mn-ea"/>
                <a:cs typeface="+mn-cs"/>
              </a:rPr>
              <a:t>Simply calling something “meaningful” doesn’t make it so. </a:t>
            </a:r>
            <a:endParaRPr lang="en-US" dirty="0"/>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2.</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There is an active debate among young people, educators, and others about the placement of rungs 7 and 8. Which is more meaningful? Meaningful student involvement should build community in schools while empowering students, which makes activities that students initiate and share decisions with adults most important.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3.The rungs are not a process that happens in order. Activities can go from the second rung directly to the sixth; sometimes, they’ll be on two rungs at different ends of the </a:t>
            </a:r>
            <a:r>
              <a:rPr lang="en-US" sz="1200" i="1" kern="1200" dirty="0">
                <a:solidFill>
                  <a:schemeClr val="tx1"/>
                </a:solidFill>
                <a:latin typeface="+mn-lt"/>
                <a:ea typeface="+mn-ea"/>
                <a:cs typeface="+mn-cs"/>
              </a:rPr>
              <a:t>Ladder </a:t>
            </a:r>
            <a:r>
              <a:rPr lang="en-US" sz="1200" kern="1200" dirty="0">
                <a:solidFill>
                  <a:schemeClr val="tx1"/>
                </a:solidFill>
                <a:latin typeface="+mn-lt"/>
                <a:ea typeface="+mn-ea"/>
                <a:cs typeface="+mn-cs"/>
              </a:rPr>
              <a:t>at once, depending on who is looking. </a:t>
            </a:r>
          </a:p>
          <a:p>
            <a:endParaRPr lang="en-US" sz="1200" kern="1200" dirty="0">
              <a:solidFill>
                <a:schemeClr val="tx1"/>
              </a:solidFill>
              <a:latin typeface="+mn-lt"/>
              <a:ea typeface="+mn-ea"/>
              <a:cs typeface="+mn-cs"/>
            </a:endParaRPr>
          </a:p>
          <a:p>
            <a:r>
              <a:rPr lang="en-US" sz="1200" dirty="0">
                <a:solidFill>
                  <a:srgbClr val="97B6C4"/>
                </a:solidFill>
              </a:rPr>
              <a:t>8) Student-Adult Partnerships. </a:t>
            </a:r>
            <a:r>
              <a:rPr lang="en-US" sz="1200" b="0" dirty="0">
                <a:solidFill>
                  <a:srgbClr val="97B6C4"/>
                </a:solidFill>
              </a:rPr>
              <a:t>Students initiate action and share decision-making with adults. Meaningful student involvement is integrated into school improvement at every level. Students are authorizing with the authority to create change, and incorporated throughout school improvement activities. </a:t>
            </a:r>
          </a:p>
          <a:p>
            <a:r>
              <a:rPr lang="en-US" sz="1200" dirty="0">
                <a:solidFill>
                  <a:srgbClr val="97B6C4"/>
                </a:solidFill>
              </a:rPr>
              <a:t>7) Student-Initiated, Student-Led. </a:t>
            </a:r>
            <a:r>
              <a:rPr lang="en-US" sz="1200" b="0" dirty="0">
                <a:solidFill>
                  <a:srgbClr val="97B6C4"/>
                </a:solidFill>
              </a:rPr>
              <a:t>Meaningful student involvement is propelled by students and creates opportunities for students to initiate and direct projects, classes, or activities. Adults are involved only in supportive roles. </a:t>
            </a:r>
          </a:p>
          <a:p>
            <a:r>
              <a:rPr lang="en-US" sz="1200" dirty="0">
                <a:solidFill>
                  <a:srgbClr val="97B6C4"/>
                </a:solidFill>
              </a:rPr>
              <a:t>6) Adults Initiate Action and Share Decisions with Students. </a:t>
            </a:r>
            <a:r>
              <a:rPr lang="en-US" sz="1200" b="0" dirty="0">
                <a:solidFill>
                  <a:srgbClr val="97B6C4"/>
                </a:solidFill>
              </a:rPr>
              <a:t>Students are involved in designing projects, classes, or activities that are initiated by adults. Many activities, including decision-making, teaching, and evaluation, are shared with students. </a:t>
            </a:r>
          </a:p>
          <a:p>
            <a:r>
              <a:rPr lang="en-US" sz="1200" dirty="0">
                <a:solidFill>
                  <a:srgbClr val="97B6C4"/>
                </a:solidFill>
              </a:rPr>
              <a:t>5) Students Consulted by Adults. </a:t>
            </a:r>
            <a:r>
              <a:rPr lang="en-US" sz="1200" b="0" dirty="0">
                <a:solidFill>
                  <a:srgbClr val="97B6C4"/>
                </a:solidFill>
              </a:rPr>
              <a:t>Students give advice on projects, classes, or activities designed and run by adults. The students are informed about how their input will be used and the outcomes of the decisions made by adults. </a:t>
            </a:r>
          </a:p>
          <a:p>
            <a:r>
              <a:rPr lang="en-US" sz="1200" dirty="0">
                <a:solidFill>
                  <a:srgbClr val="97B6C4"/>
                </a:solidFill>
              </a:rPr>
              <a:t>4) Students Assigned to be Involved. </a:t>
            </a:r>
            <a:r>
              <a:rPr lang="en-US" sz="1200" b="0" dirty="0">
                <a:solidFill>
                  <a:srgbClr val="97B6C4"/>
                </a:solidFill>
              </a:rPr>
              <a:t>Student involvement is assigned by teachers, who assign specific roles, determine how, and teach students why they are being involved. </a:t>
            </a:r>
          </a:p>
          <a:p>
            <a:r>
              <a:rPr lang="en-US" sz="1200" dirty="0">
                <a:solidFill>
                  <a:srgbClr val="97B6C4"/>
                </a:solidFill>
              </a:rPr>
              <a:t>3) Tokenism – </a:t>
            </a:r>
            <a:r>
              <a:rPr lang="en-US" sz="1200" b="0" dirty="0">
                <a:solidFill>
                  <a:srgbClr val="97B6C4"/>
                </a:solidFill>
              </a:rPr>
              <a:t>Students appear to be given a voice, but in fact have little or no choice about what they do or how they participate. </a:t>
            </a:r>
          </a:p>
          <a:p>
            <a:r>
              <a:rPr lang="en-US" sz="1200" dirty="0">
                <a:solidFill>
                  <a:srgbClr val="97B6C4"/>
                </a:solidFill>
              </a:rPr>
              <a:t>2) Decoration – </a:t>
            </a:r>
            <a:r>
              <a:rPr lang="en-US" sz="1200" b="0" dirty="0">
                <a:solidFill>
                  <a:srgbClr val="97B6C4"/>
                </a:solidFill>
              </a:rPr>
              <a:t>Students are used to help or bolster a cause in a relatively indirect way; adults do not pretend that the cause is inspired by students. Causes are determined by adults, and adults make all decisions. </a:t>
            </a:r>
          </a:p>
          <a:p>
            <a:r>
              <a:rPr lang="en-US" sz="1200" b="0" dirty="0">
                <a:solidFill>
                  <a:srgbClr val="97B6C4"/>
                </a:solidFill>
              </a:rPr>
              <a:t>decisions. </a:t>
            </a:r>
          </a:p>
          <a:p>
            <a:r>
              <a:rPr lang="en-US" sz="1200" dirty="0">
                <a:solidFill>
                  <a:srgbClr val="97B6C4"/>
                </a:solidFill>
              </a:rPr>
              <a:t>1) Manipulation – </a:t>
            </a:r>
            <a:r>
              <a:rPr lang="en-US" sz="1200" b="0" dirty="0">
                <a:solidFill>
                  <a:srgbClr val="97B6C4"/>
                </a:solidFill>
              </a:rPr>
              <a:t>Adults use students to support causes by pretending that those causes are inspired by students. </a:t>
            </a:r>
          </a:p>
          <a:p>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D95C0-00B2-374D-91B3-0F181AA9EC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730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lang="en-US" dirty="0"/>
              <a:t>The FSCA works to </a:t>
            </a:r>
            <a:r>
              <a:rPr lang="en-US" sz="1000" b="1" i="1" kern="1200" dirty="0">
                <a:solidFill>
                  <a:schemeClr val="tx1"/>
                </a:solidFill>
                <a:latin typeface="+mn-lt"/>
                <a:ea typeface="+mn-ea"/>
                <a:cs typeface="+mn-cs"/>
              </a:rPr>
              <a:t>Promote family, youth, and community engaged partnerships in research, practice, and policy to improve prevention and intervention in the systems and practices of positive behavioral interventions and supports and related multitiered systems of support toward improvement in valued outcomes</a:t>
            </a:r>
            <a:r>
              <a:rPr lang="en-US" sz="1000" b="1" kern="1200" dirty="0">
                <a:solidFill>
                  <a:schemeClr val="tx1"/>
                </a:solidFill>
                <a:latin typeface="+mn-lt"/>
                <a:ea typeface="+mn-ea"/>
                <a:cs typeface="+mn-cs"/>
              </a:rPr>
              <a:t>. </a:t>
            </a:r>
          </a:p>
          <a:p>
            <a:pPr defTabSz="966612">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A1EF5-544C-446D-B367-64BD26096AF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Header Placeholder 6">
            <a:extLst>
              <a:ext uri="{FF2B5EF4-FFF2-40B4-BE49-F238E27FC236}">
                <a16:creationId xmlns:a16="http://schemas.microsoft.com/office/drawing/2014/main" id="{3F28E2E6-C200-40DD-AAF1-C92DED11B48B}"/>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Date Placeholder 7">
            <a:extLst>
              <a:ext uri="{FF2B5EF4-FFF2-40B4-BE49-F238E27FC236}">
                <a16:creationId xmlns:a16="http://schemas.microsoft.com/office/drawing/2014/main" id="{D251A414-F33B-4538-8030-8C0DBFF72780}"/>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3/12/2020</a:t>
            </a:r>
          </a:p>
        </p:txBody>
      </p:sp>
    </p:spTree>
    <p:extLst>
      <p:ext uri="{BB962C8B-B14F-4D97-AF65-F5344CB8AC3E}">
        <p14:creationId xmlns:p14="http://schemas.microsoft.com/office/powerpoint/2010/main" val="338506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Andy</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3/12/2020</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A1EF5-544C-446D-B367-64BD26096AF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7626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Andy</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3/12/2020</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A1EF5-544C-446D-B367-64BD26096AF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5187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Andy</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3/12/2020</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A1EF5-544C-446D-B367-64BD26096AF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1897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84D0B8-9221-4545-9159-82A1452B3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1160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Cell phone</a:t>
            </a:r>
            <a:r>
              <a:rPr lang="en-US" baseline="0" dirty="0"/>
              <a:t> use related to increased distress and sleep problems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B5C17-F62D-4C55-8B24-3E8C46CBA7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2006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9" name="Google Shape;3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39341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84" name="Google Shape;48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504985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7" name="Google Shape;47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63043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09" name="Google Shape;50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009952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26" name="Google Shape;52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349102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9687939f51_0_1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45" name="Google Shape;545;g9687939f51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386526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9687939f51_0_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57" name="Google Shape;557;g9687939f51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541071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78" name="Google Shape;578;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765942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2" name="Google Shape;44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22811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2" name="Google Shape;44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30585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1351F-DBB1-4664-ADA9-83BC7CB8848D}"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2331145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91354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0088" y="161925"/>
            <a:ext cx="5676900" cy="3194050"/>
          </a:xfrm>
        </p:spPr>
      </p:sp>
      <p:sp>
        <p:nvSpPr>
          <p:cNvPr id="3" name="Notes Placeholder 2"/>
          <p:cNvSpPr>
            <a:spLocks noGrp="1"/>
          </p:cNvSpPr>
          <p:nvPr>
            <p:ph type="body" idx="1"/>
          </p:nvPr>
        </p:nvSpPr>
        <p:spPr>
          <a:xfrm>
            <a:off x="105537" y="3508941"/>
            <a:ext cx="6866002" cy="6177083"/>
          </a:xfrm>
        </p:spPr>
        <p:txBody>
          <a:bodyPr/>
          <a:lstStyle/>
          <a:p>
            <a:pPr marL="171450" indent="-171450">
              <a:buFont typeface="Arial" panose="020B0604020202020204" pitchFamily="34" charset="0"/>
              <a:buChar char="•"/>
            </a:pPr>
            <a:r>
              <a:rPr lang="en-US" dirty="0">
                <a:hlinkClick r:id="" action="ppaction://noaction"/>
              </a:rPr>
              <a:t>Always a challenge to address such a diverse group</a:t>
            </a:r>
          </a:p>
          <a:p>
            <a:pPr marL="171450" indent="-171450">
              <a:buFont typeface="Arial" panose="020B0604020202020204" pitchFamily="34" charset="0"/>
              <a:buChar char="•"/>
            </a:pPr>
            <a:r>
              <a:rPr lang="en-US" dirty="0">
                <a:hlinkClick r:id="" action="ppaction://noaction"/>
              </a:rPr>
              <a:t>Goal is you walk away with information that will be helpful as a professional, as a </a:t>
            </a:r>
            <a:r>
              <a:rPr lang="en-US" dirty="0">
                <a:hlinkClick r:id="rId3"/>
              </a:rPr>
              <a:t>parent,but</a:t>
            </a:r>
            <a:r>
              <a:rPr lang="en-US" dirty="0">
                <a:hlinkClick r:id="" action="ppaction://noaction"/>
              </a:rPr>
              <a:t> also you personally</a:t>
            </a:r>
          </a:p>
          <a:p>
            <a:pPr marL="171450" indent="-171450">
              <a:buFont typeface="Arial" panose="020B0604020202020204" pitchFamily="34" charset="0"/>
              <a:buChar char="•"/>
            </a:pPr>
            <a:r>
              <a:rPr lang="en-US" dirty="0">
                <a:hlinkClick r:id="" action="ppaction://noaction"/>
              </a:rPr>
              <a:t>Many of you are in leadership positions; you help set the example and tone for your organizations!  </a:t>
            </a:r>
          </a:p>
          <a:p>
            <a:endParaRPr lang="en-US" sz="1200" dirty="0">
              <a:hlinkClick r:id="rId3"/>
            </a:endParaRPr>
          </a:p>
          <a:p>
            <a:r>
              <a:rPr lang="en-US" sz="800" dirty="0">
                <a:hlinkClick r:id="rId3"/>
              </a:rPr>
              <a:t>https://www.forbes.com/sites/nazbeheshti/2020/05/28/10-eye-opening-statistics-on-the-mental-health-impact-of-the-coronavirus-pandemic/#7f957fa52df0</a:t>
            </a:r>
            <a:endParaRPr lang="en-US" sz="8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3. More than one-third of Americans have displayed clinical signs of anxiety, depression, or both since the coronavirus pandemic began. </a:t>
            </a:r>
            <a:r>
              <a:rPr lang="en-US" sz="1200" b="0" i="0" kern="1200" dirty="0">
                <a:solidFill>
                  <a:schemeClr val="tx1"/>
                </a:solidFill>
                <a:effectLst/>
                <a:latin typeface="+mn-lt"/>
                <a:ea typeface="+mn-ea"/>
                <a:cs typeface="+mn-cs"/>
              </a:rPr>
              <a:t>(Census Bureau)</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figure was significantly higher (55%) for those experiencing financial difficulties. </a:t>
            </a:r>
          </a:p>
          <a:p>
            <a:pPr marL="171450" indent="-171450">
              <a:buFont typeface="Arial" panose="020B0604020202020204" pitchFamily="34" charset="0"/>
              <a:buChar char="•"/>
            </a:pPr>
            <a:endParaRPr lang="en-US" dirty="0"/>
          </a:p>
          <a:p>
            <a:r>
              <a:rPr lang="en-US" sz="1200" b="1" i="0" kern="1200" dirty="0">
                <a:solidFill>
                  <a:schemeClr val="tx1"/>
                </a:solidFill>
                <a:effectLst/>
                <a:latin typeface="+mn-lt"/>
                <a:ea typeface="+mn-ea"/>
                <a:cs typeface="+mn-cs"/>
              </a:rPr>
              <a:t>4. Only 50% of employees are comfortable discussing mental health issues.</a:t>
            </a: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third of employees worry about retaliation or firing if they seek mental health care.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Psychological safety, the freedom be yourself at work, is increasingly recognized as a key driver of engagement and innovation.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 the months and years ahead, that safety must include feeling comfortable discussing mental health issues.</a:t>
            </a:r>
          </a:p>
          <a:p>
            <a:endParaRPr lang="en-US" dirty="0"/>
          </a:p>
          <a:p>
            <a:r>
              <a:rPr lang="en-US" sz="1200" b="1" i="0" kern="1200" dirty="0">
                <a:solidFill>
                  <a:schemeClr val="tx1"/>
                </a:solidFill>
                <a:effectLst/>
                <a:latin typeface="+mn-lt"/>
                <a:ea typeface="+mn-ea"/>
                <a:cs typeface="+mn-cs"/>
              </a:rPr>
              <a:t>7. Text messages to a federal disaster distress hotline increased more than 1000% last month.</a:t>
            </a: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a:t>
            </a:r>
            <a:r>
              <a:rPr lang="en-US" sz="1200" b="0" i="0" u="none" strike="noStrike" kern="1200" dirty="0">
                <a:solidFill>
                  <a:schemeClr val="tx1"/>
                </a:solidFill>
                <a:effectLst/>
                <a:latin typeface="+mn-lt"/>
                <a:ea typeface="+mn-ea"/>
                <a:cs typeface="+mn-cs"/>
                <a:hlinkClick r:id="rId4" tooltip="https://www.washingtonpost.com/news/powerpost/paloma/the-health-202/2020/05/04/the-health-202-texts-to-federal-government-mental-health-hotline-up-roughly-1-000-percent/5eaae16c602ff15fb0021568/"/>
              </a:rPr>
              <a:t>hotline</a:t>
            </a:r>
            <a:r>
              <a:rPr lang="en-US" sz="1200" b="0" i="0" kern="1200" dirty="0">
                <a:solidFill>
                  <a:schemeClr val="tx1"/>
                </a:solidFill>
                <a:effectLst/>
                <a:latin typeface="+mn-lt"/>
                <a:ea typeface="+mn-ea"/>
                <a:cs typeface="+mn-cs"/>
              </a:rPr>
              <a:t>, run by the Substance Abuse and Mental Health Services Administration, reported 20,000 texts last month—compared to 1,790 in April of 2019.</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9. The long-term psychological consequences of collective traumas can last a decade or more.</a:t>
            </a: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Looked at hurricane Katrina (2005)  = “Katrina brain,”</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mental illness and substance abuse are the primary long-term effects of such disasters. </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While hurricane and a pandemic are two different stressors, should not be surprised to see the coronavirus's psychological toll persist for some time.</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10. Pandemic stress is significantly higher in young people.</a:t>
            </a: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one-third of adults ages 18 to 29 are in the high distress group (college age!!), compared with just 15% of adults 65 and older. </a:t>
            </a:r>
          </a:p>
          <a:p>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Sobering facts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Psychological support and solidarity will be critical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Leaders must be trained to identify the signs and symptoms of mental stress so they can support employees and students will be critical to collective recovery.</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1800C-5AA9-5C47-8DCF-937C3942C0BC}"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15954164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211138"/>
            <a:ext cx="4471988" cy="2516187"/>
          </a:xfrm>
        </p:spPr>
      </p:sp>
      <p:sp>
        <p:nvSpPr>
          <p:cNvPr id="3" name="Notes Placeholder 2"/>
          <p:cNvSpPr>
            <a:spLocks noGrp="1"/>
          </p:cNvSpPr>
          <p:nvPr>
            <p:ph type="body" idx="1"/>
          </p:nvPr>
        </p:nvSpPr>
        <p:spPr>
          <a:xfrm>
            <a:off x="510303" y="3124041"/>
            <a:ext cx="6094967" cy="5041067"/>
          </a:xfrm>
        </p:spPr>
        <p:txBody>
          <a:bodyPr/>
          <a:lstStyle/>
          <a:p>
            <a:r>
              <a:rPr lang="en-US" dirty="0">
                <a:hlinkClick r:id="rId3"/>
              </a:rPr>
              <a:t>https://www.edsurge.com/news/2020-04-07-teachers-are-anxious-and-overwhelmed-they-need-sel-now-more-than-ever</a:t>
            </a:r>
            <a:endParaRPr lang="en-US" sz="1200" b="0" i="0" kern="1200" dirty="0">
              <a:solidFill>
                <a:schemeClr val="tx1"/>
              </a:solidFill>
              <a:effectLst/>
              <a:latin typeface="+mn-lt"/>
              <a:ea typeface="+mn-ea"/>
              <a:cs typeface="+mn-cs"/>
            </a:endParaRPr>
          </a:p>
          <a:p>
            <a:pPr marL="228600" indent="-228600">
              <a:buAutoNum type="arabicParenR"/>
            </a:pPr>
            <a:r>
              <a:rPr lang="en-US" sz="1200" b="0" i="0" kern="1200" dirty="0">
                <a:solidFill>
                  <a:schemeClr val="tx1"/>
                </a:solidFill>
                <a:effectLst/>
                <a:latin typeface="+mn-lt"/>
                <a:ea typeface="+mn-ea"/>
                <a:cs typeface="+mn-cs"/>
              </a:rPr>
              <a:t>Personal Reasons = general fear that they or someone in their family would contract COVID-19, the new coronavirus.</a:t>
            </a:r>
          </a:p>
          <a:p>
            <a:pPr marL="228600" indent="-228600">
              <a:buAutoNum type="arabicParenR"/>
            </a:pPr>
            <a:r>
              <a:rPr lang="en-US" sz="1200" b="0" i="0" kern="1200" dirty="0">
                <a:solidFill>
                  <a:schemeClr val="tx1"/>
                </a:solidFill>
                <a:effectLst/>
                <a:latin typeface="+mn-lt"/>
                <a:ea typeface="+mn-ea"/>
                <a:cs typeface="+mn-cs"/>
              </a:rPr>
              <a:t>Stress around managing their own and their families’ needs while simultaneously working full-time from home and adapting to new technologies for teaching.</a:t>
            </a:r>
          </a:p>
          <a:p>
            <a:pPr marL="228600" indent="-228600">
              <a:buAutoNum type="arabicParenR"/>
            </a:pPr>
            <a:endParaRPr lang="en-US" sz="1200" b="0" i="0" kern="1200" dirty="0">
              <a:solidFill>
                <a:schemeClr val="tx1"/>
              </a:solidFill>
              <a:effectLst/>
              <a:latin typeface="+mn-lt"/>
              <a:ea typeface="+mn-ea"/>
              <a:cs typeface="+mn-cs"/>
            </a:endParaRPr>
          </a:p>
          <a:p>
            <a:pPr marL="0" indent="0">
              <a:buNone/>
            </a:pPr>
            <a:r>
              <a:rPr lang="en-US" sz="1200" b="1" i="0" kern="1200" dirty="0">
                <a:solidFill>
                  <a:schemeClr val="tx1"/>
                </a:solidFill>
                <a:effectLst/>
                <a:latin typeface="+mn-lt"/>
                <a:ea typeface="+mn-ea"/>
                <a:cs typeface="+mn-cs"/>
              </a:rPr>
              <a:t>POLLING QUESTIONS: </a:t>
            </a:r>
            <a:r>
              <a:rPr lang="en-US" sz="1200" b="0" i="0" kern="1200" dirty="0">
                <a:solidFill>
                  <a:schemeClr val="tx1"/>
                </a:solidFill>
                <a:effectLst/>
                <a:latin typeface="+mn-lt"/>
                <a:ea typeface="+mn-ea"/>
                <a:cs typeface="+mn-cs"/>
              </a:rPr>
              <a:t>Slide 4: (polling questions to be done at beginning of slide)</a:t>
            </a:r>
          </a:p>
          <a:p>
            <a:pPr marL="0" indent="0">
              <a:buNone/>
            </a:pPr>
            <a:endParaRPr lang="en-US" sz="1200" b="0" i="0" kern="1200" dirty="0">
              <a:solidFill>
                <a:schemeClr val="tx1"/>
              </a:solidFill>
              <a:effectLst/>
              <a:latin typeface="+mn-lt"/>
              <a:ea typeface="+mn-ea"/>
              <a:cs typeface="+mn-cs"/>
            </a:endParaRPr>
          </a:p>
          <a:p>
            <a:pPr marL="0" indent="0">
              <a:buNone/>
            </a:pPr>
            <a:r>
              <a:rPr lang="en-US" sz="1200" b="0" i="0" kern="1200" dirty="0">
                <a:solidFill>
                  <a:schemeClr val="tx1"/>
                </a:solidFill>
                <a:effectLst/>
                <a:latin typeface="+mn-lt"/>
                <a:ea typeface="+mn-ea"/>
                <a:cs typeface="+mn-cs"/>
              </a:rPr>
              <a:t>How are you currently feeling about your job? (pick your top two choices) </a:t>
            </a:r>
          </a:p>
          <a:p>
            <a:pPr marL="0" indent="0">
              <a:buNone/>
            </a:pPr>
            <a:r>
              <a:rPr lang="en-US" sz="1200" b="0" i="0" kern="1200" dirty="0" err="1">
                <a:solidFill>
                  <a:schemeClr val="tx1"/>
                </a:solidFill>
                <a:effectLst/>
                <a:latin typeface="+mn-lt"/>
                <a:ea typeface="+mn-ea"/>
                <a:cs typeface="+mn-cs"/>
              </a:rPr>
              <a:t>a.anxious</a:t>
            </a:r>
            <a:endParaRPr lang="en-US" sz="1200" b="0" i="0" kern="1200" dirty="0">
              <a:solidFill>
                <a:schemeClr val="tx1"/>
              </a:solidFill>
              <a:effectLst/>
              <a:latin typeface="+mn-lt"/>
              <a:ea typeface="+mn-ea"/>
              <a:cs typeface="+mn-cs"/>
            </a:endParaRPr>
          </a:p>
          <a:p>
            <a:pPr marL="0" indent="0">
              <a:buNone/>
            </a:pPr>
            <a:r>
              <a:rPr lang="en-US" sz="1200" b="0" i="0" kern="1200" dirty="0" err="1">
                <a:solidFill>
                  <a:schemeClr val="tx1"/>
                </a:solidFill>
                <a:effectLst/>
                <a:latin typeface="+mn-lt"/>
                <a:ea typeface="+mn-ea"/>
                <a:cs typeface="+mn-cs"/>
              </a:rPr>
              <a:t>b.happy</a:t>
            </a:r>
            <a:endParaRPr lang="en-US" sz="1200" b="0" i="0" kern="1200" dirty="0">
              <a:solidFill>
                <a:schemeClr val="tx1"/>
              </a:solidFill>
              <a:effectLst/>
              <a:latin typeface="+mn-lt"/>
              <a:ea typeface="+mn-ea"/>
              <a:cs typeface="+mn-cs"/>
            </a:endParaRPr>
          </a:p>
          <a:p>
            <a:pPr marL="0" indent="0">
              <a:buNone/>
            </a:pPr>
            <a:r>
              <a:rPr lang="en-US" sz="1200" b="0" i="0" kern="1200" dirty="0" err="1">
                <a:solidFill>
                  <a:schemeClr val="tx1"/>
                </a:solidFill>
                <a:effectLst/>
                <a:latin typeface="+mn-lt"/>
                <a:ea typeface="+mn-ea"/>
                <a:cs typeface="+mn-cs"/>
              </a:rPr>
              <a:t>c.fearful</a:t>
            </a:r>
            <a:endParaRPr lang="en-US" sz="1200" b="0" i="0" kern="1200" dirty="0">
              <a:solidFill>
                <a:schemeClr val="tx1"/>
              </a:solidFill>
              <a:effectLst/>
              <a:latin typeface="+mn-lt"/>
              <a:ea typeface="+mn-ea"/>
              <a:cs typeface="+mn-cs"/>
            </a:endParaRPr>
          </a:p>
          <a:p>
            <a:pPr marL="0" indent="0">
              <a:buNone/>
            </a:pPr>
            <a:r>
              <a:rPr lang="en-US" sz="1200" b="0" i="0" kern="1200" dirty="0" err="1">
                <a:solidFill>
                  <a:schemeClr val="tx1"/>
                </a:solidFill>
                <a:effectLst/>
                <a:latin typeface="+mn-lt"/>
                <a:ea typeface="+mn-ea"/>
                <a:cs typeface="+mn-cs"/>
              </a:rPr>
              <a:t>d.excited</a:t>
            </a:r>
            <a:endParaRPr lang="en-US" sz="1200" b="0" i="0" kern="1200" dirty="0">
              <a:solidFill>
                <a:schemeClr val="tx1"/>
              </a:solidFill>
              <a:effectLst/>
              <a:latin typeface="+mn-lt"/>
              <a:ea typeface="+mn-ea"/>
              <a:cs typeface="+mn-cs"/>
            </a:endParaRPr>
          </a:p>
          <a:p>
            <a:pPr marL="0" indent="0">
              <a:buNone/>
            </a:pPr>
            <a:r>
              <a:rPr lang="en-US" sz="1200" b="0" i="0" kern="1200" dirty="0" err="1">
                <a:solidFill>
                  <a:schemeClr val="tx1"/>
                </a:solidFill>
                <a:effectLst/>
                <a:latin typeface="+mn-lt"/>
                <a:ea typeface="+mn-ea"/>
                <a:cs typeface="+mn-cs"/>
              </a:rPr>
              <a:t>e.worried</a:t>
            </a:r>
            <a:endParaRPr lang="en-US" sz="1200" b="0" i="0" kern="1200" dirty="0">
              <a:solidFill>
                <a:schemeClr val="tx1"/>
              </a:solidFill>
              <a:effectLst/>
              <a:latin typeface="+mn-lt"/>
              <a:ea typeface="+mn-ea"/>
              <a:cs typeface="+mn-cs"/>
            </a:endParaRPr>
          </a:p>
          <a:p>
            <a:pPr marL="0" indent="0">
              <a:buNone/>
            </a:pPr>
            <a:r>
              <a:rPr lang="en-US" sz="1200" b="0" i="0" kern="1200" dirty="0" err="1">
                <a:solidFill>
                  <a:schemeClr val="tx1"/>
                </a:solidFill>
                <a:effectLst/>
                <a:latin typeface="+mn-lt"/>
                <a:ea typeface="+mn-ea"/>
                <a:cs typeface="+mn-cs"/>
              </a:rPr>
              <a:t>f.content</a:t>
            </a:r>
            <a:endParaRPr lang="en-US" sz="1200" b="0" i="0" kern="1200" dirty="0">
              <a:solidFill>
                <a:schemeClr val="tx1"/>
              </a:solidFill>
              <a:effectLst/>
              <a:latin typeface="+mn-lt"/>
              <a:ea typeface="+mn-ea"/>
              <a:cs typeface="+mn-cs"/>
            </a:endParaRPr>
          </a:p>
          <a:p>
            <a:pPr marL="0" indent="0">
              <a:buNone/>
            </a:pPr>
            <a:r>
              <a:rPr lang="en-US" sz="1200" b="0" i="0" kern="1200" dirty="0" err="1">
                <a:solidFill>
                  <a:schemeClr val="tx1"/>
                </a:solidFill>
                <a:effectLst/>
                <a:latin typeface="+mn-lt"/>
                <a:ea typeface="+mn-ea"/>
                <a:cs typeface="+mn-cs"/>
              </a:rPr>
              <a:t>g.overwhelmed</a:t>
            </a:r>
            <a:endParaRPr lang="en-US" sz="1200" b="0" i="0" kern="1200" dirty="0">
              <a:solidFill>
                <a:schemeClr val="tx1"/>
              </a:solidFill>
              <a:effectLst/>
              <a:latin typeface="+mn-lt"/>
              <a:ea typeface="+mn-ea"/>
              <a:cs typeface="+mn-cs"/>
            </a:endParaRPr>
          </a:p>
          <a:p>
            <a:pPr marL="0" indent="0">
              <a:buNone/>
            </a:pPr>
            <a:r>
              <a:rPr lang="en-US" sz="1200" b="0" i="0" kern="1200" dirty="0" err="1">
                <a:solidFill>
                  <a:schemeClr val="tx1"/>
                </a:solidFill>
                <a:effectLst/>
                <a:latin typeface="+mn-lt"/>
                <a:ea typeface="+mn-ea"/>
                <a:cs typeface="+mn-cs"/>
              </a:rPr>
              <a:t>h.satisfied</a:t>
            </a:r>
            <a:endParaRPr lang="en-US" sz="1200" b="0" i="0" kern="1200" dirty="0">
              <a:solidFill>
                <a:schemeClr val="tx1"/>
              </a:solidFill>
              <a:effectLst/>
              <a:latin typeface="+mn-lt"/>
              <a:ea typeface="+mn-ea"/>
              <a:cs typeface="+mn-cs"/>
            </a:endParaRPr>
          </a:p>
          <a:p>
            <a:pPr marL="0" indent="0">
              <a:buNone/>
            </a:pPr>
            <a:r>
              <a:rPr lang="en-US" sz="1200" b="0" i="0" kern="1200" dirty="0" err="1">
                <a:solidFill>
                  <a:schemeClr val="tx1"/>
                </a:solidFill>
                <a:effectLst/>
                <a:latin typeface="+mn-lt"/>
                <a:ea typeface="+mn-ea"/>
                <a:cs typeface="+mn-cs"/>
              </a:rPr>
              <a:t>i.sad</a:t>
            </a:r>
            <a:endParaRPr lang="en-US" sz="1200" b="0" i="0" kern="1200" dirty="0">
              <a:solidFill>
                <a:schemeClr val="tx1"/>
              </a:solidFill>
              <a:effectLst/>
              <a:latin typeface="+mn-lt"/>
              <a:ea typeface="+mn-ea"/>
              <a:cs typeface="+mn-cs"/>
            </a:endParaRPr>
          </a:p>
          <a:p>
            <a:pPr marL="0" indent="0">
              <a:buNone/>
            </a:pP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“My vision of finally having someone else take care of my own kids’ education, even virtually, was smashed to smithereens. This requires 100% parent involvement, actually 200% because my kids are in two different grades!”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another study 85 percent of teachers reported that work-life imbalance was affecting their ability to teach </a:t>
            </a:r>
            <a:r>
              <a:rPr lang="en-US" sz="1000" b="0" i="0" kern="1200" dirty="0">
                <a:solidFill>
                  <a:schemeClr val="tx1"/>
                </a:solidFill>
                <a:effectLst/>
                <a:latin typeface="+mn-lt"/>
                <a:ea typeface="+mn-ea"/>
                <a:cs typeface="+mn-cs"/>
              </a:rPr>
              <a:t>(</a:t>
            </a:r>
            <a:r>
              <a:rPr lang="en-US" sz="1000" dirty="0">
                <a:hlinkClick r:id="rId4"/>
              </a:rPr>
              <a:t>https://www.emerald.com/insight/content/doi/10.1108/CDI-12-2016-0215/full/html?af=R</a:t>
            </a:r>
            <a:r>
              <a:rPr lang="en-US" sz="1000" dirty="0"/>
              <a:t>)</a:t>
            </a:r>
          </a:p>
          <a:p>
            <a:endParaRPr lang="en-US" sz="1000" dirty="0"/>
          </a:p>
          <a:p>
            <a:pPr marL="0" indent="0">
              <a:buNone/>
            </a:pPr>
            <a:r>
              <a:rPr lang="en-US" sz="1000" b="1" i="0" kern="1200" dirty="0">
                <a:solidFill>
                  <a:schemeClr val="tx1"/>
                </a:solidFill>
                <a:effectLst/>
                <a:latin typeface="+mn-lt"/>
                <a:ea typeface="+mn-ea"/>
                <a:cs typeface="+mn-cs"/>
              </a:rPr>
              <a:t>POLLING QUESTION: </a:t>
            </a:r>
            <a:r>
              <a:rPr lang="en-US" sz="1000" b="0" i="0" kern="1200" dirty="0">
                <a:solidFill>
                  <a:schemeClr val="tx1"/>
                </a:solidFill>
                <a:effectLst/>
                <a:latin typeface="+mn-lt"/>
                <a:ea typeface="+mn-ea"/>
                <a:cs typeface="+mn-cs"/>
              </a:rPr>
              <a:t>How do you want to feel in your job? (pick your top two choices) – DO IN MIDDLE OF SLIDE</a:t>
            </a:r>
          </a:p>
          <a:p>
            <a:pPr marL="0" indent="0">
              <a:buNone/>
            </a:pPr>
            <a:r>
              <a:rPr lang="en-US" sz="1000" b="0" i="0" kern="1200" dirty="0" err="1">
                <a:solidFill>
                  <a:schemeClr val="tx1"/>
                </a:solidFill>
                <a:effectLst/>
                <a:latin typeface="+mn-lt"/>
                <a:ea typeface="+mn-ea"/>
                <a:cs typeface="+mn-cs"/>
              </a:rPr>
              <a:t>a.happy</a:t>
            </a:r>
            <a:endParaRPr lang="en-US" sz="1000" b="0" i="0" kern="1200" dirty="0">
              <a:solidFill>
                <a:schemeClr val="tx1"/>
              </a:solidFill>
              <a:effectLst/>
              <a:latin typeface="+mn-lt"/>
              <a:ea typeface="+mn-ea"/>
              <a:cs typeface="+mn-cs"/>
            </a:endParaRPr>
          </a:p>
          <a:p>
            <a:pPr marL="0" indent="0">
              <a:buNone/>
            </a:pPr>
            <a:r>
              <a:rPr lang="en-US" sz="1000" b="0" i="0" kern="1200" dirty="0" err="1">
                <a:solidFill>
                  <a:schemeClr val="tx1"/>
                </a:solidFill>
                <a:effectLst/>
                <a:latin typeface="+mn-lt"/>
                <a:ea typeface="+mn-ea"/>
                <a:cs typeface="+mn-cs"/>
              </a:rPr>
              <a:t>b.content</a:t>
            </a:r>
            <a:endParaRPr lang="en-US" sz="1000" b="0" i="0" kern="1200" dirty="0">
              <a:solidFill>
                <a:schemeClr val="tx1"/>
              </a:solidFill>
              <a:effectLst/>
              <a:latin typeface="+mn-lt"/>
              <a:ea typeface="+mn-ea"/>
              <a:cs typeface="+mn-cs"/>
            </a:endParaRPr>
          </a:p>
          <a:p>
            <a:pPr marL="0" indent="0">
              <a:buNone/>
            </a:pPr>
            <a:r>
              <a:rPr lang="en-US" sz="1000" b="0" i="0" kern="1200" dirty="0" err="1">
                <a:solidFill>
                  <a:schemeClr val="tx1"/>
                </a:solidFill>
                <a:effectLst/>
                <a:latin typeface="+mn-lt"/>
                <a:ea typeface="+mn-ea"/>
                <a:cs typeface="+mn-cs"/>
              </a:rPr>
              <a:t>c.inspired</a:t>
            </a:r>
            <a:endParaRPr lang="en-US" sz="1000" b="0" i="0" kern="1200" dirty="0">
              <a:solidFill>
                <a:schemeClr val="tx1"/>
              </a:solidFill>
              <a:effectLst/>
              <a:latin typeface="+mn-lt"/>
              <a:ea typeface="+mn-ea"/>
              <a:cs typeface="+mn-cs"/>
            </a:endParaRPr>
          </a:p>
          <a:p>
            <a:pPr marL="0" indent="0">
              <a:buNone/>
            </a:pPr>
            <a:r>
              <a:rPr lang="en-US" sz="1000" b="0" i="0" kern="1200" dirty="0" err="1">
                <a:solidFill>
                  <a:schemeClr val="tx1"/>
                </a:solidFill>
                <a:effectLst/>
                <a:latin typeface="+mn-lt"/>
                <a:ea typeface="+mn-ea"/>
                <a:cs typeface="+mn-cs"/>
              </a:rPr>
              <a:t>d.valued</a:t>
            </a:r>
            <a:endParaRPr lang="en-US" sz="1000" b="0" i="0" kern="1200" dirty="0">
              <a:solidFill>
                <a:schemeClr val="tx1"/>
              </a:solidFill>
              <a:effectLst/>
              <a:latin typeface="+mn-lt"/>
              <a:ea typeface="+mn-ea"/>
              <a:cs typeface="+mn-cs"/>
            </a:endParaRPr>
          </a:p>
          <a:p>
            <a:pPr marL="0" indent="0">
              <a:buNone/>
            </a:pPr>
            <a:r>
              <a:rPr lang="en-US" sz="1000" b="0" i="0" kern="1200" dirty="0" err="1">
                <a:solidFill>
                  <a:schemeClr val="tx1"/>
                </a:solidFill>
                <a:effectLst/>
                <a:latin typeface="+mn-lt"/>
                <a:ea typeface="+mn-ea"/>
                <a:cs typeface="+mn-cs"/>
              </a:rPr>
              <a:t>e.supported</a:t>
            </a:r>
            <a:r>
              <a:rPr lang="en-US" sz="1000" b="0" i="0" kern="1200" dirty="0">
                <a:solidFill>
                  <a:schemeClr val="tx1"/>
                </a:solidFill>
                <a:effectLst/>
                <a:latin typeface="+mn-lt"/>
                <a:ea typeface="+mn-ea"/>
                <a:cs typeface="+mn-cs"/>
              </a:rPr>
              <a:t> </a:t>
            </a:r>
          </a:p>
          <a:p>
            <a:pPr marL="0" indent="0">
              <a:buNone/>
            </a:pPr>
            <a:r>
              <a:rPr lang="en-US" sz="1000" b="0" i="0" kern="1200" dirty="0" err="1">
                <a:solidFill>
                  <a:schemeClr val="tx1"/>
                </a:solidFill>
                <a:effectLst/>
                <a:latin typeface="+mn-lt"/>
                <a:ea typeface="+mn-ea"/>
                <a:cs typeface="+mn-cs"/>
              </a:rPr>
              <a:t>f.effective</a:t>
            </a:r>
            <a:endParaRPr lang="en-US" sz="1000" b="0" i="0" kern="1200" dirty="0">
              <a:solidFill>
                <a:schemeClr val="tx1"/>
              </a:solidFill>
              <a:effectLst/>
              <a:latin typeface="+mn-lt"/>
              <a:ea typeface="+mn-ea"/>
              <a:cs typeface="+mn-cs"/>
            </a:endParaRPr>
          </a:p>
          <a:p>
            <a:pPr marL="0" indent="0">
              <a:buNone/>
            </a:pPr>
            <a:r>
              <a:rPr lang="en-US" sz="1000" b="0" i="0" kern="1200" dirty="0" err="1">
                <a:solidFill>
                  <a:schemeClr val="tx1"/>
                </a:solidFill>
                <a:effectLst/>
                <a:latin typeface="+mn-lt"/>
                <a:ea typeface="+mn-ea"/>
                <a:cs typeface="+mn-cs"/>
              </a:rPr>
              <a:t>g.respected</a:t>
            </a:r>
            <a:endParaRPr lang="en-US" sz="1000" b="0" i="0" kern="1200" dirty="0">
              <a:solidFill>
                <a:schemeClr val="tx1"/>
              </a:solidFill>
              <a:effectLst/>
              <a:latin typeface="+mn-lt"/>
              <a:ea typeface="+mn-ea"/>
              <a:cs typeface="+mn-cs"/>
            </a:endParaRPr>
          </a:p>
          <a:p>
            <a:pPr marL="0" indent="0">
              <a:buNone/>
            </a:pPr>
            <a:r>
              <a:rPr lang="en-US" sz="1000" b="0" i="0" kern="1200" dirty="0" err="1">
                <a:solidFill>
                  <a:schemeClr val="tx1"/>
                </a:solidFill>
                <a:effectLst/>
                <a:latin typeface="+mn-lt"/>
                <a:ea typeface="+mn-ea"/>
                <a:cs typeface="+mn-cs"/>
              </a:rPr>
              <a:t>h.satisfied</a:t>
            </a:r>
            <a:endParaRPr lang="en-US" sz="1000" b="0" i="0" kern="1200" dirty="0">
              <a:solidFill>
                <a:schemeClr val="tx1"/>
              </a:solidFill>
              <a:effectLst/>
              <a:latin typeface="+mn-lt"/>
              <a:ea typeface="+mn-ea"/>
              <a:cs typeface="+mn-cs"/>
            </a:endParaRPr>
          </a:p>
          <a:p>
            <a:pPr marL="0" indent="0">
              <a:buNone/>
            </a:pPr>
            <a:r>
              <a:rPr lang="en-US" sz="1000" b="0" i="0" kern="1200" dirty="0" err="1">
                <a:solidFill>
                  <a:schemeClr val="tx1"/>
                </a:solidFill>
                <a:effectLst/>
                <a:latin typeface="+mn-lt"/>
                <a:ea typeface="+mn-ea"/>
                <a:cs typeface="+mn-cs"/>
              </a:rPr>
              <a:t>i.progressive</a:t>
            </a:r>
            <a:endParaRPr lang="en-US" sz="1000" b="0" i="0" kern="1200" dirty="0">
              <a:solidFill>
                <a:schemeClr val="tx1"/>
              </a:solidFill>
              <a:effectLst/>
              <a:latin typeface="+mn-lt"/>
              <a:ea typeface="+mn-ea"/>
              <a:cs typeface="+mn-cs"/>
            </a:endParaRPr>
          </a:p>
          <a:p>
            <a:endParaRPr lang="en-US" sz="1000" dirty="0"/>
          </a:p>
          <a:p>
            <a:endParaRPr lang="en-US" b="1" dirty="0"/>
          </a:p>
          <a:p>
            <a:r>
              <a:rPr lang="en-US" b="1" dirty="0"/>
              <a:t>Take care of yourself yet….</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An anonymous teacher who filled out our most recent survey described the balancing act like this:</a:t>
            </a:r>
          </a:p>
          <a:p>
            <a:r>
              <a:rPr lang="en-US" dirty="0"/>
              <a:t>“There is this huge dissonance right now between the messages such as ‘be well’ and ‘take care of yourself’ at the end of emails, and ‘in this time of uncertainty.’ Yet we have to partake in multiple seminars, read links related to online instruction, legal requirements in special ed, due process, timelines, etc. Everyone needs to be reminded again about how the brain works.”</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1351F-DBB1-4664-ADA9-83BC7CB8848D}"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18159189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https://www.edsurge.com/news/2020-04-07-teachers-are-anxious-and-overwhelmed-they-need-sel-now-more-than-ever</a:t>
            </a:r>
            <a:endParaRPr lang="en-US" sz="1200" b="0" i="0" kern="1200" dirty="0">
              <a:solidFill>
                <a:schemeClr val="tx1"/>
              </a:solidFill>
              <a:effectLst/>
              <a:latin typeface="+mn-lt"/>
              <a:ea typeface="+mn-ea"/>
              <a:cs typeface="+mn-cs"/>
            </a:endParaRPr>
          </a:p>
          <a:p>
            <a:r>
              <a:rPr lang="en-US" dirty="0"/>
              <a:t> Asked end of Marcy 2020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1351F-DBB1-4664-ADA9-83BC7CB8848D}"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5261556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stressors around race relations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1351F-DBB1-4664-ADA9-83BC7CB8848D}"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28023219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may be how some of us are feeling now.  This is Ok and to be expected!! We need to acknowledge the tremendous stress we are all under. Some days will be better than others but collectively we can move forward in a positive fashion.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1800C-5AA9-5C47-8DCF-937C3942C0BC}"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17039484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509588"/>
            <a:ext cx="5807075" cy="3267075"/>
          </a:xfrm>
        </p:spPr>
      </p:sp>
      <p:sp>
        <p:nvSpPr>
          <p:cNvPr id="3" name="Notes Placeholder 2"/>
          <p:cNvSpPr>
            <a:spLocks noGrp="1"/>
          </p:cNvSpPr>
          <p:nvPr>
            <p:ph type="body" idx="1"/>
          </p:nvPr>
        </p:nvSpPr>
        <p:spPr>
          <a:xfrm>
            <a:off x="200417" y="3839613"/>
            <a:ext cx="6987853" cy="432054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Let’s start first with understanding stress.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Positive stress = </a:t>
            </a:r>
            <a:r>
              <a:rPr kumimoji="0" lang="en-US" sz="1200" b="0" i="0" u="none" strike="noStrike" kern="1200" cap="none" spc="0" normalizeH="0" baseline="0" noProof="0" dirty="0">
                <a:ln>
                  <a:noFill/>
                </a:ln>
                <a:solidFill>
                  <a:prstClr val="black"/>
                </a:solidFill>
                <a:effectLst/>
                <a:uLnTx/>
                <a:uFillTx/>
                <a:latin typeface="Calibri"/>
                <a:ea typeface="+mn-ea"/>
                <a:cs typeface="+mn-cs"/>
              </a:rPr>
              <a:t>necessary for normal development. Learning how to deal with stress is actually an important life skill; may have a temporary increase in heart rate and mild elevations in hormone levels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When a young child’s stress response systems are activated within an </a:t>
            </a: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3">
                  <a:extLst>
                    <a:ext uri="{A12FA001-AC4F-418D-AE19-62706E023703}">
                      <ahyp:hlinkClr xmlns:ahyp="http://schemas.microsoft.com/office/drawing/2018/hyperlinkcolor" xmlns="" val="tx"/>
                    </a:ext>
                  </a:extLst>
                </a:hlinkClick>
              </a:rPr>
              <a:t>environment of supportive relationships with adults, these physiological effects are buffered and brought back down to baseline. The result is the development of healthy stress response systems.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sng" strike="noStrike" kern="1200" cap="none" spc="0" normalizeH="0" baseline="0" noProof="0" dirty="0">
              <a:ln>
                <a:noFill/>
              </a:ln>
              <a:solidFill>
                <a:srgbClr val="0000FF"/>
              </a:solidFill>
              <a:effectLst/>
              <a:uLnTx/>
              <a:uFillTx/>
              <a:latin typeface="Calibri"/>
              <a:ea typeface="+mn-ea"/>
              <a:cs typeface="+mn-cs"/>
              <a:hlinkClick r:id="rId3">
                <a:extLst>
                  <a:ext uri="{A12FA001-AC4F-418D-AE19-62706E023703}">
                    <ahyp:hlinkClr xmlns:ahyp="http://schemas.microsoft.com/office/drawing/2018/hyperlinkcolor" xmlns="" val="tx"/>
                  </a:ext>
                </a:extLst>
              </a:hlinkClick>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srgbClr val="0000FF"/>
                </a:solidFill>
                <a:effectLst/>
                <a:uLnTx/>
                <a:uFillTx/>
                <a:latin typeface="Calibri"/>
                <a:ea typeface="+mn-ea"/>
                <a:cs typeface="+mn-cs"/>
                <a:hlinkClick r:id="rId3">
                  <a:extLst>
                    <a:ext uri="{A12FA001-AC4F-418D-AE19-62706E023703}">
                      <ahyp:hlinkClr xmlns:ahyp="http://schemas.microsoft.com/office/drawing/2018/hyperlinkcolor" xmlns="" val="tx"/>
                    </a:ext>
                  </a:extLst>
                </a:hlinkClick>
              </a:rPr>
              <a:t> </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Tolerable stress response</a:t>
            </a:r>
            <a:r>
              <a:rPr kumimoji="0" lang="en-US" sz="1200" b="0" i="0" u="none" strike="noStrike" kern="1200" cap="none" spc="0" normalizeH="0" baseline="0" noProof="0" dirty="0">
                <a:ln>
                  <a:noFill/>
                </a:ln>
                <a:solidFill>
                  <a:prstClr val="black"/>
                </a:solidFill>
                <a:effectLst/>
                <a:uLnTx/>
                <a:uFillTx/>
                <a:latin typeface="Calibri"/>
                <a:ea typeface="+mn-ea"/>
                <a:cs typeface="+mn-cs"/>
              </a:rPr>
              <a:t> activates the body’s alert systems to a greater degree as a result of more severe, longer-lasting difficulties, such as the loss of a loved one, a natural disaster, or a frightening injury. If the activation is time-limited and buffered by relationships with adults who help the child adapt, the brain and other organs recover from what might otherwise be damaging effects.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Toxic stress response</a:t>
            </a:r>
            <a:r>
              <a:rPr kumimoji="0" lang="en-US" sz="1200" b="0" i="0" u="none" strike="noStrike" kern="1200" cap="none" spc="0" normalizeH="0" baseline="0" noProof="0" dirty="0">
                <a:ln>
                  <a:noFill/>
                </a:ln>
                <a:solidFill>
                  <a:prstClr val="black"/>
                </a:solidFill>
                <a:effectLst/>
                <a:uLnTx/>
                <a:uFillTx/>
                <a:latin typeface="Calibri"/>
                <a:ea typeface="+mn-ea"/>
                <a:cs typeface="+mn-cs"/>
              </a:rPr>
              <a:t> can occur when a person experiences strong, frequent, and/or prolonged adversity—such as physical or emotional abuse, chronic neglect, caregiver substance abuse or mental illness, exposure to violence, and/or the accumulated burdens of family economic hardship.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In addition, if </a:t>
            </a:r>
            <a:r>
              <a:rPr kumimoji="0" lang="en-US" sz="1200" b="0" i="0" u="sng" strike="noStrike" kern="1200" cap="none" spc="0" normalizeH="0" baseline="0" noProof="0" dirty="0">
                <a:ln>
                  <a:noFill/>
                </a:ln>
                <a:solidFill>
                  <a:srgbClr val="0000FF"/>
                </a:solidFill>
                <a:effectLst/>
                <a:uLnTx/>
                <a:uFillTx/>
                <a:latin typeface="Calibri"/>
                <a:ea typeface="+mn-ea"/>
                <a:cs typeface="+mn-cs"/>
                <a:hlinkClick r:id="rId3">
                  <a:extLst>
                    <a:ext uri="{A12FA001-AC4F-418D-AE19-62706E023703}">
                      <ahyp:hlinkClr xmlns:ahyp="http://schemas.microsoft.com/office/drawing/2018/hyperlinkcolor" xmlns="" val="tx"/>
                    </a:ext>
                  </a:extLst>
                </a:hlinkClick>
              </a:rPr>
              <a:t>buffering relationships are unavailable to the child, the result can be damaged, weakened systems and </a:t>
            </a:r>
            <a:r>
              <a:rPr kumimoji="0" lang="en-US" sz="1200" b="0" i="0" u="sng" strike="noStrike" kern="1200" cap="none" spc="0" normalizeH="0" baseline="0" noProof="0" dirty="0">
                <a:ln>
                  <a:noFill/>
                </a:ln>
                <a:solidFill>
                  <a:prstClr val="black"/>
                </a:solidFill>
                <a:effectLst/>
                <a:uLnTx/>
                <a:uFillTx/>
                <a:latin typeface="Calibri"/>
                <a:ea typeface="+mn-ea"/>
                <a:cs typeface="+mn-cs"/>
              </a:rPr>
              <a:t>brain architecture,. Thus leading to</a:t>
            </a:r>
            <a:r>
              <a:rPr kumimoji="0" lang="en-US" sz="1200" b="0" i="0" u="none" strike="noStrike" kern="1200" cap="none" spc="0" normalizeH="0" baseline="0" noProof="0" dirty="0">
                <a:ln>
                  <a:noFill/>
                </a:ln>
                <a:solidFill>
                  <a:prstClr val="black"/>
                </a:solidFill>
                <a:effectLst/>
                <a:uLnTx/>
                <a:uFillTx/>
                <a:latin typeface="Calibri"/>
                <a:ea typeface="+mn-ea"/>
                <a:cs typeface="+mn-cs"/>
              </a:rPr>
              <a:t> increased risk for stress-related disease and cognitive impairment, well into the adult years.</a:t>
            </a:r>
            <a:endParaRPr kumimoji="0" lang="en-US" sz="1200" b="0" i="0" u="sng" strike="noStrike" kern="1200" cap="none" spc="0" normalizeH="0" baseline="0" noProof="0" dirty="0">
              <a:ln>
                <a:noFill/>
              </a:ln>
              <a:solidFill>
                <a:prstClr val="black"/>
              </a:solidFill>
              <a:effectLst/>
              <a:uLnTx/>
              <a:uFillTx/>
              <a:latin typeface="Calibri"/>
              <a:ea typeface="+mn-ea"/>
              <a:cs typeface="+mn-cs"/>
              <a:hlinkClick r:id="rId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When toxic stress response occurs continually, or is triggered by multiple sources, it can have a cumulative toll on an individual’s physical and mental health—for a lifetime.. Research also indicates that </a:t>
            </a:r>
            <a:r>
              <a:rPr kumimoji="0" lang="en-US" sz="1200" b="0" i="0" u="sng" strike="noStrike" kern="1200" cap="none" spc="0" normalizeH="0" baseline="0" noProof="0" dirty="0">
                <a:ln>
                  <a:noFill/>
                </a:ln>
                <a:solidFill>
                  <a:prstClr val="black"/>
                </a:solidFill>
                <a:effectLst/>
                <a:uLnTx/>
                <a:uFillTx/>
                <a:latin typeface="Calibri"/>
                <a:ea typeface="+mn-ea"/>
                <a:cs typeface="+mn-cs"/>
                <a:hlinkClick r:id="" action="ppaction://noaction"/>
              </a:rPr>
              <a:t>supportive, responsive relationships with caring adults as early in life as possible can prevent or reverse the damaging effects of toxic stress response.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sng" strike="noStrike" kern="1200" cap="none" spc="0" normalizeH="0" baseline="0" noProof="0" dirty="0">
              <a:ln>
                <a:noFill/>
              </a:ln>
              <a:solidFill>
                <a:prstClr val="black"/>
              </a:solidFill>
              <a:effectLst/>
              <a:uLnTx/>
              <a:uFillTx/>
              <a:latin typeface="Calibri"/>
              <a:ea typeface="+mn-ea"/>
              <a:cs typeface="+mn-cs"/>
              <a:hlinkClick r:id="" action="ppaction://noactio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hlinkClick r:id="" action="ppaction://noaction"/>
              </a:rPr>
              <a:t>COVID-19 is more than likely a tolerable stressor for some but could be toxic stressor for many due to the length of time, particularly for those with preexisting vulnerabilities and risk factors.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hlinkClick r:id="" action="ppaction://noactio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hlinkClick r:id="" action="ppaction://noaction"/>
              </a:rPr>
              <a:t>Thus, the work we all do and the relationships with foster with our students and colleagues becomes critical to mitigating the negative effects of current life events and stressors.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ADE67-57F3-7E4D-AF86-DAD17D25D474}"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16161428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7588" y="212725"/>
            <a:ext cx="4332287" cy="2436813"/>
          </a:xfrm>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ADE67-57F3-7E4D-AF86-DAD17D25D474}"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srgbClr val="164B4F"/>
              </a:solidFill>
              <a:effectLst/>
              <a:uLnTx/>
              <a:uFillTx/>
              <a:latin typeface="Euphemia"/>
              <a:ea typeface="+mn-ea"/>
              <a:cs typeface="+mn-cs"/>
            </a:endParaRPr>
          </a:p>
        </p:txBody>
      </p:sp>
      <p:sp>
        <p:nvSpPr>
          <p:cNvPr id="6" name="Notes Placeholder 5">
            <a:extLst>
              <a:ext uri="{FF2B5EF4-FFF2-40B4-BE49-F238E27FC236}">
                <a16:creationId xmlns:a16="http://schemas.microsoft.com/office/drawing/2014/main" id="{85A9DE4F-A34E-48DC-8CC8-8ABBC1F3A0A8}"/>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21534311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1150" y="133350"/>
            <a:ext cx="5021263" cy="2825750"/>
          </a:xfrm>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ADE67-57F3-7E4D-AF86-DAD17D25D474}"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srgbClr val="164B4F"/>
              </a:solidFill>
              <a:effectLst/>
              <a:uLnTx/>
              <a:uFillTx/>
              <a:latin typeface="Euphemia"/>
              <a:ea typeface="+mn-ea"/>
              <a:cs typeface="+mn-cs"/>
            </a:endParaRPr>
          </a:p>
        </p:txBody>
      </p:sp>
      <p:sp>
        <p:nvSpPr>
          <p:cNvPr id="6" name="Notes Placeholder 5">
            <a:extLst>
              <a:ext uri="{FF2B5EF4-FFF2-40B4-BE49-F238E27FC236}">
                <a16:creationId xmlns:a16="http://schemas.microsoft.com/office/drawing/2014/main" id="{589EC8F5-61E3-49A6-A737-89F5B3BEA8E7}"/>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2063937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94808" y="3834051"/>
            <a:ext cx="6446364" cy="3834051"/>
          </a:xfrm>
        </p:spPr>
        <p:txBody>
          <a:bodyPr/>
          <a:lstStyle/>
          <a:p>
            <a:pPr fontAlgn="base"/>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Physical reactions, </a:t>
            </a:r>
            <a:r>
              <a:rPr lang="en-US" sz="1200" b="0" i="0" kern="1200" dirty="0">
                <a:solidFill>
                  <a:schemeClr val="tx1"/>
                </a:solidFill>
                <a:effectLst/>
                <a:latin typeface="+mn-lt"/>
                <a:ea typeface="+mn-ea"/>
                <a:cs typeface="+mn-cs"/>
              </a:rPr>
              <a:t>such as chronic fatigue and exhaustion are the most frequently reported. Difficulty paying attention, confusion, hypervigilance, headaches, stomachaches, or muscle tension may also be felt. Sleeping and eating may be difficult.</a:t>
            </a:r>
          </a:p>
          <a:p>
            <a:pPr fontAlgn="base"/>
            <a:endParaRPr lang="en-US" sz="1200" b="1"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Emotional symptoms </a:t>
            </a:r>
            <a:r>
              <a:rPr lang="en-US" sz="1200" b="0" i="0" kern="1200" dirty="0">
                <a:solidFill>
                  <a:schemeClr val="tx1"/>
                </a:solidFill>
                <a:effectLst/>
                <a:latin typeface="+mn-lt"/>
                <a:ea typeface="+mn-ea"/>
                <a:cs typeface="+mn-cs"/>
              </a:rPr>
              <a:t>can include excessive worry or anxiety, disconnection or numbing, feelings of anger, compassion fatigue, demoralization, or resignation. Recurrent crisis thoughts or distressing dreams and even some confusion and difficulty making everyday decisions can occur. Some people may experience sadness, depression, hopelessness, and/or suicidal thoughts.</a:t>
            </a:r>
          </a:p>
          <a:p>
            <a:pPr fontAlgn="base"/>
            <a:endParaRPr lang="en-US" sz="1200" b="0"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Social or interpersonal signs </a:t>
            </a:r>
            <a:r>
              <a:rPr lang="en-US" sz="1200" b="0" i="0" kern="1200" dirty="0">
                <a:solidFill>
                  <a:schemeClr val="tx1"/>
                </a:solidFill>
                <a:effectLst/>
                <a:latin typeface="+mn-lt"/>
                <a:ea typeface="+mn-ea"/>
                <a:cs typeface="+mn-cs"/>
              </a:rPr>
              <a:t>can include difficulties in relationships at home or work, irritability, outbursts of anger, social withdrawal, or isolation. Excessive use of alcohol and other substances can also be warning signs of stress or secondary trauma.</a:t>
            </a:r>
          </a:p>
          <a:p>
            <a:pPr fontAlgn="base"/>
            <a:endParaRPr lang="en-US" sz="1200" b="0"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Ways to Watch From Afar</a:t>
            </a:r>
          </a:p>
          <a:p>
            <a:pPr fontAlgn="base"/>
            <a:r>
              <a:rPr lang="en-US" sz="1200" b="0" i="0" kern="1200" dirty="0">
                <a:solidFill>
                  <a:schemeClr val="tx1"/>
                </a:solidFill>
                <a:effectLst/>
                <a:latin typeface="+mn-lt"/>
                <a:ea typeface="+mn-ea"/>
                <a:cs typeface="+mn-cs"/>
              </a:rPr>
              <a:t>Requirements for physical distancing make identifying and supporting vulnerable staff and colleagues much more challenging. However, there are some strategies that school leaders might find helpful in this regard.</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F1) first, if you are aware of a staff member or colleague who was already struggling with mental health challenges or significant stressors before the pandemic, make a point to reach out to them virtually on a regular basis. This provides an opportunity to check in and ask how they are doing and what they are doing to take care of themselves. This also allows for school leaders to begin to gauge how staff members are doing as well as to share information, such as that related to Employee Assistance Programs (EAPs). Loop in your mental health staff, who can reach out and provide additional support and resources.</a:t>
            </a:r>
          </a:p>
          <a:p>
            <a:pPr fontAlgn="base"/>
            <a:r>
              <a:rPr lang="en-US" dirty="0"/>
              <a:t>2) </a:t>
            </a:r>
            <a:r>
              <a:rPr lang="en-US" sz="1200" b="0" i="0" kern="1200" dirty="0">
                <a:solidFill>
                  <a:schemeClr val="tx1"/>
                </a:solidFill>
                <a:effectLst/>
                <a:latin typeface="+mn-lt"/>
                <a:ea typeface="+mn-ea"/>
                <a:cs typeface="+mn-cs"/>
              </a:rPr>
              <a:t>Second, offer regular virtual office hours for staff to “drop in” and connect with you and other colleagues. Consider inviting mental health staff to participate; they may pick up on concerns or issues that staff are struggling with.</a:t>
            </a:r>
          </a:p>
          <a:p>
            <a:pPr fontAlgn="base"/>
            <a:r>
              <a:rPr lang="en-US" sz="1200" b="0" i="0" kern="1200" dirty="0">
                <a:solidFill>
                  <a:schemeClr val="tx1"/>
                </a:solidFill>
                <a:effectLst/>
                <a:latin typeface="+mn-lt"/>
                <a:ea typeface="+mn-ea"/>
                <a:cs typeface="+mn-cs"/>
              </a:rPr>
              <a:t>Third, provide opportunities for virtual social connectedness for all staff. In addition to checking in and reducing social isolation for those who attend, it allows for identifying those who don’t and who may need a direct check-in.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1351F-DBB1-4664-ADA9-83BC7CB8848D}"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22607820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1351F-DBB1-4664-ADA9-83BC7CB8848D}"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3964132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3" name="Google Shape;42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07409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1351F-DBB1-4664-ADA9-83BC7CB8848D}"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672900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1351F-DBB1-4664-ADA9-83BC7CB8848D}"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40465145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4537" y="4047054"/>
            <a:ext cx="6526636" cy="3834051"/>
          </a:xfrm>
        </p:spPr>
        <p:txBody>
          <a:bodyPr/>
          <a:lstStyle/>
          <a:p>
            <a:r>
              <a:rPr lang="en-US" sz="1200" b="1" kern="1200" dirty="0">
                <a:solidFill>
                  <a:schemeClr val="tx1"/>
                </a:solidFill>
                <a:effectLst/>
                <a:latin typeface="+mn-lt"/>
                <a:ea typeface="+mn-ea"/>
                <a:cs typeface="+mn-cs"/>
              </a:rPr>
              <a:t>Tier 1: </a:t>
            </a:r>
            <a:r>
              <a:rPr lang="en-US" sz="1200" kern="1200" dirty="0">
                <a:solidFill>
                  <a:schemeClr val="tx1"/>
                </a:solidFill>
                <a:effectLst/>
                <a:latin typeface="+mn-lt"/>
                <a:ea typeface="+mn-ea"/>
                <a:cs typeface="+mn-cs"/>
              </a:rPr>
              <a:t> </a:t>
            </a:r>
          </a:p>
          <a:p>
            <a:pPr lvl="0" fontAlgn="base"/>
            <a:r>
              <a:rPr lang="en-US" sz="1200" kern="1200" dirty="0">
                <a:solidFill>
                  <a:schemeClr val="tx1"/>
                </a:solidFill>
                <a:effectLst/>
                <a:latin typeface="+mn-lt"/>
                <a:ea typeface="+mn-ea"/>
                <a:cs typeface="+mn-cs"/>
              </a:rPr>
              <a:t>Utilize CASEL SEL Lessons (coming out nationally mid-June) to have psycheducational lessons to discuss the crisis event, dispel rumors, normalize crisis reactions, provide stress management information, and provide information on additional mental health resources.  Psychoeducational homework activity could be for students to discuss what they have learned about their ability to cope and/or did they gain a sense of resiliency during this time. </a:t>
            </a:r>
          </a:p>
          <a:p>
            <a:pPr lvl="0" fontAlgn="base"/>
            <a:r>
              <a:rPr lang="en-US" sz="1200" kern="1200" dirty="0">
                <a:solidFill>
                  <a:schemeClr val="tx1"/>
                </a:solidFill>
                <a:effectLst/>
                <a:latin typeface="+mn-lt"/>
                <a:ea typeface="+mn-ea"/>
                <a:cs typeface="+mn-cs"/>
              </a:rPr>
              <a:t> </a:t>
            </a:r>
            <a:endParaRPr lang="en-US" sz="1200" b="1" kern="1200" dirty="0">
              <a:solidFill>
                <a:schemeClr val="tx1"/>
              </a:solidFill>
              <a:effectLst/>
              <a:latin typeface="+mn-lt"/>
              <a:ea typeface="+mn-ea"/>
              <a:cs typeface="+mn-cs"/>
            </a:endParaRPr>
          </a:p>
          <a:p>
            <a:pPr lvl="0" fontAlgn="base"/>
            <a:r>
              <a:rPr lang="en-US" sz="1200" b="1" kern="1200" dirty="0">
                <a:solidFill>
                  <a:schemeClr val="tx1"/>
                </a:solidFill>
                <a:effectLst/>
                <a:latin typeface="+mn-lt"/>
                <a:ea typeface="+mn-ea"/>
                <a:cs typeface="+mn-cs"/>
              </a:rPr>
              <a:t>Provide Caregiver </a:t>
            </a:r>
            <a:r>
              <a:rPr lang="en-US" sz="1200" kern="1200" dirty="0">
                <a:solidFill>
                  <a:schemeClr val="tx1"/>
                </a:solidFill>
                <a:effectLst/>
                <a:latin typeface="+mn-lt"/>
                <a:ea typeface="+mn-ea"/>
                <a:cs typeface="+mn-cs"/>
              </a:rPr>
              <a:t>training for staff and parents to dispel rumors, normalize crisis reactions, and provide resources for additional supports.</a:t>
            </a:r>
          </a:p>
          <a:p>
            <a:pPr lvl="0" fontAlgn="base"/>
            <a:endParaRPr lang="en-US" sz="1200" kern="1200" dirty="0">
              <a:solidFill>
                <a:schemeClr val="tx1"/>
              </a:solidFill>
              <a:effectLst/>
              <a:latin typeface="+mn-lt"/>
              <a:ea typeface="+mn-ea"/>
              <a:cs typeface="+mn-cs"/>
            </a:endParaRPr>
          </a:p>
          <a:p>
            <a:pPr lvl="0" fontAlgn="base"/>
            <a:r>
              <a:rPr lang="en-US" sz="1200" kern="1200" dirty="0">
                <a:solidFill>
                  <a:schemeClr val="tx1"/>
                </a:solidFill>
                <a:effectLst/>
                <a:latin typeface="+mn-lt"/>
                <a:ea typeface="+mn-ea"/>
                <a:cs typeface="+mn-cs"/>
              </a:rPr>
              <a:t>Conduct home visits/check ins for those families that have not been engaged and those who are at-risk for not returning.  Want to have a warm opening for them due to issues with mental health, medical concerns, etc.</a:t>
            </a:r>
          </a:p>
          <a:p>
            <a:pPr lvl="0" fontAlgn="base"/>
            <a:endParaRPr lang="en-US" sz="1200" kern="1200" dirty="0">
              <a:solidFill>
                <a:schemeClr val="tx1"/>
              </a:solidFill>
              <a:effectLst/>
              <a:latin typeface="+mn-lt"/>
              <a:ea typeface="+mn-ea"/>
              <a:cs typeface="+mn-cs"/>
            </a:endParaRPr>
          </a:p>
          <a:p>
            <a:pPr lvl="0" fontAlgn="base"/>
            <a:r>
              <a:rPr lang="en-US" sz="1200" kern="1200" dirty="0">
                <a:solidFill>
                  <a:schemeClr val="tx1"/>
                </a:solidFill>
                <a:effectLst/>
                <a:latin typeface="+mn-lt"/>
                <a:ea typeface="+mn-ea"/>
                <a:cs typeface="+mn-cs"/>
              </a:rPr>
              <a:t>Have a warm welcome when students and staff return to school.  Having fun and exciting activities for staff to complete with students to show how excited they are to have them back.  Having special guests like therapy dogs that can visit classrooms to support mental health and mindfulness activities to start the day.</a:t>
            </a:r>
          </a:p>
          <a:p>
            <a:pPr lvl="0" fontAlgn="base"/>
            <a:endParaRPr lang="en-US" sz="1200" kern="1200" dirty="0">
              <a:solidFill>
                <a:schemeClr val="tx1"/>
              </a:solidFill>
              <a:effectLst/>
              <a:latin typeface="+mn-lt"/>
              <a:ea typeface="+mn-ea"/>
              <a:cs typeface="+mn-cs"/>
            </a:endParaRPr>
          </a:p>
          <a:p>
            <a:pPr lvl="0" fontAlgn="base"/>
            <a:r>
              <a:rPr lang="en-US" sz="1200" kern="1200" dirty="0">
                <a:solidFill>
                  <a:schemeClr val="tx1"/>
                </a:solidFill>
                <a:effectLst/>
                <a:latin typeface="+mn-lt"/>
                <a:ea typeface="+mn-ea"/>
                <a:cs typeface="+mn-cs"/>
              </a:rPr>
              <a:t>Before schools re-open, create a video for children and families to teach them what to expect. Content topics may include giving reassurance that the children's safety, as they transition back to school, is an MCPS priority; returning to school buildings will require the enforcement of personal distancing in the classroom and outdoors as well as strict hygiene rules (specifics may have to be described at different developmental levels); and adults are working very hard to ensure that all children continue to learn and stay healthy. This situation will get better but we need to be patient and work together.</a:t>
            </a:r>
          </a:p>
          <a:p>
            <a:pPr lvl="0" fontAlgn="base"/>
            <a:r>
              <a:rPr lang="en-US" sz="1200" kern="1200" dirty="0">
                <a:solidFill>
                  <a:schemeClr val="tx1"/>
                </a:solidFill>
                <a:effectLst/>
                <a:latin typeface="+mn-lt"/>
                <a:ea typeface="+mn-ea"/>
                <a:cs typeface="+mn-cs"/>
              </a:rPr>
              <a:t>Training for all staff on trauma informed care and how to create supportive classroom environments.</a:t>
            </a:r>
          </a:p>
          <a:p>
            <a:pPr lvl="0" fontAlgn="base"/>
            <a:endParaRPr lang="en-US" sz="1200" kern="1200" dirty="0">
              <a:solidFill>
                <a:schemeClr val="tx1"/>
              </a:solidFill>
              <a:effectLst/>
              <a:latin typeface="+mn-lt"/>
              <a:ea typeface="+mn-ea"/>
              <a:cs typeface="+mn-cs"/>
            </a:endParaRPr>
          </a:p>
          <a:p>
            <a:pPr lvl="0" fontAlgn="base"/>
            <a:r>
              <a:rPr lang="en-US" sz="1200" kern="1200" dirty="0">
                <a:solidFill>
                  <a:schemeClr val="tx1"/>
                </a:solidFill>
                <a:effectLst/>
                <a:latin typeface="+mn-lt"/>
                <a:ea typeface="+mn-ea"/>
                <a:cs typeface="+mn-cs"/>
              </a:rPr>
              <a:t>When schools reopen, set in place a process to identify children and adults who, due to pre-existing conditions or resulting from direct impact to the family during the pandemic, will benefit from mental health support. Determine the level of needed mental health support and working with school based staff arrange for the provision of individual or group support, or make a referral to a community mental health organization.</a:t>
            </a:r>
          </a:p>
          <a:p>
            <a:pPr lvl="0" fontAlgn="base"/>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Tier 2:</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Conduct Group and Individual Crisis Interventions to those who have acute traumatic impact to COVID-19 pandemic.  Using psychological triage principles, each school can evaluate who is in need of support and who may not need support at all.  The Tier 1 supports will be essential since each building will have to utilize the mental health staff that is assigned since all schools will be impacted.  </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Tier 3:</a:t>
            </a:r>
          </a:p>
          <a:p>
            <a:r>
              <a:rPr lang="en-US" sz="1200" kern="1200" dirty="0">
                <a:solidFill>
                  <a:schemeClr val="tx1"/>
                </a:solidFill>
                <a:effectLst/>
                <a:latin typeface="+mn-lt"/>
                <a:ea typeface="+mn-ea"/>
                <a:cs typeface="+mn-cs"/>
              </a:rPr>
              <a:t>Make referrals of staff and students to outside partner agencies. Need to develop a referral system of who was referred, who actually started support, monitoring of the support, are there any child find needs.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lvl="0" fontAlgn="base"/>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1351F-DBB1-4664-ADA9-83BC7CB8848D}"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32979142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1351F-DBB1-4664-ADA9-83BC7CB8848D}"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42437629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212725"/>
            <a:ext cx="5113338" cy="2876550"/>
          </a:xfrm>
        </p:spPr>
      </p:sp>
      <p:sp>
        <p:nvSpPr>
          <p:cNvPr id="3" name="Notes Placeholder 2"/>
          <p:cNvSpPr>
            <a:spLocks noGrp="1"/>
          </p:cNvSpPr>
          <p:nvPr>
            <p:ph type="body" idx="1"/>
          </p:nvPr>
        </p:nvSpPr>
        <p:spPr>
          <a:xfrm>
            <a:off x="235083" y="3266044"/>
            <a:ext cx="6605270" cy="6461085"/>
          </a:xfrm>
        </p:spPr>
        <p:txBody>
          <a:bodyPr/>
          <a:lstStyle/>
          <a:p>
            <a:r>
              <a:rPr lang="en-US" dirty="0"/>
              <a:t>We have been learning, just in different ways. May not be learning academics but learning how to deal with stress (Dr. Bruce Perry)</a:t>
            </a:r>
          </a:p>
          <a:p>
            <a:endParaRPr lang="en-US" dirty="0"/>
          </a:p>
          <a:p>
            <a:r>
              <a:rPr lang="en-US" sz="1000" u="sng" kern="1200" dirty="0">
                <a:solidFill>
                  <a:schemeClr val="tx1"/>
                </a:solidFill>
                <a:effectLst/>
                <a:latin typeface="+mn-lt"/>
                <a:ea typeface="+mn-ea"/>
                <a:cs typeface="+mn-cs"/>
                <a:hlinkClick r:id="rId3"/>
              </a:rPr>
              <a:t>https://www.psychologytoday.com/us/blog/life-art/202004/covid-19-captivity-and-creative-reframing</a:t>
            </a:r>
            <a:endParaRPr lang="en-US" sz="10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first line of </a:t>
            </a:r>
            <a:r>
              <a:rPr lang="en-US" sz="1200" b="0" i="0" u="none" strike="noStrike" kern="1200" dirty="0">
                <a:solidFill>
                  <a:schemeClr val="tx1"/>
                </a:solidFill>
                <a:effectLst/>
                <a:latin typeface="+mn-lt"/>
                <a:ea typeface="+mn-ea"/>
                <a:cs typeface="+mn-cs"/>
                <a:hlinkClick r:id="rId4" tooltip="Psychology Today looks at resilience"/>
              </a:rPr>
              <a:t>resilience</a:t>
            </a:r>
            <a:r>
              <a:rPr lang="en-US" sz="1200" b="0" i="0" kern="1200" dirty="0">
                <a:solidFill>
                  <a:schemeClr val="tx1"/>
                </a:solidFill>
                <a:effectLst/>
                <a:latin typeface="+mn-lt"/>
                <a:ea typeface="+mn-ea"/>
                <a:cs typeface="+mn-cs"/>
              </a:rPr>
              <a:t> in the face of this reality is to creatively </a:t>
            </a:r>
            <a:r>
              <a:rPr lang="en-US" sz="1200" b="0" i="1" kern="1200" dirty="0">
                <a:solidFill>
                  <a:schemeClr val="tx1"/>
                </a:solidFill>
                <a:effectLst/>
                <a:latin typeface="+mn-lt"/>
                <a:ea typeface="+mn-ea"/>
                <a:cs typeface="+mn-cs"/>
              </a:rPr>
              <a:t>reframe</a:t>
            </a:r>
            <a:r>
              <a:rPr lang="en-US" sz="1200" b="0" i="0" kern="1200" dirty="0">
                <a:solidFill>
                  <a:schemeClr val="tx1"/>
                </a:solidFill>
                <a:effectLst/>
                <a:latin typeface="+mn-lt"/>
                <a:ea typeface="+mn-ea"/>
                <a:cs typeface="+mn-cs"/>
              </a:rPr>
              <a:t> the reality</a:t>
            </a:r>
          </a:p>
          <a:p>
            <a:pPr marL="171450" indent="-171450">
              <a:buFont typeface="Arial" panose="020B0604020202020204" pitchFamily="34" charset="0"/>
              <a:buChar char="•"/>
            </a:pPr>
            <a:r>
              <a:rPr lang="en-US" b="1" i="1" dirty="0"/>
              <a:t>R</a:t>
            </a:r>
            <a:r>
              <a:rPr lang="en-US" sz="1200" b="1" i="1" kern="1200" dirty="0">
                <a:solidFill>
                  <a:schemeClr val="tx1"/>
                </a:solidFill>
                <a:effectLst/>
                <a:latin typeface="+mn-lt"/>
                <a:ea typeface="+mn-ea"/>
                <a:cs typeface="+mn-cs"/>
              </a:rPr>
              <a:t>eframing the situation from a threat into a challenge</a:t>
            </a:r>
            <a:r>
              <a:rPr lang="en-US" sz="1200" b="0" i="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b="1" i="1" kern="1200" dirty="0">
                <a:solidFill>
                  <a:schemeClr val="tx1"/>
                </a:solidFill>
                <a:effectLst/>
                <a:latin typeface="+mn-lt"/>
                <a:ea typeface="+mn-ea"/>
                <a:cs typeface="+mn-cs"/>
              </a:rPr>
              <a:t>A threat is something that is happening to you that may hurt you and that you have no control over. A challenge is an obstacle that you can confront, do battle with, and overcome.</a:t>
            </a:r>
          </a:p>
          <a:p>
            <a:pPr marL="628650" lvl="1" indent="-171450">
              <a:buFont typeface="Arial" panose="020B0604020202020204" pitchFamily="34" charset="0"/>
              <a:buChar char="•"/>
            </a:pPr>
            <a:r>
              <a:rPr lang="en-US" b="0" i="0" kern="1200" dirty="0">
                <a:solidFill>
                  <a:schemeClr val="tx1"/>
                </a:solidFill>
                <a:effectLst/>
                <a:latin typeface="+mn-lt"/>
                <a:ea typeface="+mn-ea"/>
                <a:cs typeface="+mn-cs"/>
              </a:rPr>
              <a:t>Most challenges present opportunities for positive growth. </a:t>
            </a:r>
            <a:r>
              <a:rPr lang="en-US" dirty="0"/>
              <a:t>N</a:t>
            </a:r>
            <a:r>
              <a:rPr lang="en-US" b="0" i="0" kern="1200" dirty="0">
                <a:solidFill>
                  <a:schemeClr val="tx1"/>
                </a:solidFill>
                <a:effectLst/>
                <a:latin typeface="+mn-lt"/>
                <a:ea typeface="+mn-ea"/>
                <a:cs typeface="+mn-cs"/>
              </a:rPr>
              <a:t>atural tendency to avoid threats and to pursue challenges. </a:t>
            </a:r>
          </a:p>
          <a:p>
            <a:pPr marL="628650" lvl="1" indent="-171450">
              <a:buFont typeface="Arial" panose="020B0604020202020204" pitchFamily="34" charset="0"/>
              <a:buChar char="•"/>
            </a:pPr>
            <a:r>
              <a:rPr lang="en-US" b="0" i="0" kern="1200" dirty="0">
                <a:solidFill>
                  <a:schemeClr val="tx1"/>
                </a:solidFill>
                <a:effectLst/>
                <a:latin typeface="+mn-lt"/>
                <a:ea typeface="+mn-ea"/>
                <a:cs typeface="+mn-cs"/>
              </a:rPr>
              <a:t>Challenges are, by their nature, motivating and invigorating! </a:t>
            </a:r>
          </a:p>
          <a:p>
            <a:pPr marL="628650" lvl="1" indent="-171450">
              <a:buFont typeface="Arial" panose="020B0604020202020204" pitchFamily="34" charset="0"/>
              <a:buChar char="•"/>
            </a:pPr>
            <a:r>
              <a:rPr lang="en-US" dirty="0"/>
              <a:t>R</a:t>
            </a:r>
            <a:r>
              <a:rPr lang="en-US" b="0" i="0" kern="1200" dirty="0">
                <a:solidFill>
                  <a:schemeClr val="tx1"/>
                </a:solidFill>
                <a:effectLst/>
                <a:latin typeface="+mn-lt"/>
                <a:ea typeface="+mn-ea"/>
                <a:cs typeface="+mn-cs"/>
              </a:rPr>
              <a:t>esearch indicates that perceiving stressors as </a:t>
            </a:r>
            <a:r>
              <a:rPr lang="en-US" b="0" i="1" kern="1200" dirty="0">
                <a:solidFill>
                  <a:schemeClr val="tx1"/>
                </a:solidFill>
                <a:effectLst/>
                <a:latin typeface="+mn-lt"/>
                <a:ea typeface="+mn-ea"/>
                <a:cs typeface="+mn-cs"/>
              </a:rPr>
              <a:t>threats</a:t>
            </a:r>
            <a:r>
              <a:rPr lang="en-US" b="0" i="0" kern="1200" dirty="0">
                <a:solidFill>
                  <a:schemeClr val="tx1"/>
                </a:solidFill>
                <a:effectLst/>
                <a:latin typeface="+mn-lt"/>
                <a:ea typeface="+mn-ea"/>
                <a:cs typeface="+mn-cs"/>
              </a:rPr>
              <a:t> activates a maladaptive stress response (including increased heart rate, increased blood pressure, and avoidance orientation), </a:t>
            </a:r>
          </a:p>
          <a:p>
            <a:pPr marL="628650" lvl="1" indent="-171450">
              <a:buFont typeface="Arial" panose="020B0604020202020204" pitchFamily="34" charset="0"/>
              <a:buChar char="•"/>
            </a:pPr>
            <a:r>
              <a:rPr lang="en-US" b="0" i="0" kern="1200" dirty="0">
                <a:solidFill>
                  <a:schemeClr val="tx1"/>
                </a:solidFill>
                <a:effectLst/>
                <a:latin typeface="+mn-lt"/>
                <a:ea typeface="+mn-ea"/>
                <a:cs typeface="+mn-cs"/>
              </a:rPr>
              <a:t>whereas perceiving them as </a:t>
            </a:r>
            <a:r>
              <a:rPr lang="en-US" b="0" i="1" kern="1200" dirty="0">
                <a:solidFill>
                  <a:schemeClr val="tx1"/>
                </a:solidFill>
                <a:effectLst/>
                <a:latin typeface="+mn-lt"/>
                <a:ea typeface="+mn-ea"/>
                <a:cs typeface="+mn-cs"/>
              </a:rPr>
              <a:t>challenges</a:t>
            </a:r>
            <a:r>
              <a:rPr lang="en-US" b="0" i="0" kern="1200" dirty="0">
                <a:solidFill>
                  <a:schemeClr val="tx1"/>
                </a:solidFill>
                <a:effectLst/>
                <a:latin typeface="+mn-lt"/>
                <a:ea typeface="+mn-ea"/>
                <a:cs typeface="+mn-cs"/>
              </a:rPr>
              <a:t> activates an adaptive physiological stress response (milder increase in heart rate but no increased blood pressure and approach orientation) that is much healthier overall</a:t>
            </a:r>
            <a:r>
              <a:rPr lang="en-US" b="0" i="0" kern="1200" baseline="30000" dirty="0">
                <a:solidFill>
                  <a:schemeClr val="tx1"/>
                </a:solidFill>
                <a:effectLst/>
                <a:latin typeface="+mn-lt"/>
                <a:ea typeface="+mn-ea"/>
                <a:cs typeface="+mn-cs"/>
              </a:rPr>
              <a:t>1</a:t>
            </a:r>
            <a:r>
              <a:rPr lang="en-US" b="0" i="0" kern="1200" dirty="0">
                <a:solidFill>
                  <a:schemeClr val="tx1"/>
                </a:solidFill>
                <a:effectLst/>
                <a:latin typeface="+mn-lt"/>
                <a:ea typeface="+mn-ea"/>
                <a:cs typeface="+mn-cs"/>
              </a:rPr>
              <a:t>.</a:t>
            </a:r>
          </a:p>
          <a:p>
            <a:r>
              <a:rPr lang="en-US" dirty="0"/>
              <a:t>E.g. = t</a:t>
            </a:r>
            <a:r>
              <a:rPr lang="en-US" sz="1200" b="0" i="0" kern="1200" dirty="0">
                <a:solidFill>
                  <a:schemeClr val="tx1"/>
                </a:solidFill>
                <a:effectLst/>
                <a:latin typeface="+mn-lt"/>
                <a:ea typeface="+mn-ea"/>
                <a:cs typeface="+mn-cs"/>
              </a:rPr>
              <a:t>ypical </a:t>
            </a:r>
            <a:r>
              <a:rPr lang="en-US" sz="1200" b="0" i="1" kern="1200" dirty="0">
                <a:solidFill>
                  <a:schemeClr val="tx1"/>
                </a:solidFill>
                <a:effectLst/>
                <a:latin typeface="+mn-lt"/>
                <a:ea typeface="+mn-ea"/>
                <a:cs typeface="+mn-cs"/>
              </a:rPr>
              <a:t>threat</a:t>
            </a:r>
            <a:r>
              <a:rPr lang="en-US" sz="1200" b="0" i="0" kern="1200" dirty="0">
                <a:solidFill>
                  <a:schemeClr val="tx1"/>
                </a:solidFill>
                <a:effectLst/>
                <a:latin typeface="+mn-lt"/>
                <a:ea typeface="+mn-ea"/>
                <a:cs typeface="+mn-cs"/>
              </a:rPr>
              <a:t> appraisal of the current situation</a:t>
            </a:r>
          </a:p>
          <a:p>
            <a:r>
              <a:rPr lang="en-US" sz="1200" b="0" i="0" kern="1200" dirty="0">
                <a:solidFill>
                  <a:schemeClr val="tx1"/>
                </a:solidFill>
                <a:effectLst/>
                <a:latin typeface="+mn-lt"/>
                <a:ea typeface="+mn-ea"/>
                <a:cs typeface="+mn-cs"/>
              </a:rPr>
              <a:t>Because of COVID-19, I am </a:t>
            </a:r>
            <a:r>
              <a:rPr lang="en-US" dirty="0"/>
              <a:t>stuck </a:t>
            </a:r>
            <a:r>
              <a:rPr lang="en-US" sz="1200" b="0" i="0" kern="1200" dirty="0">
                <a:solidFill>
                  <a:schemeClr val="tx1"/>
                </a:solidFill>
                <a:effectLst/>
                <a:latin typeface="+mn-lt"/>
                <a:ea typeface="+mn-ea"/>
                <a:cs typeface="+mn-cs"/>
              </a:rPr>
              <a:t>at home, I can’t do my work, I can’t go to the gym, I can’t go out to dinner, or do any of the activities that give me pleasure. I’ll go crazy stuck at home for another month with the kids with nothing to do.  </a:t>
            </a:r>
          </a:p>
          <a:p>
            <a:pPr marL="171450" indent="-171450">
              <a:buFont typeface="Arial" panose="020B0604020202020204" pitchFamily="34" charset="0"/>
              <a:buChar char="•"/>
            </a:pPr>
            <a:r>
              <a:rPr lang="en-US" sz="1200" b="0" i="1" kern="1200" dirty="0">
                <a:solidFill>
                  <a:schemeClr val="tx1"/>
                </a:solidFill>
                <a:effectLst/>
                <a:latin typeface="+mn-lt"/>
                <a:ea typeface="+mn-ea"/>
                <a:cs typeface="+mn-cs"/>
              </a:rPr>
              <a:t>Challenge</a:t>
            </a:r>
            <a:r>
              <a:rPr lang="en-US" sz="1200" b="0" i="0" kern="1200" dirty="0">
                <a:solidFill>
                  <a:schemeClr val="tx1"/>
                </a:solidFill>
                <a:effectLst/>
                <a:latin typeface="+mn-lt"/>
                <a:ea typeface="+mn-ea"/>
                <a:cs typeface="+mn-cs"/>
              </a:rPr>
              <a:t> reframe: Because of COVID-19 the number of people being exposed to the virus is increasing through social contact. I have an opportunity to help reduce and contribute to the outbreak. My mission is to reduce exposure through social distancing measures and ensuring that my family and I stay positive and practice personal hygiene. </a:t>
            </a:r>
          </a:p>
          <a:p>
            <a:pPr marL="171450" indent="-171450">
              <a:buFont typeface="Arial" panose="020B0604020202020204" pitchFamily="34" charset="0"/>
              <a:buChar char="•"/>
            </a:pPr>
            <a:r>
              <a:rPr lang="en-US" dirty="0"/>
              <a:t>T</a:t>
            </a:r>
            <a:r>
              <a:rPr lang="en-US" sz="1200" b="0" i="0" kern="1200" dirty="0">
                <a:solidFill>
                  <a:schemeClr val="tx1"/>
                </a:solidFill>
                <a:effectLst/>
                <a:latin typeface="+mn-lt"/>
                <a:ea typeface="+mn-ea"/>
                <a:cs typeface="+mn-cs"/>
              </a:rPr>
              <a:t>ransforms each individual from a </a:t>
            </a:r>
            <a:r>
              <a:rPr lang="en-US" sz="1200" b="0" i="1" kern="1200" dirty="0">
                <a:solidFill>
                  <a:schemeClr val="tx1"/>
                </a:solidFill>
                <a:effectLst/>
                <a:latin typeface="+mn-lt"/>
                <a:ea typeface="+mn-ea"/>
                <a:cs typeface="+mn-cs"/>
              </a:rPr>
              <a:t>victim </a:t>
            </a:r>
            <a:r>
              <a:rPr lang="en-US" sz="1200" b="0" i="0" kern="1200" dirty="0">
                <a:solidFill>
                  <a:schemeClr val="tx1"/>
                </a:solidFill>
                <a:effectLst/>
                <a:latin typeface="+mn-lt"/>
                <a:ea typeface="+mn-ea"/>
                <a:cs typeface="+mn-cs"/>
              </a:rPr>
              <a:t>of a threatening situation </a:t>
            </a:r>
            <a:r>
              <a:rPr lang="en-US" sz="1200" b="1" i="1" kern="1200" dirty="0">
                <a:solidFill>
                  <a:schemeClr val="tx1"/>
                </a:solidFill>
                <a:effectLst/>
                <a:latin typeface="+mn-lt"/>
                <a:ea typeface="+mn-ea"/>
                <a:cs typeface="+mn-cs"/>
              </a:rPr>
              <a:t>into an agent in control of their circumstances, = lessens anxiety. </a:t>
            </a:r>
          </a:p>
          <a:p>
            <a:pPr marL="628650" lvl="1" indent="-171450">
              <a:buFont typeface="Arial" panose="020B0604020202020204" pitchFamily="34" charset="0"/>
              <a:buChar char="•"/>
            </a:pPr>
            <a:r>
              <a:rPr lang="en-US" b="0" i="0" kern="1200" dirty="0">
                <a:solidFill>
                  <a:schemeClr val="tx1"/>
                </a:solidFill>
                <a:effectLst/>
                <a:latin typeface="+mn-lt"/>
                <a:ea typeface="+mn-ea"/>
                <a:cs typeface="+mn-cs"/>
              </a:rPr>
              <a:t>If children, this reframing helps them eel they’re part of an important mission rather than being deprived of their former routine, thus they will often rise to the occasion, complain less, and be more cooperative.</a:t>
            </a:r>
          </a:p>
          <a:p>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Consider others who have endured tight spaces for long periods in order to perform their missions. </a:t>
            </a:r>
            <a:r>
              <a:rPr lang="en-US" dirty="0"/>
              <a:t>E.g. </a:t>
            </a:r>
            <a:r>
              <a:rPr lang="en-US" sz="1200" kern="1200" dirty="0">
                <a:solidFill>
                  <a:schemeClr val="tx1"/>
                </a:solidFill>
                <a:effectLst/>
                <a:latin typeface="+mn-lt"/>
                <a:ea typeface="+mn-ea"/>
                <a:cs typeface="+mn-cs"/>
              </a:rPr>
              <a:t>astronauts, researchers in the South Pole Station in Antarctica, sailors onboard submarines, </a:t>
            </a:r>
          </a:p>
          <a:p>
            <a:pPr marL="171450" indent="-171450">
              <a:buFont typeface="Arial" panose="020B0604020202020204" pitchFamily="34" charset="0"/>
              <a:buChar char="•"/>
            </a:pPr>
            <a:r>
              <a:rPr lang="en-US" dirty="0"/>
              <a:t>Learn m</a:t>
            </a:r>
            <a:r>
              <a:rPr lang="en-US" sz="1200" kern="1200" dirty="0">
                <a:solidFill>
                  <a:schemeClr val="tx1"/>
                </a:solidFill>
                <a:effectLst/>
                <a:latin typeface="+mn-lt"/>
                <a:ea typeface="+mn-ea"/>
                <a:cs typeface="+mn-cs"/>
              </a:rPr>
              <a:t>ore about people who perform these missions and how they pass the time when they’re not engaged in work. It can make our current “shelter in” situation seem pretty sweet in comparison. Children may enjoy pretending to be on an imaginary mission: playing the part space explorers or Antarctic explorers. Now is also a good time to read more about the explorers of the past who were confined to tight quarters—</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All of us are, explorers right now</a:t>
            </a:r>
            <a:r>
              <a:rPr lang="en-US" sz="1200" kern="1200" dirty="0">
                <a:solidFill>
                  <a:schemeClr val="tx1"/>
                </a:solidFill>
                <a:effectLst/>
                <a:latin typeface="+mn-lt"/>
                <a:ea typeface="+mn-ea"/>
                <a:cs typeface="+mn-cs"/>
              </a:rPr>
              <a:t>. We are navigating unchartered territories as we use modern technologies and </a:t>
            </a:r>
            <a:r>
              <a:rPr lang="en-US" sz="1200" u="sng" kern="1200" dirty="0">
                <a:solidFill>
                  <a:schemeClr val="tx1"/>
                </a:solidFill>
                <a:effectLst/>
                <a:latin typeface="+mn-lt"/>
                <a:ea typeface="+mn-ea"/>
                <a:cs typeface="+mn-cs"/>
                <a:hlinkClick r:id="rId5" tooltip="Psychology Today looks at cutting"/>
              </a:rPr>
              <a:t>cutting</a:t>
            </a:r>
            <a:r>
              <a:rPr lang="en-US" sz="1200" kern="1200" dirty="0">
                <a:solidFill>
                  <a:schemeClr val="tx1"/>
                </a:solidFill>
                <a:effectLst/>
                <a:latin typeface="+mn-lt"/>
                <a:ea typeface="+mn-ea"/>
                <a:cs typeface="+mn-cs"/>
              </a:rPr>
              <a:t> edge knowledge for the first time in history to fight a microscopic enemy. It is indeed a challenge. We are all on a mission and we are active agents in the fight. When we reframe our conception of “shelter in” to be an active piece of a greater quest rather than a threat to our personal routine, we will improve our well-being and be more resilient as we prepare for whatever this battle brings us in the future.</a:t>
            </a:r>
          </a:p>
          <a:p>
            <a:r>
              <a:rPr lang="en-US" sz="1200" kern="1200" dirty="0">
                <a:solidFill>
                  <a:schemeClr val="tx1"/>
                </a:solidFill>
                <a:effectLst/>
                <a:latin typeface="+mn-lt"/>
                <a:ea typeface="+mn-ea"/>
                <a:cs typeface="+mn-cs"/>
              </a:rPr>
              <a:t> </a:t>
            </a:r>
          </a:p>
          <a:p>
            <a:r>
              <a:rPr lang="en-US" dirty="0"/>
              <a:t>We have been learning, just in different ways</a:t>
            </a:r>
          </a:p>
          <a:p>
            <a:pPr lvl="1"/>
            <a:r>
              <a:rPr lang="en-US" dirty="0"/>
              <a:t>May not be learning academics but learning how to deal with stress (Dr. Bruce Perry)</a:t>
            </a:r>
          </a:p>
          <a:p>
            <a:endParaRPr lang="en-US" sz="1200" kern="1200" dirty="0">
              <a:solidFill>
                <a:schemeClr val="tx1"/>
              </a:solidFill>
              <a:effectLst/>
              <a:latin typeface="+mn-lt"/>
              <a:ea typeface="+mn-ea"/>
              <a:cs typeface="+mn-cs"/>
            </a:endParaRPr>
          </a:p>
          <a:p>
            <a:r>
              <a:rPr lang="en-US" dirty="0"/>
              <a:t>Modify expectations does not mean lessening expectations</a:t>
            </a:r>
          </a:p>
          <a:p>
            <a:pPr lvl="1"/>
            <a:r>
              <a:rPr lang="en-US" dirty="0"/>
              <a:t>Work “smarter not harder”</a:t>
            </a:r>
          </a:p>
          <a:p>
            <a:r>
              <a:rPr lang="en-US" dirty="0"/>
              <a:t>Qualification for special education is not the answer!! </a:t>
            </a:r>
          </a:p>
          <a:p>
            <a:pPr lvl="1"/>
            <a:r>
              <a:rPr lang="en-US" dirty="0"/>
              <a:t>Use MTSS to meet the needs and put efforts into delivering intervention, not a lengthy process for qualification</a:t>
            </a:r>
          </a:p>
          <a:p>
            <a:endParaRPr lang="en-US" sz="120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a:xfrm>
            <a:off x="6840353" y="8092628"/>
            <a:ext cx="235084" cy="42600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1351F-DBB1-4664-ADA9-83BC7CB8848D}"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35121743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0088" y="639763"/>
            <a:ext cx="5676900" cy="319405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Teachers with more developed emotion skills tend to report less burnout and greater job satisfaction. These skills include the ability to recognize emotions accurately, understand their causes and consequences, label them precisely, express them comfortably and regulate them effectively. But the challenge is that most teachers have not received a formal education in emotion skills.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Second, teachers who work in a school with an administrator with more developed emotion skills tend to experience fewer negative emotions and more positive emotions. These teachers also are likely to have better-quality relationships with their students. When students have stronger connections with their teachers, they, in turn, are more engaged and committed to learning; they’re also more willing to take risks and persist in the face of difficulty.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1351F-DBB1-4664-ADA9-83BC7CB8848D}"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3709391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9263" y="568325"/>
            <a:ext cx="4187825" cy="2355850"/>
          </a:xfrm>
        </p:spPr>
      </p:sp>
      <p:sp>
        <p:nvSpPr>
          <p:cNvPr id="3" name="Notes Placeholder 2"/>
          <p:cNvSpPr>
            <a:spLocks noGrp="1"/>
          </p:cNvSpPr>
          <p:nvPr>
            <p:ph type="body" idx="1"/>
          </p:nvPr>
        </p:nvSpPr>
        <p:spPr>
          <a:xfrm>
            <a:off x="118770" y="3053040"/>
            <a:ext cx="6839535" cy="3834051"/>
          </a:xfrm>
        </p:spPr>
        <p:txBody>
          <a:bodyPr/>
          <a:lstStyle/>
          <a:p>
            <a:r>
              <a:rPr lang="en-US" sz="1000" dirty="0">
                <a:hlinkClick r:id="rId3"/>
              </a:rPr>
              <a:t>https://www.edsurge.com/news/2020-04-07-teachers-are-anxious-and-overwhelmed-they-need-sel-now-more-than-ever</a:t>
            </a:r>
            <a:endParaRPr lang="en-US" sz="1000" b="1" i="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Emotions matter for attention, memory and learning. </a:t>
            </a:r>
            <a:r>
              <a:rPr lang="en-US" sz="1200" b="0" i="0" kern="1200" dirty="0">
                <a:solidFill>
                  <a:schemeClr val="tx1"/>
                </a:solidFill>
                <a:effectLst/>
                <a:latin typeface="+mn-lt"/>
                <a:ea typeface="+mn-ea"/>
                <a:cs typeface="+mn-cs"/>
              </a:rPr>
              <a:t>Positive emotions like joy and curiosity increase attention and promote greater engagement. Emotions like anxiety and fear, especially when prolonged, disrupt concentration and interfere with thinking. </a:t>
            </a:r>
            <a:r>
              <a:rPr lang="en-US" sz="1200" b="0" i="1" kern="1200" dirty="0">
                <a:solidFill>
                  <a:schemeClr val="tx1"/>
                </a:solidFill>
                <a:effectLst/>
                <a:latin typeface="+mn-lt"/>
                <a:ea typeface="+mn-ea"/>
                <a:cs typeface="+mn-cs"/>
              </a:rPr>
              <a:t>Chronic stress, especially when poorly managed, can result in the persistent activation of the sympathetic nervous system and the release of stress hormones like cortisol. Prolonged release of this and other neurochemicals impacts brain structures associated with executive functioning and memory, diminishing our ability to be effective educators and undermining student learning.</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Emotions matter for decision-making.</a:t>
            </a:r>
            <a:r>
              <a:rPr lang="en-US" sz="1200" b="0" i="0" kern="1200" dirty="0">
                <a:solidFill>
                  <a:schemeClr val="tx1"/>
                </a:solidFill>
                <a:effectLst/>
                <a:latin typeface="+mn-lt"/>
                <a:ea typeface="+mn-ea"/>
                <a:cs typeface="+mn-cs"/>
              </a:rPr>
              <a:t> When we’re overwhelmed and feeling scared and stressed, the areas of our brains responsible for wise decision-making also can become “hijacked.” In contrast, the experience of more positive states like joy and interest tend to help people evaluate individuals, places and events more favorably compared to people experiencing more unpleasant emotions. Pleasant emotions also have been shown to enhance mental flexibility and creativity, which are key to navigating the novel and evolving demands of living through a pandemic.</a:t>
            </a:r>
          </a:p>
          <a:p>
            <a:r>
              <a:rPr lang="en-US" sz="1200" b="0" i="0" kern="1200" dirty="0">
                <a:solidFill>
                  <a:schemeClr val="tx1"/>
                </a:solidFill>
                <a:effectLst/>
                <a:latin typeface="+mn-lt"/>
                <a:ea typeface="+mn-ea"/>
                <a:cs typeface="+mn-cs"/>
              </a:rPr>
              <a:t> </a:t>
            </a:r>
          </a:p>
          <a:p>
            <a:r>
              <a:rPr lang="en-US" sz="1200" b="1" i="0" kern="1200" dirty="0">
                <a:solidFill>
                  <a:schemeClr val="tx1"/>
                </a:solidFill>
                <a:effectLst/>
                <a:latin typeface="+mn-lt"/>
                <a:ea typeface="+mn-ea"/>
                <a:cs typeface="+mn-cs"/>
              </a:rPr>
              <a:t>Emotions matter for relationships.</a:t>
            </a:r>
            <a:r>
              <a:rPr lang="en-US" sz="1200" b="0" i="0" kern="1200" dirty="0">
                <a:solidFill>
                  <a:schemeClr val="tx1"/>
                </a:solidFill>
                <a:effectLst/>
                <a:latin typeface="+mn-lt"/>
                <a:ea typeface="+mn-ea"/>
                <a:cs typeface="+mn-cs"/>
              </a:rPr>
              <a:t> How we feel and how we interpret the feelings of others sends signals for other people to either approach or avoid us. Teachers who express anxiety or frustration (e.g. in their facial expressions, body language, vocal tone or behavior) are likely to alienate students, which can impact students’ sense of safety in the classroom—and likely at home in a virtual learning environment—thereby having a negative influence on learning. Further, dysregulated emotions can undermine healthy relationships between teachers and parents. For most students, a successful distance learning experience will require a solid partnership between teachers and families.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Emotions matter for health and well-being.</a:t>
            </a:r>
            <a:r>
              <a:rPr lang="en-US" sz="1200" b="0" i="0" kern="1200" dirty="0">
                <a:solidFill>
                  <a:schemeClr val="tx1"/>
                </a:solidFill>
                <a:effectLst/>
                <a:latin typeface="+mn-lt"/>
                <a:ea typeface="+mn-ea"/>
                <a:cs typeface="+mn-cs"/>
              </a:rPr>
              <a:t> How we feel influences our bodies, </a:t>
            </a:r>
            <a:r>
              <a:rPr lang="en-US" dirty="0"/>
              <a:t>both</a:t>
            </a:r>
            <a:r>
              <a:rPr lang="en-US" sz="1200" b="0" i="0" kern="1200" dirty="0">
                <a:solidFill>
                  <a:schemeClr val="tx1"/>
                </a:solidFill>
                <a:effectLst/>
                <a:latin typeface="+mn-lt"/>
                <a:ea typeface="+mn-ea"/>
                <a:cs typeface="+mn-cs"/>
              </a:rPr>
              <a:t> physically and mentall</a:t>
            </a:r>
            <a:r>
              <a:rPr lang="en-US" dirty="0"/>
              <a:t>y. </a:t>
            </a:r>
            <a:r>
              <a:rPr lang="en-US" sz="1200" b="0" i="0" kern="1200" dirty="0">
                <a:solidFill>
                  <a:schemeClr val="tx1"/>
                </a:solidFill>
                <a:effectLst/>
                <a:latin typeface="+mn-lt"/>
                <a:ea typeface="+mn-ea"/>
                <a:cs typeface="+mn-cs"/>
              </a:rPr>
              <a:t>Stress is associated with increased levels of cortisol, which has been shown to lead to both physical and mental health challenges, including depression and weight gain. Both the ability to regulate unpleasant emotions and the experience of more pleasant emotions have been shown to have health benefits, including fostering greater resilience during and after traumatic events.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Emotions matter for performance. </a:t>
            </a:r>
            <a:r>
              <a:rPr lang="en-US" sz="1200" b="0" i="0" kern="1200" dirty="0">
                <a:solidFill>
                  <a:schemeClr val="tx1"/>
                </a:solidFill>
                <a:effectLst/>
                <a:latin typeface="+mn-lt"/>
                <a:ea typeface="+mn-ea"/>
                <a:cs typeface="+mn-cs"/>
              </a:rPr>
              <a:t>Chronic stress among teachers is linked to decreases in teacher motivation and engagement, both of which lead to burnout. Teachers who are burnt out have poorer relationships with students and are also less likely to be positive role models for healthy self-regulation—for their students and their families. It’s no surprise that teachers who are burnt out are more likely to leave the profession, which impacts student learning and puts a huge drain on schools.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1351F-DBB1-4664-ADA9-83BC7CB8848D}"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42201920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1325" y="709613"/>
            <a:ext cx="4048125" cy="2278062"/>
          </a:xfrm>
        </p:spPr>
      </p:sp>
      <p:sp>
        <p:nvSpPr>
          <p:cNvPr id="3" name="Notes Placeholder 2"/>
          <p:cNvSpPr>
            <a:spLocks noGrp="1"/>
          </p:cNvSpPr>
          <p:nvPr>
            <p:ph type="body" idx="1"/>
          </p:nvPr>
        </p:nvSpPr>
        <p:spPr>
          <a:xfrm>
            <a:off x="314537" y="3124041"/>
            <a:ext cx="6683904" cy="3834051"/>
          </a:xfrm>
        </p:spPr>
        <p:txBody>
          <a:bodyPr/>
          <a:lstStyle/>
          <a:p>
            <a:r>
              <a:rPr lang="en-US" dirty="0">
                <a:hlinkClick r:id="rId3"/>
              </a:rPr>
              <a:t>https://sel4us.org/blog/social-emotional-learning-supports-around-covid-19/</a:t>
            </a:r>
            <a:endParaRPr lang="en-US" sz="1200" b="1" i="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Self-Awareness</a:t>
            </a:r>
          </a:p>
          <a:p>
            <a:r>
              <a:rPr lang="en-US" sz="1200" b="0" i="0" kern="1200" dirty="0">
                <a:solidFill>
                  <a:schemeClr val="tx1"/>
                </a:solidFill>
                <a:effectLst/>
                <a:latin typeface="+mn-lt"/>
                <a:ea typeface="+mn-ea"/>
                <a:cs typeface="+mn-cs"/>
              </a:rPr>
              <a:t>Teach </a:t>
            </a:r>
            <a:r>
              <a:rPr lang="en-US" sz="1200" b="1" i="0" kern="1200" dirty="0">
                <a:solidFill>
                  <a:schemeClr val="tx1"/>
                </a:solidFill>
                <a:effectLst/>
                <a:latin typeface="+mn-lt"/>
                <a:ea typeface="+mn-ea"/>
                <a:cs typeface="+mn-cs"/>
              </a:rPr>
              <a:t>SELF-AWARENESS</a:t>
            </a:r>
            <a:r>
              <a:rPr lang="en-US" sz="1200" b="0" i="0" kern="1200" dirty="0">
                <a:solidFill>
                  <a:schemeClr val="tx1"/>
                </a:solidFill>
                <a:effectLst/>
                <a:latin typeface="+mn-lt"/>
                <a:ea typeface="+mn-ea"/>
                <a:cs typeface="+mn-cs"/>
              </a:rPr>
              <a:t> by encouraging children to talk about and identify their emotions. Reassure them that fears and worries are natural responses in uncertain times and that adults are doing everything they can to help keep them and others safe.</a:t>
            </a:r>
          </a:p>
          <a:p>
            <a:r>
              <a:rPr lang="en-US" sz="1200" b="0" i="0" kern="1200" dirty="0">
                <a:solidFill>
                  <a:schemeClr val="tx1"/>
                </a:solidFill>
                <a:effectLst/>
                <a:latin typeface="+mn-lt"/>
                <a:ea typeface="+mn-ea"/>
                <a:cs typeface="+mn-cs"/>
              </a:rPr>
              <a:t>Teach </a:t>
            </a:r>
            <a:r>
              <a:rPr lang="en-US" sz="1200" b="1" i="1" kern="1200" dirty="0">
                <a:solidFill>
                  <a:schemeClr val="tx1"/>
                </a:solidFill>
                <a:effectLst/>
                <a:latin typeface="+mn-lt"/>
                <a:ea typeface="+mn-ea"/>
                <a:cs typeface="+mn-cs"/>
              </a:rPr>
              <a:t>self-confidence</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Recognize children’s strengths and reinforce the role they play in having responsible behavior. Express confidence in their ability to seek help or find answers when needed, or to let adults know when others may need help or assistance. Praise children frequently for applying these strengths to help manage their feelings and emotions during the current health crisis. </a:t>
            </a:r>
          </a:p>
          <a:p>
            <a:r>
              <a:rPr lang="en-US" sz="1200" b="0" i="0" kern="1200" dirty="0">
                <a:solidFill>
                  <a:schemeClr val="tx1"/>
                </a:solidFill>
                <a:effectLst/>
                <a:latin typeface="+mn-lt"/>
                <a:ea typeface="+mn-ea"/>
                <a:cs typeface="+mn-cs"/>
              </a:rPr>
              <a:t>Teach </a:t>
            </a:r>
            <a:r>
              <a:rPr lang="en-US" sz="1200" b="1" i="1" kern="1200" dirty="0">
                <a:solidFill>
                  <a:schemeClr val="tx1"/>
                </a:solidFill>
                <a:effectLst/>
                <a:latin typeface="+mn-lt"/>
                <a:ea typeface="+mn-ea"/>
                <a:cs typeface="+mn-cs"/>
              </a:rPr>
              <a:t>self-efficacy</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Help children feel a sense of control over their circumstances. Explain to them that, while things may seem frightening, there are things they can do to keep themselves and others safe. Talk about the importance of washing their hands frequently with soap and water for at least 20 seconds each time. Discuss the importance of eating healthy and getting plenty of sleep at night.</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Self-Management</a:t>
            </a:r>
          </a:p>
          <a:p>
            <a:r>
              <a:rPr lang="en-US" sz="1200" b="0" i="0" kern="1200" dirty="0">
                <a:solidFill>
                  <a:schemeClr val="tx1"/>
                </a:solidFill>
                <a:effectLst/>
                <a:latin typeface="+mn-lt"/>
                <a:ea typeface="+mn-ea"/>
                <a:cs typeface="+mn-cs"/>
              </a:rPr>
              <a:t>Teach </a:t>
            </a:r>
            <a:r>
              <a:rPr lang="en-US" sz="1200" b="1" i="0" kern="1200" dirty="0">
                <a:solidFill>
                  <a:schemeClr val="tx1"/>
                </a:solidFill>
                <a:effectLst/>
                <a:latin typeface="+mn-lt"/>
                <a:ea typeface="+mn-ea"/>
                <a:cs typeface="+mn-cs"/>
              </a:rPr>
              <a:t>SELF-MANAGEMENT</a:t>
            </a:r>
            <a:r>
              <a:rPr lang="en-US" sz="1200" b="0" i="0" kern="1200" dirty="0">
                <a:solidFill>
                  <a:schemeClr val="tx1"/>
                </a:solidFill>
                <a:effectLst/>
                <a:latin typeface="+mn-lt"/>
                <a:ea typeface="+mn-ea"/>
                <a:cs typeface="+mn-cs"/>
              </a:rPr>
              <a:t> skills by modeling emotional control and managing daily stresses.</a:t>
            </a:r>
          </a:p>
          <a:p>
            <a:r>
              <a:rPr lang="en-US" sz="1200" b="0" i="0" kern="1200" dirty="0">
                <a:solidFill>
                  <a:schemeClr val="tx1"/>
                </a:solidFill>
                <a:effectLst/>
                <a:latin typeface="+mn-lt"/>
                <a:ea typeface="+mn-ea"/>
                <a:cs typeface="+mn-cs"/>
              </a:rPr>
              <a:t>Teach </a:t>
            </a:r>
            <a:r>
              <a:rPr lang="en-US" sz="1200" b="0" kern="1200" dirty="0">
                <a:solidFill>
                  <a:schemeClr val="tx1"/>
                </a:solidFill>
                <a:effectLst/>
                <a:latin typeface="+mn-lt"/>
                <a:ea typeface="+mn-ea"/>
                <a:cs typeface="+mn-cs"/>
              </a:rPr>
              <a:t>impulse control: </a:t>
            </a:r>
            <a:r>
              <a:rPr lang="en-US" sz="1200" b="0" i="0" kern="1200" dirty="0">
                <a:solidFill>
                  <a:schemeClr val="tx1"/>
                </a:solidFill>
                <a:effectLst/>
                <a:latin typeface="+mn-lt"/>
                <a:ea typeface="+mn-ea"/>
                <a:cs typeface="+mn-cs"/>
              </a:rPr>
              <a:t>Talk about the importance of “thinking before acting.” Discuss situations you may have observed in which the health crisis led to feelings of frustration for people. For example, explain how the crisis led to shortages in some medical and household supplies. Talk about ways in which you observed people managing their impulses to cope with the frustration of not being able to access these supplies. Use other examples as appropriate.</a:t>
            </a:r>
          </a:p>
          <a:p>
            <a:r>
              <a:rPr lang="en-US" sz="1200" b="0" i="0" kern="1200" dirty="0">
                <a:solidFill>
                  <a:schemeClr val="tx1"/>
                </a:solidFill>
                <a:effectLst/>
                <a:latin typeface="+mn-lt"/>
                <a:ea typeface="+mn-ea"/>
                <a:cs typeface="+mn-cs"/>
              </a:rPr>
              <a:t>Teach </a:t>
            </a:r>
            <a:r>
              <a:rPr lang="en-US" sz="1200" b="1" i="1" kern="1200" dirty="0">
                <a:solidFill>
                  <a:schemeClr val="tx1"/>
                </a:solidFill>
                <a:effectLst/>
                <a:latin typeface="+mn-lt"/>
                <a:ea typeface="+mn-ea"/>
                <a:cs typeface="+mn-cs"/>
              </a:rPr>
              <a:t>stress management</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Discuss how the health crisis has led to many changes for people and some of these changes have resulted in stressful situations. For example, explain how school closings might lead older children to fear that they may not be able to finish their courses for graduation. Use other examples as appropriate. Identify ways in which children might manage their stresses, such as through mindfulness and relaxation strategies. </a:t>
            </a:r>
          </a:p>
          <a:p>
            <a:r>
              <a:rPr lang="en-US" sz="1200" b="0" i="0" kern="1200" dirty="0">
                <a:solidFill>
                  <a:schemeClr val="tx1"/>
                </a:solidFill>
                <a:effectLst/>
                <a:latin typeface="+mn-lt"/>
                <a:ea typeface="+mn-ea"/>
                <a:cs typeface="+mn-cs"/>
              </a:rPr>
              <a:t>Teach </a:t>
            </a:r>
            <a:r>
              <a:rPr lang="en-US" sz="1200" b="1" i="1" kern="1200" dirty="0">
                <a:solidFill>
                  <a:schemeClr val="tx1"/>
                </a:solidFill>
                <a:effectLst/>
                <a:latin typeface="+mn-lt"/>
                <a:ea typeface="+mn-ea"/>
                <a:cs typeface="+mn-cs"/>
              </a:rPr>
              <a:t>goal setting</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Help children learn to set and achieve goals. Since many schools will be closing, it is important for parents to set and keep a normal routine at home. Goal setting can become a large part of that routine. Help children identify personal and academic goals for the week, then set daily goals and break them into several shorter goals that can be easily achieved. Not only will this strategy help keep them on track with their studies, it will also help keep their minds occupied and off the health crisis. </a:t>
            </a:r>
          </a:p>
          <a:p>
            <a:r>
              <a:rPr lang="en-US" sz="1200" b="0" i="0" kern="1200" dirty="0">
                <a:solidFill>
                  <a:schemeClr val="tx1"/>
                </a:solidFill>
                <a:effectLst/>
                <a:latin typeface="+mn-lt"/>
                <a:ea typeface="+mn-ea"/>
                <a:cs typeface="+mn-cs"/>
              </a:rPr>
              <a:t>Teach </a:t>
            </a:r>
            <a:r>
              <a:rPr lang="en-US" sz="1200" b="0" i="1" kern="1200" dirty="0">
                <a:solidFill>
                  <a:schemeClr val="tx1"/>
                </a:solidFill>
                <a:effectLst/>
                <a:latin typeface="+mn-lt"/>
                <a:ea typeface="+mn-ea"/>
                <a:cs typeface="+mn-cs"/>
              </a:rPr>
              <a:t>organizational skills</a:t>
            </a:r>
            <a:r>
              <a:rPr lang="en-US" sz="1200" b="0" i="0" kern="1200" dirty="0">
                <a:solidFill>
                  <a:schemeClr val="tx1"/>
                </a:solidFill>
                <a:effectLst/>
                <a:latin typeface="+mn-lt"/>
                <a:ea typeface="+mn-ea"/>
                <a:cs typeface="+mn-cs"/>
              </a:rPr>
              <a:t>: Since many communities will have reduced access to services and supplies as a result of social distancing efforts, this can be an excellent opportunity to teach preparedness through organizational skills. Explain to children that many people will be remaining at home during this time because community activities and events have been cancelled to ensure everyone’s safety.  As a result, families will need to plan for food and supplies they might need while staying home. Turn it into a fun activity such as an adventure or ‘stay’cation. Enlist children’s assistance in planning and organizing the activities and supplies needed for an anticipated 14-day stay at home.</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Social Awareness</a:t>
            </a:r>
          </a:p>
          <a:p>
            <a:r>
              <a:rPr lang="en-US" sz="1200" b="0" i="0" kern="1200" dirty="0">
                <a:solidFill>
                  <a:schemeClr val="tx1"/>
                </a:solidFill>
                <a:effectLst/>
                <a:latin typeface="+mn-lt"/>
                <a:ea typeface="+mn-ea"/>
                <a:cs typeface="+mn-cs"/>
              </a:rPr>
              <a:t>Teach </a:t>
            </a:r>
            <a:r>
              <a:rPr lang="en-US" sz="1200" b="1" i="0" kern="1200" dirty="0">
                <a:solidFill>
                  <a:schemeClr val="tx1"/>
                </a:solidFill>
                <a:effectLst/>
                <a:latin typeface="+mn-lt"/>
                <a:ea typeface="+mn-ea"/>
                <a:cs typeface="+mn-cs"/>
              </a:rPr>
              <a:t>SOCIAL AWARENESS</a:t>
            </a:r>
            <a:r>
              <a:rPr lang="en-US" sz="1200" b="0" i="0" kern="1200" dirty="0">
                <a:solidFill>
                  <a:schemeClr val="tx1"/>
                </a:solidFill>
                <a:effectLst/>
                <a:latin typeface="+mn-lt"/>
                <a:ea typeface="+mn-ea"/>
                <a:cs typeface="+mn-cs"/>
              </a:rPr>
              <a:t> by modeling empathy and perspective taking. When opportunities are presented, discuss with your children the importance of practicing this in every day and every way.</a:t>
            </a:r>
          </a:p>
          <a:p>
            <a:r>
              <a:rPr lang="en-US" sz="1200" b="0" i="0" kern="1200" dirty="0">
                <a:solidFill>
                  <a:schemeClr val="tx1"/>
                </a:solidFill>
                <a:effectLst/>
                <a:latin typeface="+mn-lt"/>
                <a:ea typeface="+mn-ea"/>
                <a:cs typeface="+mn-cs"/>
              </a:rPr>
              <a:t>Teach </a:t>
            </a:r>
            <a:r>
              <a:rPr lang="en-US" sz="1200" b="0" kern="1200" dirty="0">
                <a:solidFill>
                  <a:schemeClr val="tx1"/>
                </a:solidFill>
                <a:effectLst/>
                <a:latin typeface="+mn-lt"/>
                <a:ea typeface="+mn-ea"/>
                <a:cs typeface="+mn-cs"/>
              </a:rPr>
              <a:t>empathy</a:t>
            </a:r>
            <a:r>
              <a:rPr lang="en-US" sz="1200" b="0" i="0" kern="1200" dirty="0">
                <a:solidFill>
                  <a:schemeClr val="tx1"/>
                </a:solidFill>
                <a:effectLst/>
                <a:latin typeface="+mn-lt"/>
                <a:ea typeface="+mn-ea"/>
                <a:cs typeface="+mn-cs"/>
              </a:rPr>
              <a:t>: Acknowledge and discuss how others might be impacted by the health crisis, social distancing and economic shifts. Talk about how this might feel if it were you or your family. Discuss ways in which your family might help others in need.</a:t>
            </a:r>
          </a:p>
          <a:p>
            <a:r>
              <a:rPr lang="en-US" sz="1200" b="0" i="0" kern="1200" dirty="0">
                <a:solidFill>
                  <a:schemeClr val="tx1"/>
                </a:solidFill>
                <a:effectLst/>
                <a:latin typeface="+mn-lt"/>
                <a:ea typeface="+mn-ea"/>
                <a:cs typeface="+mn-cs"/>
              </a:rPr>
              <a:t>Teach </a:t>
            </a:r>
            <a:r>
              <a:rPr lang="en-US" sz="1200" b="1" i="1" kern="1200" dirty="0">
                <a:solidFill>
                  <a:schemeClr val="tx1"/>
                </a:solidFill>
                <a:effectLst/>
                <a:latin typeface="+mn-lt"/>
                <a:ea typeface="+mn-ea"/>
                <a:cs typeface="+mn-cs"/>
              </a:rPr>
              <a:t>perspective-taking, appreciation for diversity </a:t>
            </a:r>
            <a:r>
              <a:rPr lang="en-US" sz="1200" b="1" i="0" kern="1200" dirty="0">
                <a:solidFill>
                  <a:schemeClr val="tx1"/>
                </a:solidFill>
                <a:effectLst/>
                <a:latin typeface="+mn-lt"/>
                <a:ea typeface="+mn-ea"/>
                <a:cs typeface="+mn-cs"/>
              </a:rPr>
              <a:t>and</a:t>
            </a:r>
            <a:r>
              <a:rPr lang="en-US" sz="1200" b="1" i="1" kern="1200" dirty="0">
                <a:solidFill>
                  <a:schemeClr val="tx1"/>
                </a:solidFill>
                <a:effectLst/>
                <a:latin typeface="+mn-lt"/>
                <a:ea typeface="+mn-ea"/>
                <a:cs typeface="+mn-cs"/>
              </a:rPr>
              <a:t> respect for others</a:t>
            </a:r>
            <a:r>
              <a:rPr lang="en-US" sz="1200" b="1" i="0" kern="1200" dirty="0">
                <a:solidFill>
                  <a:schemeClr val="tx1"/>
                </a:solidFill>
                <a:effectLst/>
                <a:latin typeface="+mn-lt"/>
                <a:ea typeface="+mn-ea"/>
                <a:cs typeface="+mn-cs"/>
              </a:rPr>
              <a:t>: I</a:t>
            </a:r>
            <a:r>
              <a:rPr lang="en-US" sz="1200" b="0" i="0" kern="1200" dirty="0">
                <a:solidFill>
                  <a:schemeClr val="tx1"/>
                </a:solidFill>
                <a:effectLst/>
                <a:latin typeface="+mn-lt"/>
                <a:ea typeface="+mn-ea"/>
                <a:cs typeface="+mn-cs"/>
              </a:rPr>
              <a:t>dentify how other children and families might respond differently to this crisis. Discuss how some groups and families have different cultures, customs, or beliefs, and while these may be unfamiliar to us, this doesn’t mean they are wrong. Spend time discussing the fact that we are more alike than we are different.</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Relationship Skills</a:t>
            </a:r>
          </a:p>
          <a:p>
            <a:r>
              <a:rPr lang="en-US" sz="1200" b="0" i="0" kern="1200" dirty="0">
                <a:solidFill>
                  <a:schemeClr val="tx1"/>
                </a:solidFill>
                <a:effectLst/>
                <a:latin typeface="+mn-lt"/>
                <a:ea typeface="+mn-ea"/>
                <a:cs typeface="+mn-cs"/>
              </a:rPr>
              <a:t>Teach </a:t>
            </a:r>
            <a:r>
              <a:rPr lang="en-US" sz="1200" b="1" i="0" kern="1200" dirty="0">
                <a:solidFill>
                  <a:schemeClr val="tx1"/>
                </a:solidFill>
                <a:effectLst/>
                <a:latin typeface="+mn-lt"/>
                <a:ea typeface="+mn-ea"/>
                <a:cs typeface="+mn-cs"/>
              </a:rPr>
              <a:t>RELATIONSHIP SKILLS</a:t>
            </a:r>
            <a:r>
              <a:rPr lang="en-US" sz="1200" b="0" i="0" kern="1200" dirty="0">
                <a:solidFill>
                  <a:schemeClr val="tx1"/>
                </a:solidFill>
                <a:effectLst/>
                <a:latin typeface="+mn-lt"/>
                <a:ea typeface="+mn-ea"/>
                <a:cs typeface="+mn-cs"/>
              </a:rPr>
              <a:t> by demonstrating and discussing ways to improve communications and ways to listen and cooperate with one another. During this crisis, there is a chance that children will be confined at home for an extended period of time due to school closures. Home confinement may result in children having “extra” time on their hands, thus they may become bored or agitated. If there are siblings or other children in the home, there’s an added chance there may be disagreements and conflict. This is an excellent opportunity for parents to model, teach, and reinforce relationship-building skills.</a:t>
            </a:r>
          </a:p>
          <a:p>
            <a:r>
              <a:rPr lang="en-US" sz="1200" b="0" i="0" kern="1200" dirty="0">
                <a:solidFill>
                  <a:schemeClr val="tx1"/>
                </a:solidFill>
                <a:effectLst/>
                <a:latin typeface="+mn-lt"/>
                <a:ea typeface="+mn-ea"/>
                <a:cs typeface="+mn-cs"/>
              </a:rPr>
              <a:t>Teach </a:t>
            </a:r>
            <a:r>
              <a:rPr lang="en-US" sz="1200" b="1" i="1" kern="1200" dirty="0">
                <a:solidFill>
                  <a:schemeClr val="tx1"/>
                </a:solidFill>
                <a:effectLst/>
                <a:latin typeface="+mn-lt"/>
                <a:ea typeface="+mn-ea"/>
                <a:cs typeface="+mn-cs"/>
              </a:rPr>
              <a:t>communication</a:t>
            </a:r>
            <a:r>
              <a:rPr lang="en-US" sz="1200" b="1" i="0" kern="1200" dirty="0">
                <a:solidFill>
                  <a:schemeClr val="tx1"/>
                </a:solidFill>
                <a:effectLst/>
                <a:latin typeface="+mn-lt"/>
                <a:ea typeface="+mn-ea"/>
                <a:cs typeface="+mn-cs"/>
              </a:rPr>
              <a:t> skills</a:t>
            </a:r>
            <a:r>
              <a:rPr lang="en-US" sz="1200" b="0" i="0" kern="1200" dirty="0">
                <a:solidFill>
                  <a:schemeClr val="tx1"/>
                </a:solidFill>
                <a:effectLst/>
                <a:latin typeface="+mn-lt"/>
                <a:ea typeface="+mn-ea"/>
                <a:cs typeface="+mn-cs"/>
              </a:rPr>
              <a:t>:  Encourage children to communicate their thoughts, feelings, and needs in a non-emotional manner. Teach them to listen to what others say, then if clarification is needed, reflect what they heard using “I heard you say…” statements.  Point out when body language and non-verbal expressions might be communicating a different message than their words. Teach children to use “I” statements instead of “You” statements.</a:t>
            </a:r>
          </a:p>
          <a:p>
            <a:r>
              <a:rPr lang="en-US" sz="1200" b="0" i="0" kern="1200" dirty="0">
                <a:solidFill>
                  <a:schemeClr val="tx1"/>
                </a:solidFill>
                <a:effectLst/>
                <a:latin typeface="+mn-lt"/>
                <a:ea typeface="+mn-ea"/>
                <a:cs typeface="+mn-cs"/>
              </a:rPr>
              <a:t>Teach </a:t>
            </a:r>
            <a:r>
              <a:rPr lang="en-US" sz="1200" b="1" i="1" kern="1200" dirty="0">
                <a:solidFill>
                  <a:schemeClr val="tx1"/>
                </a:solidFill>
                <a:effectLst/>
                <a:latin typeface="+mn-lt"/>
                <a:ea typeface="+mn-ea"/>
                <a:cs typeface="+mn-cs"/>
              </a:rPr>
              <a:t>cooperation</a:t>
            </a:r>
            <a:r>
              <a:rPr lang="en-US" sz="1200" b="1" i="0" kern="1200" dirty="0">
                <a:solidFill>
                  <a:schemeClr val="tx1"/>
                </a:solidFill>
                <a:effectLst/>
                <a:latin typeface="+mn-lt"/>
                <a:ea typeface="+mn-ea"/>
                <a:cs typeface="+mn-cs"/>
              </a:rPr>
              <a:t> and </a:t>
            </a:r>
            <a:r>
              <a:rPr lang="en-US" sz="1200" b="1" i="1" kern="1200" dirty="0">
                <a:solidFill>
                  <a:schemeClr val="tx1"/>
                </a:solidFill>
                <a:effectLst/>
                <a:latin typeface="+mn-lt"/>
                <a:ea typeface="+mn-ea"/>
                <a:cs typeface="+mn-cs"/>
              </a:rPr>
              <a:t>negotiation</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skills: When conflicts or problems arise, parents should deal with their own emotions first, then listen to their children, rather than jumping in with a solution. Encourage children to use effective communication skills to resolve problems and conflicts. Explain that negative emotions are a natural experience when having problems and conflict and it is important to learn how to cope with these emotions, especially since the resolution may not always have the desired outcome. Learning to experience and cope with conflict and failure is an important factor in children’s character development.</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Responsible Decision-Making</a:t>
            </a:r>
          </a:p>
          <a:p>
            <a:r>
              <a:rPr lang="en-US" sz="1200" b="0" i="0" kern="1200" dirty="0">
                <a:solidFill>
                  <a:schemeClr val="tx1"/>
                </a:solidFill>
                <a:effectLst/>
                <a:latin typeface="+mn-lt"/>
                <a:ea typeface="+mn-ea"/>
                <a:cs typeface="+mn-cs"/>
              </a:rPr>
              <a:t>Teach </a:t>
            </a:r>
            <a:r>
              <a:rPr lang="en-US" sz="1200" b="1" i="0" kern="1200" dirty="0">
                <a:solidFill>
                  <a:schemeClr val="tx1"/>
                </a:solidFill>
                <a:effectLst/>
                <a:latin typeface="+mn-lt"/>
                <a:ea typeface="+mn-ea"/>
                <a:cs typeface="+mn-cs"/>
              </a:rPr>
              <a:t>RESPONSIBLE DECISION-MAKING</a:t>
            </a:r>
            <a:r>
              <a:rPr lang="en-US" sz="1200" b="0" i="0" kern="1200" dirty="0">
                <a:solidFill>
                  <a:schemeClr val="tx1"/>
                </a:solidFill>
                <a:effectLst/>
                <a:latin typeface="+mn-lt"/>
                <a:ea typeface="+mn-ea"/>
                <a:cs typeface="+mn-cs"/>
              </a:rPr>
              <a:t> by teaching children how to make constructive choices, especially during this health crisis. Children’s safety is a priority at all times, but the current crisis offers an opportunity to teach them problem-solving strategies, which can reinforce their ability to make appropriate decisions for their own safety.</a:t>
            </a:r>
          </a:p>
          <a:p>
            <a:r>
              <a:rPr lang="en-US" sz="1200" b="0" i="0" kern="1200" dirty="0">
                <a:solidFill>
                  <a:schemeClr val="tx1"/>
                </a:solidFill>
                <a:effectLst/>
                <a:latin typeface="+mn-lt"/>
                <a:ea typeface="+mn-ea"/>
                <a:cs typeface="+mn-cs"/>
              </a:rPr>
              <a:t>Teach children </a:t>
            </a:r>
            <a:r>
              <a:rPr lang="en-US" sz="1200" b="1" i="1" kern="1200" dirty="0">
                <a:solidFill>
                  <a:schemeClr val="tx1"/>
                </a:solidFill>
                <a:effectLst/>
                <a:latin typeface="+mn-lt"/>
                <a:ea typeface="+mn-ea"/>
                <a:cs typeface="+mn-cs"/>
              </a:rPr>
              <a:t>problem-solving</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steps</a:t>
            </a:r>
            <a:r>
              <a:rPr lang="en-US" sz="1200" b="0" i="0" kern="1200" dirty="0">
                <a:solidFill>
                  <a:schemeClr val="tx1"/>
                </a:solidFill>
                <a:effectLst/>
                <a:latin typeface="+mn-lt"/>
                <a:ea typeface="+mn-ea"/>
                <a:cs typeface="+mn-cs"/>
              </a:rPr>
              <a:t>: Children may not always know what the problem really is, so it will be especially important for parents to help them learn how to analyze the situation so they can resolve the problem responsibly. This may include looking at social norms and expectations and evaluating the consequences of their actions. Teenagers, for example, may encounter situations in which they face exposure to the virus as a result of an opportunity to engage in a desired social activity. They must be able to use problem-solving skills to be able to weigh the risks and benefits of their decision, including the possibility of exposing, not just themselves, but also others, as a result of their decision. Parents can help them navigate this process by teaching them the following strategies. Parents may want to employ other examples to help reinforce these problem-solving steps:</a:t>
            </a:r>
          </a:p>
          <a:p>
            <a:pPr lvl="1"/>
            <a:r>
              <a:rPr lang="en-US" sz="1200" b="0" i="0" kern="1200" dirty="0">
                <a:solidFill>
                  <a:schemeClr val="tx1"/>
                </a:solidFill>
                <a:effectLst/>
                <a:latin typeface="+mn-lt"/>
                <a:ea typeface="+mn-ea"/>
                <a:cs typeface="+mn-cs"/>
              </a:rPr>
              <a:t>Identifying the problem</a:t>
            </a:r>
          </a:p>
          <a:p>
            <a:pPr lvl="1"/>
            <a:r>
              <a:rPr lang="en-US" sz="1200" b="0" i="0" kern="1200" dirty="0">
                <a:solidFill>
                  <a:schemeClr val="tx1"/>
                </a:solidFill>
                <a:effectLst/>
                <a:latin typeface="+mn-lt"/>
                <a:ea typeface="+mn-ea"/>
                <a:cs typeface="+mn-cs"/>
              </a:rPr>
              <a:t>Analyzing the situation</a:t>
            </a:r>
          </a:p>
          <a:p>
            <a:pPr lvl="1"/>
            <a:r>
              <a:rPr lang="en-US" sz="1200" b="0" i="0" kern="1200" dirty="0">
                <a:solidFill>
                  <a:schemeClr val="tx1"/>
                </a:solidFill>
                <a:effectLst/>
                <a:latin typeface="+mn-lt"/>
                <a:ea typeface="+mn-ea"/>
                <a:cs typeface="+mn-cs"/>
              </a:rPr>
              <a:t>Identifying a potential solution</a:t>
            </a:r>
          </a:p>
          <a:p>
            <a:pPr lvl="1"/>
            <a:r>
              <a:rPr lang="en-US" sz="1200" b="0" i="0" kern="1200" dirty="0">
                <a:solidFill>
                  <a:schemeClr val="tx1"/>
                </a:solidFill>
                <a:effectLst/>
                <a:latin typeface="+mn-lt"/>
                <a:ea typeface="+mn-ea"/>
                <a:cs typeface="+mn-cs"/>
              </a:rPr>
              <a:t>Determining the potential consequences of the solution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1351F-DBB1-4664-ADA9-83BC7CB8848D}"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12111398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 is a lot we can do!!!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1800C-5AA9-5C47-8DCF-937C3942C0BC}"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21894003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build internal resiliency we want to do the following: [read slide]</a:t>
            </a:r>
          </a:p>
          <a:p>
            <a:endParaRPr lang="en-US" dirty="0"/>
          </a:p>
          <a:p>
            <a:r>
              <a:rPr lang="en-US" dirty="0"/>
              <a:t>These are the skills that SEL programs and resources can teach and/or enhance.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3ADE67-57F3-7E4D-AF86-DAD17D25D4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6532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680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 relationships!!!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3ADE67-57F3-7E4D-AF86-DAD17D25D4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78035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3013" y="212725"/>
            <a:ext cx="4899025" cy="2755900"/>
          </a:xfrm>
        </p:spPr>
      </p:sp>
      <p:sp>
        <p:nvSpPr>
          <p:cNvPr id="3" name="Notes Placeholder 2"/>
          <p:cNvSpPr>
            <a:spLocks noGrp="1"/>
          </p:cNvSpPr>
          <p:nvPr>
            <p:ph type="body" idx="1"/>
          </p:nvPr>
        </p:nvSpPr>
        <p:spPr>
          <a:xfrm>
            <a:off x="314537" y="3195042"/>
            <a:ext cx="6605270" cy="3834051"/>
          </a:xfrm>
        </p:spPr>
        <p:txBody>
          <a:bodyPr/>
          <a:lstStyle/>
          <a:p>
            <a:r>
              <a:rPr lang="en-US" dirty="0"/>
              <a:t>CASEL 2020</a:t>
            </a:r>
          </a:p>
          <a:p>
            <a:r>
              <a:rPr lang="en-US" sz="1200" b="1" i="0" u="none" strike="noStrike" kern="1200" baseline="0" dirty="0">
                <a:solidFill>
                  <a:schemeClr val="tx1"/>
                </a:solidFill>
                <a:latin typeface="+mn-lt"/>
                <a:ea typeface="+mn-ea"/>
                <a:cs typeface="+mn-cs"/>
              </a:rPr>
              <a:t>Allow space for connection, listening, and healing among all leaders and staff in the school building.</a:t>
            </a:r>
          </a:p>
          <a:p>
            <a:r>
              <a:rPr lang="en-US" sz="1200" b="0" i="0" u="none" strike="noStrike" kern="1200" baseline="0" dirty="0">
                <a:solidFill>
                  <a:schemeClr val="tx1"/>
                </a:solidFill>
                <a:latin typeface="+mn-lt"/>
                <a:ea typeface="+mn-ea"/>
                <a:cs typeface="+mn-cs"/>
              </a:rPr>
              <a:t>This may include carving out time during existing virtual or in-person meetings for staff to process and share their feelings, engage in community-building activities, reflect on how they can use their own social and emotional competencies to support one another and their students, and create individual plans for ongoing self-care.</a:t>
            </a:r>
          </a:p>
          <a:p>
            <a:r>
              <a:rPr lang="en-US" sz="1200" b="1" i="0" u="none" strike="noStrike" kern="1200" baseline="0" dirty="0">
                <a:solidFill>
                  <a:schemeClr val="tx1"/>
                </a:solidFill>
                <a:latin typeface="+mn-lt"/>
                <a:ea typeface="+mn-ea"/>
                <a:cs typeface="+mn-cs"/>
              </a:rPr>
              <a:t>• Capture this moment to identify new opportunities. </a:t>
            </a:r>
            <a:r>
              <a:rPr lang="en-US" sz="1200" b="0" i="0" u="none" strike="noStrike" kern="1200" baseline="0" dirty="0">
                <a:solidFill>
                  <a:schemeClr val="tx1"/>
                </a:solidFill>
                <a:latin typeface="+mn-lt"/>
                <a:ea typeface="+mn-ea"/>
                <a:cs typeface="+mn-cs"/>
              </a:rPr>
              <a:t>Engage staff in reflecting on what they’ve learned from the past few months and how this experience will shape the coming years. Provide time for staff to discuss with one another: How have disruptions to class and school revealed strengths in ourselves and students? What are some new ways to facilitate learning? Where may there be disengagement and inequity?</a:t>
            </a:r>
          </a:p>
          <a:p>
            <a:r>
              <a:rPr lang="en-US" sz="1200" b="0" i="0" u="none" strike="noStrike" kern="1200" baseline="0" dirty="0">
                <a:solidFill>
                  <a:schemeClr val="tx1"/>
                </a:solidFill>
                <a:latin typeface="+mn-lt"/>
                <a:ea typeface="+mn-ea"/>
                <a:cs typeface="+mn-cs"/>
              </a:rPr>
              <a:t>How can we better partner with families? Offer ongoing opportunities for staff to collaborate on ideas for how to use this learning to inform a collective path forward.</a:t>
            </a:r>
          </a:p>
          <a:p>
            <a:r>
              <a:rPr lang="en-US" sz="1200" b="1" i="0" u="none" strike="noStrike" kern="1200" baseline="0" dirty="0">
                <a:solidFill>
                  <a:schemeClr val="tx1"/>
                </a:solidFill>
                <a:latin typeface="+mn-lt"/>
                <a:ea typeface="+mn-ea"/>
                <a:cs typeface="+mn-cs"/>
              </a:rPr>
              <a:t>• Provide professional learning to build educators’ capacity to support students’ SEL. </a:t>
            </a:r>
            <a:r>
              <a:rPr lang="en-US" sz="1200" b="0" i="0" u="none" strike="noStrike" kern="1200" baseline="0" dirty="0">
                <a:solidFill>
                  <a:schemeClr val="tx1"/>
                </a:solidFill>
                <a:latin typeface="+mn-lt"/>
                <a:ea typeface="+mn-ea"/>
                <a:cs typeface="+mn-cs"/>
              </a:rPr>
              <a:t>This includes professional learning that helps staff build relationships and integrate SEL into in-person and distance learning, create equitable learning environments, identify signs of trauma and mental health concerns, and support grieving students. Free online offerings may provide a starting point over the summer that connects to a longer-term professional learning plan during the school year.</a:t>
            </a:r>
          </a:p>
          <a:p>
            <a:r>
              <a:rPr lang="en-US" sz="1200" b="1" i="0" u="none" strike="noStrike" kern="1200" baseline="0" dirty="0">
                <a:solidFill>
                  <a:schemeClr val="tx1"/>
                </a:solidFill>
                <a:latin typeface="+mn-lt"/>
                <a:ea typeface="+mn-ea"/>
                <a:cs typeface="+mn-cs"/>
              </a:rPr>
              <a:t>• Maximize staff members’ abilities to connect with students, families, and community partners. </a:t>
            </a:r>
            <a:r>
              <a:rPr lang="en-US" sz="1200" b="0" i="0" u="none" strike="noStrike" kern="1200" baseline="0" dirty="0">
                <a:solidFill>
                  <a:schemeClr val="tx1"/>
                </a:solidFill>
                <a:latin typeface="+mn-lt"/>
                <a:ea typeface="+mn-ea"/>
                <a:cs typeface="+mn-cs"/>
              </a:rPr>
              <a:t>For example, consider how staff or community partners can coordinate to check in regularly with a small groups of students and families; how counselors, social workers, school psychologists, and nurses can connect with students and families before schools reopen and during blended or distance learning; and how school staff</a:t>
            </a:r>
          </a:p>
          <a:p>
            <a:r>
              <a:rPr lang="en-US" sz="1200" b="0" i="0" u="none" strike="noStrike" kern="1200" baseline="0" dirty="0">
                <a:solidFill>
                  <a:schemeClr val="tx1"/>
                </a:solidFill>
                <a:latin typeface="+mn-lt"/>
                <a:ea typeface="+mn-ea"/>
                <a:cs typeface="+mn-cs"/>
              </a:rPr>
              <a:t>can better align with community partners in supporting adults and students.</a:t>
            </a:r>
          </a:p>
          <a:p>
            <a:r>
              <a:rPr lang="en-US" sz="1200" b="1" i="0" u="none" strike="noStrike" kern="1200" baseline="0" dirty="0">
                <a:solidFill>
                  <a:schemeClr val="tx1"/>
                </a:solidFill>
                <a:latin typeface="+mn-lt"/>
                <a:ea typeface="+mn-ea"/>
                <a:cs typeface="+mn-cs"/>
              </a:rPr>
              <a:t>• Ensure access to mental health and trauma supports for adults. </a:t>
            </a:r>
            <a:r>
              <a:rPr lang="en-US" sz="1200" b="0" i="0" u="none" strike="noStrike" kern="1200" baseline="0" dirty="0">
                <a:solidFill>
                  <a:schemeClr val="tx1"/>
                </a:solidFill>
                <a:latin typeface="+mn-lt"/>
                <a:ea typeface="+mn-ea"/>
                <a:cs typeface="+mn-cs"/>
              </a:rPr>
              <a:t>Some adults in the building may be struggling with mental health issues, trauma, secondary traumatic stress, or “compassion fatigue.” Look for signs that adults might need more support and identify available resources. You can use the SAMHSA mental health services locator to search for resources in your community. </a:t>
            </a:r>
          </a:p>
          <a:p>
            <a:r>
              <a:rPr lang="en-US" sz="1200" b="0" i="1" u="none" strike="noStrike" kern="1200" baseline="0" dirty="0">
                <a:solidFill>
                  <a:schemeClr val="tx1"/>
                </a:solidFill>
                <a:latin typeface="+mn-lt"/>
                <a:ea typeface="+mn-ea"/>
                <a:cs typeface="+mn-cs"/>
              </a:rPr>
              <a:t>Design opportunities for adults to connect, heal, and cultivate </a:t>
            </a:r>
            <a:r>
              <a:rPr lang="en-US" sz="1200" b="0" i="0" u="none" strike="noStrike" kern="1200" baseline="0" dirty="0">
                <a:solidFill>
                  <a:schemeClr val="tx1"/>
                </a:solidFill>
                <a:latin typeface="+mn-lt"/>
                <a:ea typeface="+mn-ea"/>
                <a:cs typeface="+mn-cs"/>
              </a:rPr>
              <a:t>their own SEL competencies and capacities.</a:t>
            </a:r>
          </a:p>
          <a:p>
            <a:r>
              <a:rPr lang="en-US" sz="1200" b="1" i="0" u="none" strike="noStrike" kern="1200" baseline="0" dirty="0">
                <a:solidFill>
                  <a:schemeClr val="tx1"/>
                </a:solidFill>
                <a:latin typeface="+mn-lt"/>
                <a:ea typeface="+mn-ea"/>
                <a:cs typeface="+mn-cs"/>
              </a:rPr>
              <a:t>Engage staff, students, and families in sharing ongoing feedback and partnering on continuous improvement. </a:t>
            </a:r>
            <a:r>
              <a:rPr lang="en-US" sz="1200" b="0" i="0" u="none" strike="noStrike" kern="1200" baseline="0" dirty="0">
                <a:solidFill>
                  <a:schemeClr val="tx1"/>
                </a:solidFill>
                <a:latin typeface="+mn-lt"/>
                <a:ea typeface="+mn-ea"/>
                <a:cs typeface="+mn-cs"/>
              </a:rPr>
              <a:t>This may take the form of existing or new school climate surveys, focus groups, phone calls, or other creative strategies. Consider what form of collecting feedback will be most inclusive of all families and students, and whether families and students can help design survey questions or lead focus groups. Feedback questions may include asking about the level of social and emotional support students receive from teachers, staff, or peers; support that staff receive from leadership; student, staff and family needs during distance or blended learning; student and staff emotions throughout the school/work day; and how well staff are communicating with families. After gathering feedback data, continue the conversation through individual or small-group interviews to help contextualize responses and better interpret results. Consider sharing this data</a:t>
            </a:r>
          </a:p>
          <a:p>
            <a:r>
              <a:rPr lang="en-US" sz="1200" b="0" i="0" u="none" strike="noStrike" kern="1200" baseline="0" dirty="0">
                <a:solidFill>
                  <a:schemeClr val="tx1"/>
                </a:solidFill>
                <a:latin typeface="+mn-lt"/>
                <a:ea typeface="+mn-ea"/>
                <a:cs typeface="+mn-cs"/>
              </a:rPr>
              <a:t>with staff, students, and families and involving them in data reflection and problem-solving.</a:t>
            </a:r>
          </a:p>
          <a:p>
            <a:r>
              <a:rPr lang="en-US" sz="1200" b="1" i="0" u="none" strike="noStrike" kern="1200" baseline="0" dirty="0">
                <a:solidFill>
                  <a:schemeClr val="tx1"/>
                </a:solidFill>
                <a:latin typeface="+mn-lt"/>
                <a:ea typeface="+mn-ea"/>
                <a:cs typeface="+mn-cs"/>
              </a:rPr>
              <a:t>• Support educators in reflecting on data around their own instructional practices and classroom climate, especially when trying out new strategies or modes of teaching. </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1351F-DBB1-4664-ADA9-83BC7CB8848D}"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15687351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1351F-DBB1-4664-ADA9-83BC7CB8848D}"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8422323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1800C-5AA9-5C47-8DCF-937C3942C0BC}"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40460459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What is RULER? RULER is an approach to social and emotional learning (SEL) that teaches emotional intelligence to people of all ages, with the goal of creating a healthier, more equitable, innovative, and compassionate society.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RULER is an acronym for the five skills of emotional intelligence: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Recognizing emotions in oneself and others</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Understanding the causes and consequences of emotions</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Labeling emotions with a nuanced vocabulary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Expressing emotions in accordance with cultural norms and social context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Regulating emotions with helpful strategies</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four core tools, which are introduced to all stakeholders in the school community—school leaders, teachers, staff, students, and families.</a:t>
            </a:r>
          </a:p>
          <a:p>
            <a:pPr marL="228600" indent="-228600">
              <a:buFont typeface="+mj-lt"/>
              <a:buAutoNum type="arabicPeriod"/>
            </a:pPr>
            <a:r>
              <a:rPr lang="en-US" sz="1200" b="0" i="0" kern="1200" dirty="0">
                <a:solidFill>
                  <a:schemeClr val="tx1"/>
                </a:solidFill>
                <a:effectLst/>
                <a:latin typeface="+mn-lt"/>
                <a:ea typeface="+mn-ea"/>
                <a:cs typeface="+mn-cs"/>
              </a:rPr>
              <a:t>Charter: Builds and sustains positive emotional climates by creating agreed-upon norms for how people want to feel and how they can help each other to experience those feelings.</a:t>
            </a:r>
          </a:p>
          <a:p>
            <a:r>
              <a:rPr lang="en-US" sz="1200" b="0" i="0" kern="1200" dirty="0">
                <a:solidFill>
                  <a:schemeClr val="tx1"/>
                </a:solidFill>
                <a:effectLst/>
                <a:latin typeface="+mn-lt"/>
                <a:ea typeface="+mn-ea"/>
                <a:cs typeface="+mn-cs"/>
              </a:rPr>
              <a:t>process of creating an “Emotional Intelligence Charter” with their faculty and staff with positive results.</a:t>
            </a:r>
          </a:p>
          <a:p>
            <a:r>
              <a:rPr lang="en-US" sz="1200" b="0" i="0" kern="1200" dirty="0">
                <a:solidFill>
                  <a:schemeClr val="tx1"/>
                </a:solidFill>
                <a:effectLst/>
                <a:latin typeface="+mn-lt"/>
                <a:ea typeface="+mn-ea"/>
                <a:cs typeface="+mn-cs"/>
              </a:rPr>
              <a:t>The process of building a charter or agreement requires us to be vulnerable, and that can be hard, especially in times like these. And some educators are somewhat self-conscious and apprehensive about the process of asking colleagues how they want to feel. It can be scary. Often, how we want to feel is an indicator of what hasn’t been working at our schools. But we’ve found that when schools have the courage to ask, the benefits outweigh the risks.</a:t>
            </a:r>
          </a:p>
          <a:p>
            <a:r>
              <a:rPr lang="en-US" sz="1200" b="0" i="0" kern="1200" dirty="0">
                <a:solidFill>
                  <a:schemeClr val="tx1"/>
                </a:solidFill>
                <a:effectLst/>
                <a:latin typeface="+mn-lt"/>
                <a:ea typeface="+mn-ea"/>
                <a:cs typeface="+mn-cs"/>
              </a:rPr>
              <a:t>Specifically, a charter reflects the agreed-upon feelings and behaviors of the members of a learning community. Here, we describe the process of building a faculty and staff charter. The same process can be applied to the classroom or home environment.</a:t>
            </a:r>
          </a:p>
          <a:p>
            <a:r>
              <a:rPr lang="en-US" sz="1200" b="0" i="0" kern="1200" dirty="0">
                <a:solidFill>
                  <a:schemeClr val="tx1"/>
                </a:solidFill>
                <a:effectLst/>
                <a:latin typeface="+mn-lt"/>
                <a:ea typeface="+mn-ea"/>
                <a:cs typeface="+mn-cs"/>
              </a:rPr>
              <a:t>It starts with a deceptively simple question: </a:t>
            </a:r>
            <a:r>
              <a:rPr lang="en-US" sz="1200" b="0" i="1" kern="1200" dirty="0">
                <a:solidFill>
                  <a:schemeClr val="tx1"/>
                </a:solidFill>
                <a:effectLst/>
                <a:latin typeface="+mn-lt"/>
                <a:ea typeface="+mn-ea"/>
                <a:cs typeface="+mn-cs"/>
              </a:rPr>
              <a:t>How do we want to feel as a faculty/staff?</a:t>
            </a:r>
            <a:r>
              <a:rPr lang="en-US" sz="1200" b="0" i="0" kern="1200" dirty="0">
                <a:solidFill>
                  <a:schemeClr val="tx1"/>
                </a:solidFill>
                <a:effectLst/>
                <a:latin typeface="+mn-lt"/>
                <a:ea typeface="+mn-ea"/>
                <a:cs typeface="+mn-cs"/>
              </a:rPr>
              <a:t> A principal or group of teachers can pose the question to the faculty and staff at their school. Once everyone shares their top three or four hoped-for feelings, the goal is to narrow them all down to a “top five” list reflective of the entire faculty.</a:t>
            </a:r>
          </a:p>
          <a:p>
            <a:r>
              <a:rPr lang="en-US" sz="1200" b="0" i="0" kern="1200" dirty="0">
                <a:solidFill>
                  <a:schemeClr val="tx1"/>
                </a:solidFill>
                <a:effectLst/>
                <a:latin typeface="+mn-lt"/>
                <a:ea typeface="+mn-ea"/>
                <a:cs typeface="+mn-cs"/>
              </a:rPr>
              <a:t>The second question is: </a:t>
            </a:r>
            <a:r>
              <a:rPr lang="en-US" sz="1200" b="0" i="1" kern="1200" dirty="0">
                <a:solidFill>
                  <a:schemeClr val="tx1"/>
                </a:solidFill>
                <a:effectLst/>
                <a:latin typeface="+mn-lt"/>
                <a:ea typeface="+mn-ea"/>
                <a:cs typeface="+mn-cs"/>
              </a:rPr>
              <a:t>What do we need to do for everyone to feel this way? </a:t>
            </a:r>
            <a:r>
              <a:rPr lang="en-US" sz="1200" b="0" i="0" kern="1200" dirty="0">
                <a:solidFill>
                  <a:schemeClr val="tx1"/>
                </a:solidFill>
                <a:effectLst/>
                <a:latin typeface="+mn-lt"/>
                <a:ea typeface="+mn-ea"/>
                <a:cs typeface="+mn-cs"/>
              </a:rPr>
              <a:t>Here, faculty and staff share specific ideas that would support them in experiencing each of the feelings. The goal is to come up with two or three observable behaviors that are realistic and attainable for each feeling. For example, in order for teachers to feel supported around distance learning, what exactly will everyone agree to do differently so everyone feels supported? If teachers want to feel more valued, what are the specific things schools can do? Perhaps everyone can agree to respond to virtual inquiries in a timely manner.</a:t>
            </a:r>
          </a:p>
          <a:p>
            <a:r>
              <a:rPr lang="en-US" sz="1200" b="0" i="0" kern="1200" dirty="0">
                <a:solidFill>
                  <a:schemeClr val="tx1"/>
                </a:solidFill>
                <a:effectLst/>
                <a:latin typeface="+mn-lt"/>
                <a:ea typeface="+mn-ea"/>
                <a:cs typeface="+mn-cs"/>
              </a:rPr>
              <a:t>Once the five feelings and related behaviors are compiled, the charter can be created and distributed to each member of the faculty and staff. In this virtual world of education, be creative about ways to disseminate it to everyone. If your school or district uses a learning management system, perhaps the charter can be “public” there.</a:t>
            </a:r>
          </a:p>
          <a:p>
            <a:r>
              <a:rPr lang="en-US" sz="1200" b="0" i="0" kern="1200" dirty="0">
                <a:solidFill>
                  <a:schemeClr val="tx1"/>
                </a:solidFill>
                <a:effectLst/>
                <a:latin typeface="+mn-lt"/>
                <a:ea typeface="+mn-ea"/>
                <a:cs typeface="+mn-cs"/>
              </a:rPr>
              <a:t>Importantly, the charter should be a living document—it will evolve as your learning community does throughout the pandemic. Consider weekly reflections and opportunities for teachers to share ideas based on their hoped-for feelings. For example, if teachers want to feel more engaged, perhaps create opportunities for them to share their best virtual lesson of the week and why it worked so well.</a:t>
            </a:r>
          </a:p>
          <a:p>
            <a:pPr marL="228600" indent="-228600">
              <a:buFont typeface="+mj-lt"/>
              <a:buAutoNum type="arabicPeriod"/>
            </a:pPr>
            <a:endParaRPr lang="en-US" sz="1200" b="0" i="0" kern="1200" dirty="0">
              <a:solidFill>
                <a:schemeClr val="tx1"/>
              </a:solidFill>
              <a:effectLst/>
              <a:latin typeface="+mn-lt"/>
              <a:ea typeface="+mn-ea"/>
              <a:cs typeface="+mn-cs"/>
            </a:endParaRPr>
          </a:p>
          <a:p>
            <a:pPr marL="228600" indent="-228600">
              <a:buFont typeface="+mj-lt"/>
              <a:buAutoNum type="arabicPeriod"/>
            </a:pPr>
            <a:endParaRPr lang="en-US" sz="1200" b="0" i="0" kern="1200" dirty="0">
              <a:solidFill>
                <a:schemeClr val="tx1"/>
              </a:solidFill>
              <a:effectLst/>
              <a:latin typeface="+mn-lt"/>
              <a:ea typeface="+mn-ea"/>
              <a:cs typeface="+mn-cs"/>
            </a:endParaRPr>
          </a:p>
          <a:p>
            <a:pPr marL="228600" indent="-228600">
              <a:buFont typeface="+mj-lt"/>
              <a:buAutoNum type="arabicPeriod"/>
            </a:pPr>
            <a:r>
              <a:rPr lang="en-US" sz="1200" b="0" i="0" kern="1200" dirty="0">
                <a:solidFill>
                  <a:schemeClr val="tx1"/>
                </a:solidFill>
                <a:effectLst/>
                <a:latin typeface="+mn-lt"/>
                <a:ea typeface="+mn-ea"/>
                <a:cs typeface="+mn-cs"/>
              </a:rPr>
              <a:t>Mood Meter: Enhances self- and social awareness and supports the development of a nuanced emotion vocabulary and a range of strategies for regulating emotion.</a:t>
            </a:r>
          </a:p>
          <a:p>
            <a:pPr marL="228600" indent="-228600">
              <a:buFont typeface="+mj-lt"/>
              <a:buAutoNum type="arabicPeriod"/>
            </a:pPr>
            <a:r>
              <a:rPr lang="en-US" sz="1200" b="0" i="0" kern="1200" dirty="0">
                <a:solidFill>
                  <a:schemeClr val="tx1"/>
                </a:solidFill>
                <a:effectLst/>
                <a:latin typeface="+mn-lt"/>
                <a:ea typeface="+mn-ea"/>
                <a:cs typeface="+mn-cs"/>
              </a:rPr>
              <a:t>Meta-Moment: Provides a process for responding to emotional situations with strategies that align with one’s </a:t>
            </a:r>
            <a:r>
              <a:rPr lang="en-US" sz="1200" b="0" i="1" kern="1200" dirty="0">
                <a:solidFill>
                  <a:schemeClr val="tx1"/>
                </a:solidFill>
                <a:effectLst/>
                <a:latin typeface="+mn-lt"/>
                <a:ea typeface="+mn-ea"/>
                <a:cs typeface="+mn-cs"/>
              </a:rPr>
              <a:t>best-self </a:t>
            </a:r>
            <a:r>
              <a:rPr lang="en-US" sz="1200" b="0" i="0" kern="1200" dirty="0">
                <a:solidFill>
                  <a:schemeClr val="tx1"/>
                </a:solidFill>
                <a:effectLst/>
                <a:latin typeface="+mn-lt"/>
                <a:ea typeface="+mn-ea"/>
                <a:cs typeface="+mn-cs"/>
              </a:rPr>
              <a:t>and that support healthy relationships and personal well-being.</a:t>
            </a:r>
          </a:p>
          <a:p>
            <a:pPr marL="228600" indent="-228600">
              <a:buFont typeface="+mj-lt"/>
              <a:buAutoNum type="arabicPeriod"/>
            </a:pPr>
            <a:r>
              <a:rPr lang="en-US" sz="1200" b="0" i="0" kern="1200" dirty="0">
                <a:solidFill>
                  <a:schemeClr val="tx1"/>
                </a:solidFill>
                <a:effectLst/>
                <a:latin typeface="+mn-lt"/>
                <a:ea typeface="+mn-ea"/>
                <a:cs typeface="+mn-cs"/>
              </a:rPr>
              <a:t>Blueprint: Supports the development of empathy and conflict resolution skills by serving as a guide for reflecting on conflict and restoring affected communities.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1351F-DBB1-4664-ADA9-83BC7CB8848D}"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20587727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1351F-DBB1-4664-ADA9-83BC7CB8848D}"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7380716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60:notes"/>
          <p:cNvSpPr txBox="1">
            <a:spLocks noGrp="1"/>
          </p:cNvSpPr>
          <p:nvPr>
            <p:ph type="body" idx="1"/>
          </p:nvPr>
        </p:nvSpPr>
        <p:spPr>
          <a:xfrm>
            <a:off x="707708" y="4100305"/>
            <a:ext cx="5661660" cy="335479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0" name="Google Shape;330;p60:notes"/>
          <p:cNvSpPr>
            <a:spLocks noGrp="1" noRot="1" noChangeAspect="1"/>
          </p:cNvSpPr>
          <p:nvPr>
            <p:ph type="sldImg" idx="2"/>
          </p:nvPr>
        </p:nvSpPr>
        <p:spPr>
          <a:xfrm>
            <a:off x="984250" y="1065213"/>
            <a:ext cx="5108575" cy="28749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26257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Placeholder 2"/>
          <p:cNvSpPr>
            <a:spLocks noGrp="1" noRot="1" noChangeAspect="1" noChangeArrowheads="1" noTextEdit="1"/>
          </p:cNvSpPr>
          <p:nvPr>
            <p:ph type="sldImg"/>
          </p:nvPr>
        </p:nvSpPr>
        <p:spPr>
          <a:ln/>
        </p:spPr>
      </p:sp>
      <p:sp>
        <p:nvSpPr>
          <p:cNvPr id="227330" name="Placeholder 3"/>
          <p:cNvSpPr>
            <a:spLocks noGrp="1" noChangeArrowheads="1"/>
          </p:cNvSpPr>
          <p:nvPr>
            <p:ph type="body" idx="1"/>
          </p:nvPr>
        </p:nvSpPr>
        <p:spPr>
          <a:noFill/>
          <a:ln/>
        </p:spPr>
        <p:txBody>
          <a:bodyPr/>
          <a:lstStyle/>
          <a:p>
            <a:endParaRPr lang="en-US" dirty="0">
              <a:latin typeface="Times" pitchFamily="-123" charset="0"/>
            </a:endParaRPr>
          </a:p>
        </p:txBody>
      </p:sp>
    </p:spTree>
    <p:extLst>
      <p:ext uri="{BB962C8B-B14F-4D97-AF65-F5344CB8AC3E}">
        <p14:creationId xmlns:p14="http://schemas.microsoft.com/office/powerpoint/2010/main" val="5716270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1800C-5AA9-5C47-8DCF-937C3942C0BC}"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29105748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1351F-DBB1-4664-ADA9-83BC7CB8848D}"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2290927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5" name="Google Shape;43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83528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Arial Narrow" panose="020B0606020202030204" pitchFamily="34" charset="0"/>
              </a:rPr>
              <a:t>A Colorado school suspended a 12-year-old boy for five days and sent the police to his home after a teacher saw him “waving” a toy gun during a virtual class.</a:t>
            </a:r>
          </a:p>
          <a:p>
            <a:endParaRPr lang="en-US" sz="1000" dirty="0">
              <a:latin typeface="Arial Narrow" panose="020B0606020202030204" pitchFamily="34" charset="0"/>
            </a:endParaRPr>
          </a:p>
          <a:p>
            <a:r>
              <a:rPr lang="en-US" sz="1000" dirty="0">
                <a:latin typeface="Arial Narrow" panose="020B0606020202030204" pitchFamily="34" charset="0"/>
              </a:rPr>
              <a:t>Isaiah Elliott, a seventh-grader at Grand Mountain School in Colorado Springs, was attending an art class via distance learning on Aug. 27, his third day of school. His mother, Dani Elliott, told BuzzFeed News that at one point during the lesson, her son picked up a neon green toy gun and moved it from one side of his computer screen to the other.</a:t>
            </a:r>
          </a:p>
          <a:p>
            <a:endParaRPr lang="en-US" sz="1000" dirty="0">
              <a:latin typeface="Arial Narrow" panose="020B0606020202030204" pitchFamily="34" charset="0"/>
            </a:endParaRPr>
          </a:p>
          <a:p>
            <a:r>
              <a:rPr lang="en-US" sz="1000" dirty="0" err="1">
                <a:latin typeface="Arial Narrow" panose="020B0606020202030204" pitchFamily="34" charset="0"/>
              </a:rPr>
              <a:t>lliott</a:t>
            </a:r>
            <a:r>
              <a:rPr lang="en-US" sz="1000" dirty="0">
                <a:latin typeface="Arial Narrow" panose="020B0606020202030204" pitchFamily="34" charset="0"/>
              </a:rPr>
              <a:t> said Isaiah often has trouble concentrating during classes because he has attention-deficit/hyperactivity disorder (ADHD). She said the school “had been made well aware” of her son’s ADHD diagnosis and that Isaiah has an IEP (Individualized Education Program) plan on file.</a:t>
            </a:r>
          </a:p>
          <a:p>
            <a:endParaRPr lang="en-US" sz="1000" dirty="0">
              <a:latin typeface="Arial Narrow" panose="020B0606020202030204" pitchFamily="34" charset="0"/>
            </a:endParaRPr>
          </a:p>
          <a:p>
            <a:r>
              <a:rPr lang="en-US" sz="1000" dirty="0">
                <a:latin typeface="Arial Narrow" panose="020B0606020202030204" pitchFamily="34" charset="0"/>
              </a:rPr>
              <a:t>After the class concluded, Elliott said she received an email from her son’s art teacher saying that Isaiah had been “extremely distracted” during the lesson.</a:t>
            </a:r>
          </a:p>
          <a:p>
            <a:endParaRPr lang="en-US" sz="1000" dirty="0">
              <a:latin typeface="Arial Narrow" panose="020B0606020202030204" pitchFamily="34" charset="0"/>
            </a:endParaRPr>
          </a:p>
          <a:p>
            <a:r>
              <a:rPr lang="en-US" sz="1000" dirty="0">
                <a:latin typeface="Arial Narrow" panose="020B0606020202030204" pitchFamily="34" charset="0"/>
              </a:rPr>
              <a:t>The teacher wrote that there had been “a very serious issue with waving around a toy gun,” which she had reported to the school’s vice principal, according to Elliott.</a:t>
            </a:r>
          </a:p>
          <a:p>
            <a:endParaRPr lang="en-US" sz="1000" dirty="0">
              <a:latin typeface="Arial Narrow" panose="020B0606020202030204" pitchFamily="34" charset="0"/>
            </a:endParaRPr>
          </a:p>
          <a:p>
            <a:r>
              <a:rPr lang="en-US" sz="1000" dirty="0">
                <a:latin typeface="Arial Narrow" panose="020B0606020202030204" pitchFamily="34" charset="0"/>
              </a:rPr>
              <a:t>Soon after getting the email, Elliott said she received a call from Grand Mountain School vice principal Keri </a:t>
            </a:r>
            <a:r>
              <a:rPr lang="en-US" sz="1000" dirty="0" err="1">
                <a:latin typeface="Arial Narrow" panose="020B0606020202030204" pitchFamily="34" charset="0"/>
              </a:rPr>
              <a:t>Lindaman</a:t>
            </a:r>
            <a:r>
              <a:rPr lang="en-US" sz="1000" dirty="0">
                <a:latin typeface="Arial Narrow" panose="020B0606020202030204" pitchFamily="34" charset="0"/>
              </a:rPr>
              <a:t> informing her that she had called school resource officers from the El Paso County Sheriff's Office to conduct a health and wellness check on Isaiah at the family's home.</a:t>
            </a:r>
          </a:p>
          <a:p>
            <a:endParaRPr lang="en-US" sz="1000" dirty="0">
              <a:latin typeface="Arial Narrow" panose="020B0606020202030204" pitchFamily="34" charset="0"/>
            </a:endParaRPr>
          </a:p>
          <a:p>
            <a:r>
              <a:rPr lang="en-US" sz="1000" dirty="0">
                <a:latin typeface="Arial Narrow" panose="020B0606020202030204" pitchFamily="34" charset="0"/>
              </a:rPr>
              <a:t>“I had already explained to the teacher that it was a toy,” Elliott said. “I told [</a:t>
            </a:r>
            <a:r>
              <a:rPr lang="en-US" sz="1000" dirty="0" err="1">
                <a:latin typeface="Arial Narrow" panose="020B0606020202030204" pitchFamily="34" charset="0"/>
              </a:rPr>
              <a:t>Lindaman</a:t>
            </a:r>
            <a:r>
              <a:rPr lang="en-US" sz="1000" dirty="0">
                <a:latin typeface="Arial Narrow" panose="020B0606020202030204" pitchFamily="34" charset="0"/>
              </a:rPr>
              <a:t>] that it was a toy. She admitted that she knew it was a toy but Isaiah’s safety was of the utmost importance.”</a:t>
            </a:r>
          </a:p>
          <a:p>
            <a:endParaRPr lang="en-US" sz="1000" dirty="0">
              <a:latin typeface="Arial Narrow" panose="020B0606020202030204" pitchFamily="34" charset="0"/>
            </a:endParaRPr>
          </a:p>
          <a:p>
            <a:r>
              <a:rPr lang="en-US" sz="1000" dirty="0">
                <a:latin typeface="Arial Narrow" panose="020B0606020202030204" pitchFamily="34" charset="0"/>
              </a:rPr>
              <a:t>Elliott said she couldn’t believe that the school administration had escalated the situation without informing her or her husband.</a:t>
            </a:r>
          </a:p>
          <a:p>
            <a:endParaRPr lang="en-US" sz="1000" dirty="0">
              <a:latin typeface="Arial Narrow" panose="020B0606020202030204" pitchFamily="34" charset="0"/>
            </a:endParaRPr>
          </a:p>
          <a:p>
            <a:r>
              <a:rPr lang="en-US" sz="1000" dirty="0">
                <a:latin typeface="Arial Narrow" panose="020B0606020202030204" pitchFamily="34" charset="0"/>
              </a:rPr>
              <a:t>“An hour and a half after receiving [the teacher’s] email, I found out that the police were on their way,” she said.</a:t>
            </a:r>
          </a:p>
          <a:p>
            <a:endParaRPr lang="en-US" sz="1000" dirty="0">
              <a:latin typeface="Arial Narrow" panose="020B0606020202030204" pitchFamily="34" charset="0"/>
            </a:endParaRPr>
          </a:p>
          <a:p>
            <a:r>
              <a:rPr lang="en-US" sz="1000" dirty="0">
                <a:latin typeface="Arial Narrow" panose="020B0606020202030204" pitchFamily="34" charset="0"/>
              </a:rPr>
              <a:t>According to a redacted copy of the incident report obtained by KOAA News, the teacher told </a:t>
            </a:r>
            <a:r>
              <a:rPr lang="en-US" sz="1000" dirty="0" err="1">
                <a:latin typeface="Arial Narrow" panose="020B0606020202030204" pitchFamily="34" charset="0"/>
              </a:rPr>
              <a:t>Lindaman</a:t>
            </a:r>
            <a:r>
              <a:rPr lang="en-US" sz="1000" dirty="0">
                <a:latin typeface="Arial Narrow" panose="020B0606020202030204" pitchFamily="34" charset="0"/>
              </a:rPr>
              <a:t> “she assumed it was a toy gun but was not certain.”</a:t>
            </a:r>
          </a:p>
          <a:p>
            <a:endParaRPr lang="en-US" sz="1000" dirty="0">
              <a:latin typeface="Arial Narrow" panose="020B0606020202030204" pitchFamily="34" charset="0"/>
            </a:endParaRPr>
          </a:p>
          <a:p>
            <a:r>
              <a:rPr lang="en-US" sz="1000" dirty="0">
                <a:latin typeface="Arial Narrow" panose="020B0606020202030204" pitchFamily="34" charset="0"/>
              </a:rPr>
              <a:t>At the time, one of her son’s classmates was also at their home for virtual lessons.</a:t>
            </a:r>
          </a:p>
          <a:p>
            <a:endParaRPr lang="en-US" sz="1000" dirty="0">
              <a:latin typeface="Arial Narrow" panose="020B0606020202030204" pitchFamily="34" charset="0"/>
            </a:endParaRPr>
          </a:p>
          <a:p>
            <a:r>
              <a:rPr lang="en-US" sz="1000" dirty="0">
                <a:latin typeface="Arial Narrow" panose="020B0606020202030204" pitchFamily="34" charset="0"/>
              </a:rPr>
              <a:t>After the vice principal’s call, Elliott said she told her husband, Curtis Elliott, who had briefly left their home, to “turn around and go straight home.”</a:t>
            </a:r>
          </a:p>
          <a:p>
            <a:endParaRPr lang="en-US" sz="1000" dirty="0">
              <a:latin typeface="Arial Narrow" panose="020B0606020202030204" pitchFamily="34" charset="0"/>
            </a:endParaRPr>
          </a:p>
          <a:p>
            <a:r>
              <a:rPr lang="en-US" sz="1000" dirty="0">
                <a:latin typeface="Arial Narrow" panose="020B0606020202030204" pitchFamily="34" charset="0"/>
              </a:rPr>
              <a:t>“I had to logically think out, How do I protect my son? What do I have him do [when] playing with a toy in the privacy of your own home is a threat?" Elliott said.</a:t>
            </a:r>
          </a:p>
          <a:p>
            <a:endParaRPr lang="en-US" sz="1000" dirty="0">
              <a:latin typeface="Arial Narrow" panose="020B0606020202030204" pitchFamily="34" charset="0"/>
            </a:endParaRPr>
          </a:p>
          <a:p>
            <a:r>
              <a:rPr lang="en-US" sz="1000" dirty="0">
                <a:latin typeface="Arial Narrow" panose="020B0606020202030204" pitchFamily="34" charset="0"/>
              </a:rPr>
              <a:t>When the El Paso County Sheriff’s officers arrived at the family home, they showed her husband footage from the incident that they had seen in the vice principal’s office and that was recorded on their body cameras.</a:t>
            </a:r>
          </a:p>
          <a:p>
            <a:endParaRPr lang="en-US" sz="1000" dirty="0">
              <a:latin typeface="Arial Narrow" panose="020B0606020202030204" pitchFamily="34" charset="0"/>
            </a:endParaRPr>
          </a:p>
          <a:p>
            <a:r>
              <a:rPr lang="en-US" sz="1000" dirty="0">
                <a:latin typeface="Arial Narrow" panose="020B0606020202030204" pitchFamily="34" charset="0"/>
              </a:rPr>
              <a:t>Elliott said she had not seen the video because the school has so far refused to release it to her — but told BuzzFeed News that she was unaware that the school had been recording the virtual classes without informing parents, and that she never would have consented if she had known.</a:t>
            </a:r>
          </a:p>
          <a:p>
            <a:endParaRPr lang="en-US" sz="1000" dirty="0">
              <a:latin typeface="Arial Narrow" panose="020B0606020202030204" pitchFamily="34" charset="0"/>
            </a:endParaRPr>
          </a:p>
          <a:p>
            <a:r>
              <a:rPr lang="en-US" sz="1000" dirty="0">
                <a:latin typeface="Arial Narrow" panose="020B0606020202030204" pitchFamily="34" charset="0"/>
              </a:rPr>
              <a:t>However, she said both her husband and </a:t>
            </a:r>
            <a:r>
              <a:rPr lang="en-US" sz="1000" dirty="0" err="1">
                <a:latin typeface="Arial Narrow" panose="020B0606020202030204" pitchFamily="34" charset="0"/>
              </a:rPr>
              <a:t>Lindaman</a:t>
            </a:r>
            <a:r>
              <a:rPr lang="en-US" sz="1000" dirty="0">
                <a:latin typeface="Arial Narrow" panose="020B0606020202030204" pitchFamily="34" charset="0"/>
              </a:rPr>
              <a:t> told her that the only thing Isaiah did was pick up the toy gun from the couch and move it from one side of the screen to the other.</a:t>
            </a:r>
          </a:p>
          <a:p>
            <a:endParaRPr lang="en-US" sz="1000" dirty="0">
              <a:latin typeface="Arial Narrow" panose="020B0606020202030204" pitchFamily="34" charset="0"/>
            </a:endParaRPr>
          </a:p>
          <a:p>
            <a:r>
              <a:rPr lang="en-US" sz="1000" dirty="0">
                <a:latin typeface="Arial Narrow" panose="020B0606020202030204" pitchFamily="34" charset="0"/>
              </a:rPr>
              <a:t>In a statement posted to Facebook on Thursday, Grand Mountain School said there were “several inaccuracies being spread on social media” about “an incident that took place during distance learning" but declined to provide details, citing privacy laws.</a:t>
            </a:r>
          </a:p>
          <a:p>
            <a:endParaRPr lang="en-US" sz="1000" dirty="0">
              <a:latin typeface="Arial Narrow" panose="020B0606020202030204" pitchFamily="34" charset="0"/>
            </a:endParaRPr>
          </a:p>
          <a:p>
            <a:r>
              <a:rPr lang="en-US" sz="1000" dirty="0">
                <a:latin typeface="Arial Narrow" panose="020B0606020202030204" pitchFamily="34" charset="0"/>
              </a:rPr>
              <a:t>"We never have or ever will condone any form of racism or discrimination," the statement said. "Safety will always be number one for our students and staff."</a:t>
            </a:r>
          </a:p>
          <a:p>
            <a:endParaRPr lang="en-US" sz="1000" dirty="0">
              <a:latin typeface="Arial Narrow" panose="020B0606020202030204" pitchFamily="34" charset="0"/>
            </a:endParaRPr>
          </a:p>
          <a:p>
            <a:r>
              <a:rPr lang="en-US" sz="1000" dirty="0">
                <a:latin typeface="Arial Narrow" panose="020B0606020202030204" pitchFamily="34" charset="0"/>
              </a:rPr>
              <a:t>The school said it was not "our current practice" to record classes, but added that its distance learning platform had a feature to record classes.</a:t>
            </a:r>
          </a:p>
          <a:p>
            <a:endParaRPr lang="en-US" sz="1000" dirty="0">
              <a:latin typeface="Arial Narrow" panose="020B0606020202030204" pitchFamily="34" charset="0"/>
            </a:endParaRPr>
          </a:p>
          <a:p>
            <a:r>
              <a:rPr lang="en-US" sz="1000" dirty="0">
                <a:latin typeface="Arial Narrow" panose="020B0606020202030204" pitchFamily="34" charset="0"/>
              </a:rPr>
              <a:t>"During our first week of school, we were still becoming familiar with the platform," the school said.</a:t>
            </a:r>
          </a:p>
          <a:p>
            <a:endParaRPr lang="en-US" sz="1000" dirty="0">
              <a:latin typeface="Arial Narrow" panose="020B0606020202030204" pitchFamily="34" charset="0"/>
            </a:endParaRPr>
          </a:p>
          <a:p>
            <a:r>
              <a:rPr lang="en-US" sz="1000" dirty="0">
                <a:latin typeface="Arial Narrow" panose="020B0606020202030204" pitchFamily="34" charset="0"/>
              </a:rPr>
              <a:t>Isaiah’s official notice of suspension, which Elliott provided to BuzzFeed News, said that he was guilty of “violation of district or building policies or procedures” and “behavior on or off school property which is detrimental to the welfare, safety, or morals of other pupils or school personnel.”</a:t>
            </a:r>
          </a:p>
          <a:p>
            <a:endParaRPr lang="en-US" sz="1000" dirty="0">
              <a:latin typeface="Arial Narrow" panose="020B0606020202030204" pitchFamily="34" charset="0"/>
            </a:endParaRPr>
          </a:p>
          <a:p>
            <a:r>
              <a:rPr lang="en-US" sz="1000" dirty="0">
                <a:latin typeface="Arial Narrow" panose="020B0606020202030204" pitchFamily="34" charset="0"/>
              </a:rPr>
              <a:t>“Isaiah displayed and waved a firearm facsimile during a virtual classroom on Aug. 27, 2020,” the document said.</a:t>
            </a:r>
          </a:p>
          <a:p>
            <a:endParaRPr lang="en-US" sz="1000" dirty="0">
              <a:latin typeface="Arial Narrow" panose="020B0606020202030204" pitchFamily="34" charset="0"/>
            </a:endParaRPr>
          </a:p>
          <a:p>
            <a:r>
              <a:rPr lang="en-US" sz="1000" dirty="0">
                <a:latin typeface="Arial Narrow" panose="020B0606020202030204" pitchFamily="34" charset="0"/>
              </a:rPr>
              <a:t>Even though the incident occurred at their home, Elliott said the suspension notice was written in a way that made it sound like Isaiah had brought the toy gun to school and had disrupted his class.</a:t>
            </a:r>
          </a:p>
          <a:p>
            <a:endParaRPr lang="en-US" sz="1000" dirty="0">
              <a:latin typeface="Arial Narrow" panose="020B0606020202030204" pitchFamily="34" charset="0"/>
            </a:endParaRPr>
          </a:p>
          <a:p>
            <a:r>
              <a:rPr lang="en-US" sz="1000" dirty="0">
                <a:latin typeface="Arial Narrow" panose="020B0606020202030204" pitchFamily="34" charset="0"/>
              </a:rPr>
              <a:t>“This could potentially impact his future... Look at everything that’s going on in the world today,” </a:t>
            </a:r>
            <a:r>
              <a:rPr lang="en-US" sz="1000" dirty="0" err="1">
                <a:latin typeface="Arial Narrow" panose="020B0606020202030204" pitchFamily="34" charset="0"/>
              </a:rPr>
              <a:t>Eliott</a:t>
            </a:r>
            <a:r>
              <a:rPr lang="en-US" sz="1000" dirty="0">
                <a:latin typeface="Arial Narrow" panose="020B0606020202030204" pitchFamily="34" charset="0"/>
              </a:rPr>
              <a:t> said. “God forbid something happens to my son down the road, people could look at this and decide he doesn’t deserve justice. I know that sounds extreme... It’s a very real reality for us.”</a:t>
            </a:r>
          </a:p>
          <a:p>
            <a:endParaRPr lang="en-US" sz="1000" dirty="0">
              <a:latin typeface="Arial Narrow" panose="020B0606020202030204" pitchFamily="34" charset="0"/>
            </a:endParaRPr>
          </a:p>
          <a:p>
            <a:r>
              <a:rPr lang="en-US" sz="1000" dirty="0">
                <a:latin typeface="Arial Narrow" panose="020B0606020202030204" pitchFamily="34" charset="0"/>
              </a:rPr>
              <a:t>Elliott said she feared law enforcement officials arriving at their house for her son because Isaiah was the same age as Tamir Rice, who was shot dead by police in 2014 while playing with a toy gun in a park across from his family home.</a:t>
            </a:r>
          </a:p>
          <a:p>
            <a:endParaRPr lang="en-US" sz="1000" dirty="0">
              <a:latin typeface="Arial Narrow" panose="020B0606020202030204" pitchFamily="34" charset="0"/>
            </a:endParaRPr>
          </a:p>
          <a:p>
            <a:r>
              <a:rPr lang="en-US" sz="1000" dirty="0">
                <a:latin typeface="Arial Narrow" panose="020B0606020202030204" pitchFamily="34" charset="0"/>
              </a:rPr>
              <a:t>“Parents of African American children go above and beyond to protect our children and ensure their future,” she said. “Until you’ve lived this life, until you’ve experienced discrimination and hardships that come along with being born a certain skin color… I thank God that it didn’t go another way and my son is still here with me."</a:t>
            </a:r>
          </a:p>
          <a:p>
            <a:endParaRPr lang="en-US" sz="1000" dirty="0">
              <a:latin typeface="Arial Narrow" panose="020B0606020202030204" pitchFamily="34" charset="0"/>
            </a:endParaRPr>
          </a:p>
          <a:p>
            <a:r>
              <a:rPr lang="en-US" sz="1000" dirty="0">
                <a:latin typeface="Arial Narrow" panose="020B0606020202030204" pitchFamily="34" charset="0"/>
              </a:rPr>
              <a:t>Although Isaiah’s suspension ended on Friday, Elliott said she “has no intention of him going back” and will formally withdraw him from the school on Tuesday. She said he is currently on the waiting list at a charter school, and she has reached out to child education advocacy groups for resources to help Isaiah continue to learn at home.</a:t>
            </a:r>
          </a:p>
          <a:p>
            <a:endParaRPr lang="en-US" dirty="0"/>
          </a:p>
          <a:p>
            <a:r>
              <a:rPr lang="en-US" dirty="0"/>
              <a:t>“Having toys in my house is something I thought I never had to think of,” she said. “It never crossed my mind that toys could be seen as a threat.”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600292-51AE-4A5D-A642-2126007C4D96}"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21649709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a:t>Instructor Notes</a:t>
            </a:r>
          </a:p>
          <a:p>
            <a:endParaRPr lang="en-US" dirty="0"/>
          </a:p>
          <a:p>
            <a:r>
              <a:rPr lang="en-US" dirty="0"/>
              <a:t>Next we are going to talk about steps to building a school threat assessment program.</a:t>
            </a:r>
          </a:p>
          <a:p>
            <a:endParaRPr lang="en-US" dirty="0"/>
          </a:p>
          <a:p>
            <a:r>
              <a:rPr lang="en-US" dirty="0"/>
              <a:t>All of the information in this section is covered in two resources:</a:t>
            </a:r>
          </a:p>
          <a:p>
            <a:pPr marL="228600" indent="-228600">
              <a:buAutoNum type="arabicPeriod"/>
            </a:pPr>
            <a:r>
              <a:rPr lang="en-US" dirty="0"/>
              <a:t>Enhancing School Safety Using a Threat Assessment Model (published by the US Secret Service in 2018)</a:t>
            </a:r>
          </a:p>
          <a:p>
            <a:pPr marL="0" indent="0">
              <a:buNone/>
            </a:pPr>
            <a:endParaRPr lang="en-US" dirty="0"/>
          </a:p>
          <a:p>
            <a:pPr marL="0" indent="0">
              <a:buNone/>
            </a:pPr>
            <a:r>
              <a:rPr lang="en-US" dirty="0"/>
              <a:t>And for guidance on running a threat assessment program in a virtual environment:</a:t>
            </a:r>
          </a:p>
          <a:p>
            <a:pPr marL="228600" indent="-228600">
              <a:buAutoNum type="arabicPeriod"/>
            </a:pPr>
            <a:r>
              <a:rPr lang="en-US" dirty="0" err="1"/>
              <a:t>NASP</a:t>
            </a:r>
            <a:r>
              <a:rPr lang="en-US" dirty="0"/>
              <a:t> School Safety and Crisis Response Committee. (2020). </a:t>
            </a:r>
            <a:r>
              <a:rPr lang="en-US" i="1" dirty="0"/>
              <a:t>Behavior Threat Assessment and Management in the Virtual Environment</a:t>
            </a:r>
            <a:r>
              <a:rPr lang="en-US" dirty="0"/>
              <a:t>. [handout]. Bethesda, MD: National Association of School Psychologists.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100BE5-D9EF-45A4-A6D0-B0146CF36B84}"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19420938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a:t>Instructor Notes</a:t>
            </a:r>
          </a:p>
          <a:p>
            <a:endParaRPr lang="en-US" dirty="0"/>
          </a:p>
          <a:p>
            <a:r>
              <a:rPr lang="en-US" dirty="0"/>
              <a:t>For all 3 slides on Operating in a Virtual Environment, please tell participants that all of these tips come from a document recently published by the National Association of School Psychologists (</a:t>
            </a:r>
            <a:r>
              <a:rPr lang="en-US" dirty="0" err="1"/>
              <a:t>NASP</a:t>
            </a:r>
            <a:r>
              <a:rPr lang="en-US" dirty="0"/>
              <a:t>) on how to build and operate a threat assessment team in a virtual environment.  The </a:t>
            </a:r>
            <a:r>
              <a:rPr lang="en-US" dirty="0" err="1"/>
              <a:t>NASP</a:t>
            </a:r>
            <a:r>
              <a:rPr lang="en-US" dirty="0"/>
              <a:t> document is part of the handouts in participants’ handouts locker.  </a:t>
            </a:r>
          </a:p>
          <a:p>
            <a:endParaRPr lang="en-US" dirty="0"/>
          </a:p>
          <a:p>
            <a:r>
              <a:rPr lang="en-US" dirty="0"/>
              <a:t>For this slide, emphasize the following:</a:t>
            </a:r>
          </a:p>
          <a:p>
            <a:pPr marL="171450" indent="-171450">
              <a:buFont typeface="Arial" panose="020B0604020202020204" pitchFamily="34" charset="0"/>
              <a:buChar char="•"/>
            </a:pPr>
            <a:r>
              <a:rPr lang="en-US" dirty="0"/>
              <a:t>Texas law (SB 11) still applies even if schools are closed.  Texas schools are still expected to build and operate their threat assessment teams and will have to report on their progress beginning in November 2019 (Brit will elaborate on the Data Collection slide)</a:t>
            </a:r>
          </a:p>
          <a:p>
            <a:pPr marL="171450" indent="-171450">
              <a:buFont typeface="Arial" panose="020B0604020202020204" pitchFamily="34" charset="0"/>
              <a:buChar char="•"/>
            </a:pPr>
            <a:r>
              <a:rPr lang="en-US" dirty="0"/>
              <a:t>You can still work cases and run meetings.  Try to secure a conference line or video conferencing account.</a:t>
            </a:r>
          </a:p>
          <a:p>
            <a:pPr marL="171450" indent="-171450">
              <a:buFont typeface="Arial" panose="020B0604020202020204" pitchFamily="34" charset="0"/>
              <a:buChar char="•"/>
            </a:pPr>
            <a:r>
              <a:rPr lang="en-US" dirty="0"/>
              <a:t>Remind everyone in the school community that the team is still operating and provide some guidance on what to report.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100BE5-D9EF-45A4-A6D0-B0146CF36B84}"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31853481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a:t>Instructor Notes</a:t>
            </a:r>
          </a:p>
          <a:p>
            <a:endParaRPr lang="en-US" dirty="0"/>
          </a:p>
          <a:p>
            <a:r>
              <a:rPr lang="en-US" dirty="0"/>
              <a:t>For all 3 slides on Operating in a Virtual Environment, please tell participants that all of these tips come from a document recently published by the National Association of School Psychologists (</a:t>
            </a:r>
            <a:r>
              <a:rPr lang="en-US" dirty="0" err="1"/>
              <a:t>NASP</a:t>
            </a:r>
            <a:r>
              <a:rPr lang="en-US" dirty="0"/>
              <a:t>) on how to build and operate a threat assessment team in a virtual environment.  The </a:t>
            </a:r>
            <a:r>
              <a:rPr lang="en-US" dirty="0" err="1"/>
              <a:t>NASP</a:t>
            </a:r>
            <a:r>
              <a:rPr lang="en-US" dirty="0"/>
              <a:t> document is part of the handouts in participants’ handouts locker.  </a:t>
            </a:r>
          </a:p>
          <a:p>
            <a:endParaRPr lang="en-US" dirty="0"/>
          </a:p>
          <a:p>
            <a:r>
              <a:rPr lang="en-US" dirty="0"/>
              <a:t>For this slide, emphasize the following:</a:t>
            </a:r>
          </a:p>
          <a:p>
            <a:endParaRPr lang="en-US" dirty="0"/>
          </a:p>
          <a:p>
            <a:pPr marL="171450" indent="-171450">
              <a:buFont typeface="Arial" panose="020B0604020202020204" pitchFamily="34" charset="0"/>
              <a:buChar char="•"/>
            </a:pPr>
            <a:r>
              <a:rPr lang="en-US" dirty="0"/>
              <a:t>Make sure you know who your law enforcement contact is.  SROs may be reassigned other duties within their department when schools are closed.</a:t>
            </a:r>
          </a:p>
          <a:p>
            <a:pPr marL="171450" indent="-171450">
              <a:buFont typeface="Arial" panose="020B0604020202020204" pitchFamily="34" charset="0"/>
              <a:buChar char="•"/>
            </a:pPr>
            <a:r>
              <a:rPr lang="en-US" dirty="0"/>
              <a:t>You can still conduct interviews; video conferencing is preferable to phone if available.</a:t>
            </a:r>
          </a:p>
          <a:p>
            <a:pPr marL="171450" indent="-171450">
              <a:buFont typeface="Arial" panose="020B0604020202020204" pitchFamily="34" charset="0"/>
              <a:buChar char="•"/>
            </a:pPr>
            <a:r>
              <a:rPr lang="en-US" dirty="0"/>
              <a:t>Check to see how you can access education records – can you access them remotely or need physical access?</a:t>
            </a:r>
          </a:p>
          <a:p>
            <a:pPr marL="171450" indent="-171450">
              <a:buFont typeface="Arial" panose="020B0604020202020204" pitchFamily="34" charset="0"/>
              <a:buChar char="•"/>
            </a:pPr>
            <a:r>
              <a:rPr lang="en-US" dirty="0"/>
              <a:t>Involve your school psychologists and counselors to lead mini-lessons on social-emotional learning.  Gives teachers a break and helps promote social-emotional skills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100BE5-D9EF-45A4-A6D0-B0146CF36B84}"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4143302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a:t>Instructor Notes</a:t>
            </a:r>
          </a:p>
          <a:p>
            <a:endParaRPr lang="en-US" dirty="0"/>
          </a:p>
          <a:p>
            <a:r>
              <a:rPr lang="en-US" dirty="0"/>
              <a:t>For all 3 slides on Operating in a Virtual Environment, please tell participants that all of these tips come from a document recently published by the National Association of School Psychologists (</a:t>
            </a:r>
            <a:r>
              <a:rPr lang="en-US" dirty="0" err="1"/>
              <a:t>NASP</a:t>
            </a:r>
            <a:r>
              <a:rPr lang="en-US" dirty="0"/>
              <a:t>) on how to build and operate a threat assessment team in a virtual environment.  The </a:t>
            </a:r>
            <a:r>
              <a:rPr lang="en-US" dirty="0" err="1"/>
              <a:t>NASP</a:t>
            </a:r>
            <a:r>
              <a:rPr lang="en-US" dirty="0"/>
              <a:t> document is part of the handouts in participants’ handouts locker.  </a:t>
            </a:r>
          </a:p>
          <a:p>
            <a:endParaRPr lang="en-US" dirty="0"/>
          </a:p>
          <a:p>
            <a:r>
              <a:rPr lang="en-US" dirty="0"/>
              <a:t>For this slide, emphasize the following:</a:t>
            </a:r>
          </a:p>
          <a:p>
            <a:endParaRPr lang="en-US" dirty="0"/>
          </a:p>
          <a:p>
            <a:pPr marL="171450" indent="-171450">
              <a:buFont typeface="Arial" panose="020B0604020202020204" pitchFamily="34" charset="0"/>
              <a:buChar char="•"/>
            </a:pPr>
            <a:r>
              <a:rPr lang="en-US" dirty="0"/>
              <a:t>Emphasize the case management or intervention is going to look different than when schools are open.</a:t>
            </a:r>
          </a:p>
          <a:p>
            <a:pPr marL="171450" indent="-171450">
              <a:buFont typeface="Arial" panose="020B0604020202020204" pitchFamily="34" charset="0"/>
              <a:buChar char="•"/>
            </a:pPr>
            <a:r>
              <a:rPr lang="en-US" dirty="0"/>
              <a:t>Case management will need to involve family members, informal check-ins, and involving local law enforcement for home visits / welfare checks </a:t>
            </a:r>
            <a:r>
              <a:rPr lang="en-US"/>
              <a:t>if needed.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100BE5-D9EF-45A4-A6D0-B0146CF36B84}"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1689411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rtl val="0"/>
            </a:endParaRPr>
          </a:p>
        </p:txBody>
      </p:sp>
      <p:sp>
        <p:nvSpPr>
          <p:cNvPr id="5" name="Slide Number Placeholder 4"/>
          <p:cNvSpPr>
            <a:spLocks noGrp="1"/>
          </p:cNvSpPr>
          <p:nvPr>
            <p:ph type="sldNum"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rtl val="0"/>
            </a:endParaRPr>
          </a:p>
        </p:txBody>
      </p:sp>
    </p:spTree>
    <p:extLst>
      <p:ext uri="{BB962C8B-B14F-4D97-AF65-F5344CB8AC3E}">
        <p14:creationId xmlns:p14="http://schemas.microsoft.com/office/powerpoint/2010/main" val="32032116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1351F-DBB1-4664-ADA9-83BC7CB8848D}"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35545421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CR Welcome</a:t>
            </a:r>
            <a:r>
              <a:rPr lang="en-US" b="1" baseline="0" dirty="0"/>
              <a:t> and </a:t>
            </a:r>
            <a:r>
              <a:rPr lang="en-US" b="1" dirty="0"/>
              <a:t>Mention handouts </a:t>
            </a:r>
            <a:r>
              <a:rPr lang="en-US" b="1" baseline="0" dirty="0"/>
              <a:t> in File Share (or remove if we add site location). Before we begin most of our content included in this webinar was provided and structure with the assumption that listeners are using their PBIS </a:t>
            </a:r>
            <a:r>
              <a:rPr lang="en-US" b="1" baseline="0" dirty="0" err="1"/>
              <a:t>muti</a:t>
            </a:r>
            <a:r>
              <a:rPr lang="en-US" b="1" baseline="0" dirty="0"/>
              <a:t>-tiered framework as a foundation for the enhancement work we discuss and also to note that we are utilizing resources/implementation examples from AWARE technical assistance and pilot work from 3 Florida districts on this topic.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DA583-71CD-2B4F-AEF9-646A6230368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942742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NR</a:t>
            </a:r>
            <a:r>
              <a:rPr lang="en-US" altLang="en-US" baseline="0" dirty="0"/>
              <a:t> When looking at current youth needs in regard to mental health these are two </a:t>
            </a:r>
            <a:r>
              <a:rPr lang="en-US" altLang="en-US" dirty="0"/>
              <a:t>BIG Ideas</a:t>
            </a:r>
            <a:r>
              <a:rPr lang="en-US" altLang="en-US" baseline="0" dirty="0"/>
              <a:t> driving the case for systems change towards effective school-based mental health supports, and provides an essential why for enhancing your PBIS framework for Mental Wellness. The prevalence of need supports the use of a prevention framework like PBIS and the direct connection to readiness to learn is part of the why for schools being an ideal setting to address mental wellness although it has been cited in several studies they may not be ready to do this with current systems in place. </a:t>
            </a:r>
            <a:endParaRPr lang="en-US" altLang="en-US" dirty="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Calibri" panose="020F0502020204030204" pitchFamily="34" charset="0"/>
                <a:ea typeface="MS PGothic" panose="020B0600070205080204" pitchFamily="34" charset="-128"/>
              </a:defRPr>
            </a:lvl1pPr>
            <a:lvl2pPr marL="757066" indent="-291179" algn="l" eaLnBrk="0" hangingPunct="0">
              <a:spcBef>
                <a:spcPct val="30000"/>
              </a:spcBef>
              <a:defRPr sz="1200">
                <a:solidFill>
                  <a:schemeClr val="tx1"/>
                </a:solidFill>
                <a:latin typeface="Calibri" panose="020F0502020204030204" pitchFamily="34" charset="0"/>
                <a:ea typeface="MS PGothic" panose="020B0600070205080204" pitchFamily="34" charset="-128"/>
              </a:defRPr>
            </a:lvl2pPr>
            <a:lvl3pPr marL="1164717" indent="-232943" algn="l" eaLnBrk="0" hangingPunct="0">
              <a:spcBef>
                <a:spcPct val="30000"/>
              </a:spcBef>
              <a:defRPr sz="1200">
                <a:solidFill>
                  <a:schemeClr val="tx1"/>
                </a:solidFill>
                <a:latin typeface="Calibri" panose="020F0502020204030204" pitchFamily="34" charset="0"/>
                <a:ea typeface="MS PGothic" panose="020B0600070205080204" pitchFamily="34" charset="-128"/>
              </a:defRPr>
            </a:lvl3pPr>
            <a:lvl4pPr marL="1630604" indent="-232943" algn="l" eaLnBrk="0" hangingPunct="0">
              <a:spcBef>
                <a:spcPct val="30000"/>
              </a:spcBef>
              <a:defRPr sz="1200">
                <a:solidFill>
                  <a:schemeClr val="tx1"/>
                </a:solidFill>
                <a:latin typeface="Calibri" panose="020F0502020204030204" pitchFamily="34" charset="0"/>
                <a:ea typeface="MS PGothic" panose="020B0600070205080204" pitchFamily="34" charset="-128"/>
              </a:defRPr>
            </a:lvl4pPr>
            <a:lvl5pPr marL="2096491" indent="-232943" algn="l" eaLnBrk="0" hangingPunct="0">
              <a:spcBef>
                <a:spcPct val="30000"/>
              </a:spcBef>
              <a:defRPr sz="1200">
                <a:solidFill>
                  <a:schemeClr val="tx1"/>
                </a:solidFill>
                <a:latin typeface="Calibri" panose="020F0502020204030204" pitchFamily="34" charset="0"/>
                <a:ea typeface="MS PGothic" panose="020B0600070205080204" pitchFamily="34" charset="-128"/>
              </a:defRPr>
            </a:lvl5pPr>
            <a:lvl6pPr marL="2562377" indent="-23294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28264" indent="-23294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94151" indent="-23294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60038" indent="-23294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EA3A4A75-DCCC-4C51-A462-6DA7895866FE}" type="slidenum">
              <a:rPr kumimoji="0" lang="en-US" altLang="en-US" sz="1200" b="0" i="0" u="none" strike="noStrike" kern="1200" cap="none" spc="0" normalizeH="0" baseline="0" noProof="0">
                <a:ln>
                  <a:noFill/>
                </a:ln>
                <a:solidFill>
                  <a:srgbClr val="8CC63F"/>
                </a:solidFill>
                <a:effectLst/>
                <a:uLnTx/>
                <a:uFillTx/>
                <a:latin typeface="Century Gothic" panose="020B0502020202020204" pitchFamily="34" charset="0"/>
                <a:ea typeface="MS PGothic" panose="020B0600070205080204" pitchFamily="34" charset="-128"/>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91</a:t>
            </a:fld>
            <a:endParaRPr kumimoji="0" lang="en-US" altLang="en-US" sz="1200" b="0" i="0" u="none" strike="noStrike" kern="1200" cap="none" spc="0" normalizeH="0" baseline="0" noProof="0">
              <a:ln>
                <a:noFill/>
              </a:ln>
              <a:solidFill>
                <a:srgbClr val="8CC63F"/>
              </a:solidFill>
              <a:effectLst/>
              <a:uLnTx/>
              <a:uFillTx/>
              <a:latin typeface="Century Gothic" panose="020B0502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6474509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last two big ideas, Approximately half of the students meeting diagnostic criteria for a mental health disorder will not receive treatment </a:t>
            </a:r>
            <a:r>
              <a:rPr lang="da-DK" dirty="0"/>
              <a:t>for such (Merikangas et al.: </a:t>
            </a:r>
            <a:r>
              <a:rPr lang="en-US" dirty="0"/>
              <a:t> A nationally representative study of 10,000 adolescents (ages 13–18) found that approximately 14 and 32 % had a mood or anxiety disorder, respectively, at some point during youth</a:t>
            </a:r>
          </a:p>
          <a:p>
            <a:r>
              <a:rPr lang="en-US" dirty="0"/>
              <a:t>(</a:t>
            </a:r>
            <a:r>
              <a:rPr lang="en-US" dirty="0" err="1"/>
              <a:t>Merikangas</a:t>
            </a:r>
            <a:r>
              <a:rPr lang="en-US" dirty="0"/>
              <a:t> et al., 2010). Whereas 45–60 % of youth with behavior disorders received clinical services, only 18 and 38 %of youth with an anxiety disorder or </a:t>
            </a:r>
            <a:r>
              <a:rPr lang="en-US" dirty="0" err="1"/>
              <a:t>anymood</a:t>
            </a:r>
            <a:r>
              <a:rPr lang="en-US" dirty="0"/>
              <a:t> disorder, respectively, received any mental health treatment for their diagnosis (</a:t>
            </a:r>
            <a:r>
              <a:rPr lang="en-US" dirty="0" err="1"/>
              <a:t>Merikangas</a:t>
            </a:r>
            <a:r>
              <a:rPr lang="en-US" dirty="0"/>
              <a:t>, et al., 2011). </a:t>
            </a:r>
          </a:p>
          <a:p>
            <a:r>
              <a:rPr lang="en-US" dirty="0" err="1"/>
              <a:t>Merikangas</a:t>
            </a:r>
            <a:r>
              <a:rPr lang="en-US" dirty="0"/>
              <a:t> et al. (2011) found that youth with internalizing disorders are even underrepresented in SMH care, which is particularly unfortunate given that a recent meta-analysis of 63 studies (N = 15,211) supports that both depression and anxiety disorders can be treated in schools effectively using cognitive–behavioral interventions traditionally delivered in clinical or research settings (</a:t>
            </a:r>
            <a:r>
              <a:rPr lang="en-US" dirty="0" err="1"/>
              <a:t>Mychailyszyn</a:t>
            </a:r>
            <a:r>
              <a:rPr lang="en-US" dirty="0"/>
              <a:t>, </a:t>
            </a:r>
            <a:r>
              <a:rPr lang="en-US" dirty="0" err="1"/>
              <a:t>Brodman</a:t>
            </a:r>
            <a:r>
              <a:rPr lang="en-US" dirty="0"/>
              <a:t>, </a:t>
            </a:r>
            <a:r>
              <a:rPr lang="en-US" dirty="0" err="1"/>
              <a:t>Read,&amp;Kendall</a:t>
            </a:r>
            <a:r>
              <a:rPr lang="en-US" dirty="0"/>
              <a:t>, 2012). </a:t>
            </a:r>
          </a:p>
          <a:p>
            <a:endParaRPr lang="en-US" dirty="0"/>
          </a:p>
          <a:p>
            <a:endParaRPr lang="en-US" dirty="0"/>
          </a:p>
          <a:p>
            <a:r>
              <a:rPr lang="en-US" dirty="0"/>
              <a:t>Students with internalizing disorders are common, but underserved in community and school because they do not disrupt class or violate school rules, and many may not have obvious outward displays of symptoms. A nationally representative study of 10,000 youth (ages 13 to 18) found that approximately 14% and 32% had a mood or anxiety disorder, respectively, at some point during youth (rates of anxiety were stable and high, whereas depression was most evident among the high school years; </a:t>
            </a:r>
            <a:r>
              <a:rPr lang="en-US" dirty="0" err="1"/>
              <a:t>Merikangas</a:t>
            </a:r>
            <a:r>
              <a:rPr lang="en-US" dirty="0"/>
              <a:t> et al., 2010). </a:t>
            </a:r>
          </a:p>
          <a:p>
            <a:endParaRPr lang="en-US" dirty="0"/>
          </a:p>
          <a:p>
            <a:r>
              <a:rPr lang="en-US" b="1" baseline="0" dirty="0"/>
              <a:t>AS a summary of these points for district and school implementers: </a:t>
            </a:r>
            <a:r>
              <a:rPr lang="en-US" baseline="0" dirty="0"/>
              <a:t>Research consistently demonstrates that students with internalizing issues (anxiety, depression, etc.) are under identified and less likely to access the supports they need.  Schools traditionally have focused on externalizing  behavioral problems.</a:t>
            </a:r>
            <a:endParaRPr lang="en-US" dirty="0"/>
          </a:p>
          <a:p>
            <a:endParaRPr lang="en-US" dirty="0"/>
          </a:p>
          <a:p>
            <a:endParaRPr lang="en-US" dirty="0"/>
          </a:p>
        </p:txBody>
      </p:sp>
      <p:sp>
        <p:nvSpPr>
          <p:cNvPr id="9" name="Date Placeholder 8"/>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2634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8" name="Google Shape;44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43277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NR Traditional</a:t>
            </a:r>
            <a:r>
              <a:rPr lang="en-US" baseline="0" dirty="0"/>
              <a:t> mental health services involve caring for those youth with apparent problems, youth who commonly come to the attention of a mental health service provider following referral from a concerned educator or parent. Or from the last slide focus on correcting weakness. </a:t>
            </a:r>
            <a:endParaRPr lang="en-US" dirty="0"/>
          </a:p>
          <a:p>
            <a:endParaRPr lang="en-US" dirty="0"/>
          </a:p>
          <a:p>
            <a:r>
              <a:rPr lang="en-US" dirty="0"/>
              <a:t>In a public health approach such a multi-tiered</a:t>
            </a:r>
            <a:r>
              <a:rPr lang="en-US" baseline="0" dirty="0"/>
              <a:t> approach</a:t>
            </a:r>
            <a:r>
              <a:rPr lang="en-US" dirty="0"/>
              <a:t> (as listeners</a:t>
            </a:r>
            <a:r>
              <a:rPr lang="en-US" baseline="0" dirty="0"/>
              <a:t> may be familiar with in other content areas such as reading), population-based mental health services include carefully planned efforts that meet the collective mental health needs of all students in a given school. Services start with universal assessment of students’ mental health, and planning an array of services across the tiers to promote psychological wellness as well as reduce symptoms and subsequent onset of problems that are most apparent in that school. Similar to reading screening and focus on Tier 1 quality instruction and curriculum. </a:t>
            </a:r>
          </a:p>
          <a:p>
            <a:endParaRPr lang="en-US" baseline="0" dirty="0"/>
          </a:p>
          <a:p>
            <a:r>
              <a:rPr lang="en-US" baseline="0" dirty="0"/>
              <a:t>A public health approach is supported by the sheer prevalence of mental health problems among youth mentioned in an earlier slide. And students’ psychological wellness is essential for positive functioning later in life as well as their current and later academic success. </a:t>
            </a:r>
          </a:p>
          <a:p>
            <a:endParaRPr lang="en-US" baseline="0" dirty="0"/>
          </a:p>
          <a:p>
            <a:pPr defTabSz="931774">
              <a:defRPr/>
            </a:pPr>
            <a:r>
              <a:rPr lang="en-US" dirty="0"/>
              <a:t>Only as the field has matured has it begun to respond to intensifying interest and concerns about disease prevention and health promotion. Because of the more recent consideration of these topic areas, the body of accumulated knowledge regarding them is not as expansive as that for mental illness”</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DD76DD-8F9D-4585-9771-AEF799A206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43630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NR </a:t>
            </a:r>
          </a:p>
          <a:p>
            <a:r>
              <a:rPr lang="en-US" dirty="0"/>
              <a:t>There is often philosophical</a:t>
            </a:r>
            <a:r>
              <a:rPr lang="en-US" baseline="0" dirty="0"/>
              <a:t> questions and debates around why we should focus on social emotional skills, and mental health in schools as a setting versus more clinical settings. In addition to what has been reviewed in the last couple of slides, these points summarize some of the primary reasons why school are the most ideal place for access, especially in those schools implementing the PBIS Framework that have established systems for universal behavioral instruction/prevention that promotes generalization of skills into students educational career and adulthood. Integrating mental health interventions within this framework helps reduce the stigma that may reduce access to supports within and outside of schools.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DA583-71CD-2B4F-AEF9-646A623036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41832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38481">
              <a:spcBef>
                <a:spcPct val="50000"/>
              </a:spcBef>
              <a:tabLst>
                <a:tab pos="190873" algn="l"/>
              </a:tabLst>
            </a:pPr>
            <a:r>
              <a:rPr lang="en-US" dirty="0"/>
              <a:t>CR –</a:t>
            </a:r>
            <a:r>
              <a:rPr lang="en-US" baseline="0" dirty="0"/>
              <a:t>The visual is part of that guidance and illustrates features of a multi tiered system that integrates elements of the 6 critical </a:t>
            </a:r>
            <a:r>
              <a:rPr lang="en-US" baseline="0" dirty="0" err="1"/>
              <a:t>comp</a:t>
            </a:r>
            <a:r>
              <a:rPr lang="en-US" dirty="0" err="1"/>
              <a:t>Our</a:t>
            </a:r>
            <a:r>
              <a:rPr lang="en-US" baseline="0" dirty="0"/>
              <a:t> state recently provided some guidance as part of SB7026 on mental health tiered supports. </a:t>
            </a:r>
            <a:r>
              <a:rPr lang="en-US" baseline="0" dirty="0" err="1"/>
              <a:t>onents</a:t>
            </a:r>
            <a:r>
              <a:rPr lang="en-US" baseline="0" dirty="0"/>
              <a:t> of just viewed in the Hexagon, we will also dive a little deeper into some of these practices. It is also a nice connection that the foundation relies on several features that will be familiar and hopefully established as part of PBIS framework such as leadership team and school wide practices that support orderly and nurturing classrooms, positive relationships and predictable environments </a:t>
            </a:r>
            <a:endParaRPr lang="en-US" dirty="0"/>
          </a:p>
          <a:p>
            <a:pPr defTabSz="1038481">
              <a:spcBef>
                <a:spcPct val="50000"/>
              </a:spcBef>
            </a:pPr>
            <a:endParaRPr lang="en-US" i="1" dirty="0">
              <a:solidFill>
                <a:srgbClr val="0033CC"/>
              </a:solidFill>
            </a:endParaRPr>
          </a:p>
          <a:p>
            <a:pPr defTabSz="1038481">
              <a:spcBef>
                <a:spcPct val="50000"/>
              </a:spcBef>
              <a:defRPr/>
            </a:pPr>
            <a:endParaRPr lang="en-US" i="1" dirty="0">
              <a:solidFill>
                <a:srgbClr val="0033CC"/>
              </a:solidFill>
            </a:endParaRPr>
          </a:p>
          <a:p>
            <a:pPr defTabSz="1038481">
              <a:spcBef>
                <a:spcPct val="50000"/>
              </a:spcBef>
              <a:defRPr/>
            </a:pPr>
            <a:r>
              <a:rPr lang="en-US" b="1" i="0" u="sng" dirty="0">
                <a:solidFill>
                  <a:srgbClr val="0033CC"/>
                </a:solidFill>
              </a:rPr>
              <a:t>FL</a:t>
            </a:r>
            <a:r>
              <a:rPr lang="en-US" b="1" i="0" u="sng" baseline="0" dirty="0">
                <a:solidFill>
                  <a:srgbClr val="0033CC"/>
                </a:solidFill>
              </a:rPr>
              <a:t> System of Supports</a:t>
            </a:r>
            <a:endParaRPr lang="en-US" b="1" i="0" u="sng" dirty="0">
              <a:solidFill>
                <a:srgbClr val="0033CC"/>
              </a:solidFill>
            </a:endParaRPr>
          </a:p>
          <a:p>
            <a:r>
              <a:rPr lang="en-US" dirty="0"/>
              <a:t>Level of support based on student need (includes prevention and intervention)</a:t>
            </a:r>
          </a:p>
          <a:p>
            <a:pPr lvl="1"/>
            <a:r>
              <a:rPr lang="en-US" dirty="0"/>
              <a:t>  Schoolwide preventive services – fostering positive &amp; healthy school environments (All students)</a:t>
            </a:r>
          </a:p>
          <a:p>
            <a:pPr lvl="1"/>
            <a:r>
              <a:rPr lang="en-US" dirty="0"/>
              <a:t>  Supplemental interventions &amp; supports – targeted targeted groups (Some students)</a:t>
            </a:r>
          </a:p>
          <a:p>
            <a:pPr lvl="1"/>
            <a:r>
              <a:rPr lang="en-US" dirty="0"/>
              <a:t>  Intensive, individual interventions (Few students)</a:t>
            </a:r>
          </a:p>
          <a:p>
            <a:r>
              <a:rPr lang="en-US" dirty="0"/>
              <a:t> D</a:t>
            </a:r>
            <a:r>
              <a:rPr lang="en-US" baseline="0" dirty="0"/>
              <a:t>ata-based</a:t>
            </a:r>
            <a:r>
              <a:rPr lang="en-US" dirty="0"/>
              <a:t> problem-solving</a:t>
            </a:r>
          </a:p>
          <a:p>
            <a:r>
              <a:rPr lang="en-US" dirty="0"/>
              <a:t> Monitor the effectiveness of intervention/support &amp; modifying as needed</a:t>
            </a:r>
          </a:p>
          <a:p>
            <a:pPr defTabSz="1038481">
              <a:spcBef>
                <a:spcPct val="50000"/>
              </a:spcBef>
              <a:defRPr/>
            </a:pPr>
            <a:endParaRPr lang="en-US" i="1" dirty="0">
              <a:solidFill>
                <a:srgbClr val="0033CC"/>
              </a:solidFill>
            </a:endParaRPr>
          </a:p>
          <a:p>
            <a:pPr defTabSz="1038481">
              <a:spcBef>
                <a:spcPct val="50000"/>
              </a:spcBef>
            </a:pPr>
            <a:endParaRPr lang="en-US" i="1" dirty="0">
              <a:solidFill>
                <a:srgbClr val="0033CC"/>
              </a:solidFil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F46BB3-C440-F946-978F-70B741D4FC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50026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xfrm>
            <a:off x="434975" y="709613"/>
            <a:ext cx="6310313" cy="3549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defTabSz="465887">
              <a:defRPr/>
            </a:pPr>
            <a:r>
              <a:rPr lang="en-US" sz="1000" b="1" dirty="0"/>
              <a:t>CR: To help with think</a:t>
            </a:r>
            <a:r>
              <a:rPr lang="en-US" sz="1000" b="1" baseline="0" dirty="0"/>
              <a:t> through current PBIS implementation and what gaps may be present, this is a nice summary of Universal/Tier 1 Promotion of Mental Wellness. </a:t>
            </a:r>
            <a:endParaRPr lang="en-US" sz="1000" b="1" dirty="0"/>
          </a:p>
          <a:p>
            <a:pPr eaLnBrk="1" hangingPunct="1">
              <a:defRPr/>
            </a:pPr>
            <a:endParaRPr lang="en-US" sz="1000" dirty="0"/>
          </a:p>
          <a:p>
            <a:pPr eaLnBrk="1" hangingPunct="1">
              <a:defRPr/>
            </a:pPr>
            <a:r>
              <a:rPr lang="en-US" sz="1000" dirty="0"/>
              <a:t>Goal of universal mental health intervention:</a:t>
            </a:r>
          </a:p>
          <a:p>
            <a:pPr marL="165500" indent="-165500">
              <a:buFont typeface="Arial" panose="020B0604020202020204" pitchFamily="34" charset="0"/>
              <a:buChar char="•"/>
              <a:defRPr/>
            </a:pPr>
            <a:r>
              <a:rPr lang="en-US" sz="1000" dirty="0"/>
              <a:t>Goal of increasing social and emotional competence and decrease risk for emotional, behavioral, and learning difficulties</a:t>
            </a:r>
          </a:p>
          <a:p>
            <a:pPr eaLnBrk="1" hangingPunct="1">
              <a:defRPr/>
            </a:pPr>
            <a:r>
              <a:rPr lang="en-US" sz="1000" dirty="0"/>
              <a:t>Goals of universal interventions:</a:t>
            </a:r>
          </a:p>
          <a:p>
            <a:pPr marL="220665" indent="-220665">
              <a:buFontTx/>
              <a:buAutoNum type="arabicPeriod"/>
              <a:defRPr/>
            </a:pPr>
            <a:r>
              <a:rPr lang="en-US" sz="1000" u="sng" dirty="0"/>
              <a:t>Build protective factors </a:t>
            </a:r>
            <a:r>
              <a:rPr lang="en-US" sz="1000" dirty="0"/>
              <a:t>in order to reduce vulnerability for future problems or maladaptive ways of coping</a:t>
            </a:r>
          </a:p>
          <a:p>
            <a:pPr marL="220665" indent="-220665">
              <a:buFontTx/>
              <a:buAutoNum type="arabicPeriod"/>
              <a:defRPr/>
            </a:pPr>
            <a:r>
              <a:rPr lang="en-US" sz="1000" u="sng" dirty="0"/>
              <a:t>Prevent problems</a:t>
            </a:r>
            <a:r>
              <a:rPr lang="en-US" sz="1000" dirty="0"/>
              <a:t> for students before they occur</a:t>
            </a:r>
          </a:p>
          <a:p>
            <a:pPr marL="220665" indent="-220665">
              <a:buFontTx/>
              <a:buAutoNum type="arabicPeriod"/>
              <a:defRPr/>
            </a:pPr>
            <a:r>
              <a:rPr lang="en-US" sz="1000" u="sng" dirty="0"/>
              <a:t>Offer global resources to students who are at risk </a:t>
            </a:r>
            <a:r>
              <a:rPr lang="en-US" sz="1000" dirty="0"/>
              <a:t>or those who have existing vulnerabilities</a:t>
            </a:r>
          </a:p>
          <a:p>
            <a:pPr marL="220665" indent="-220665">
              <a:buFontTx/>
              <a:buAutoNum type="arabicPeriod"/>
              <a:defRPr/>
            </a:pPr>
            <a:endParaRPr lang="en-US" sz="1000" dirty="0"/>
          </a:p>
          <a:p>
            <a:pPr eaLnBrk="1" hangingPunct="1">
              <a:defRPr/>
            </a:pPr>
            <a:r>
              <a:rPr lang="en-US" sz="1000" dirty="0"/>
              <a:t>School-wide Positive Behavior Supports </a:t>
            </a:r>
          </a:p>
          <a:p>
            <a:pPr eaLnBrk="1" hangingPunct="1">
              <a:defRPr/>
            </a:pPr>
            <a:r>
              <a:rPr lang="en-US" sz="1000" dirty="0"/>
              <a:t>Bullying Prevention </a:t>
            </a:r>
          </a:p>
          <a:p>
            <a:pPr eaLnBrk="1" hangingPunct="1">
              <a:defRPr/>
            </a:pPr>
            <a:r>
              <a:rPr lang="en-US" sz="1000" dirty="0"/>
              <a:t>Evidenced-based practices to improve student engagement </a:t>
            </a:r>
          </a:p>
          <a:p>
            <a:pPr eaLnBrk="1" hangingPunct="1">
              <a:defRPr/>
            </a:pPr>
            <a:r>
              <a:rPr lang="en-US" sz="1000" u="sng" dirty="0"/>
              <a:t>Improving school climate </a:t>
            </a:r>
            <a:r>
              <a:rPr lang="en-US" sz="1000" dirty="0"/>
              <a:t>and ensuring a process for students to report potentially harmful behaviors </a:t>
            </a:r>
          </a:p>
          <a:p>
            <a:pPr eaLnBrk="1" hangingPunct="1">
              <a:defRPr/>
            </a:pPr>
            <a:r>
              <a:rPr lang="en-US" sz="1000" u="sng" dirty="0"/>
              <a:t>Identify students in need of mental health needs</a:t>
            </a:r>
            <a:r>
              <a:rPr lang="en-US" sz="1000" dirty="0"/>
              <a:t>:</a:t>
            </a:r>
          </a:p>
          <a:p>
            <a:pPr lvl="1" eaLnBrk="1" hangingPunct="1">
              <a:defRPr/>
            </a:pPr>
            <a:r>
              <a:rPr lang="en-US" sz="1000" dirty="0"/>
              <a:t>Universal screenings for behavioral and mental health issues </a:t>
            </a:r>
          </a:p>
          <a:p>
            <a:pPr lvl="1" eaLnBrk="1" hangingPunct="1">
              <a:defRPr/>
            </a:pPr>
            <a:r>
              <a:rPr lang="en-US" sz="1000" dirty="0"/>
              <a:t>Early identification of risk factors that lead to mental health concerns </a:t>
            </a:r>
          </a:p>
          <a:p>
            <a:pPr lvl="1" eaLnBrk="1" hangingPunct="1">
              <a:defRPr/>
            </a:pPr>
            <a:r>
              <a:rPr lang="en-US" sz="1000" dirty="0"/>
              <a:t>Training for school staff and parents on risk factors that lead to mental health concerns </a:t>
            </a:r>
          </a:p>
          <a:p>
            <a:pPr eaLnBrk="1" hangingPunct="1">
              <a:defRPr/>
            </a:pPr>
            <a:r>
              <a:rPr lang="en-US" sz="1000" dirty="0"/>
              <a:t>Direct instruction in Social-Emotional Learning (SEL) skills</a:t>
            </a:r>
          </a:p>
        </p:txBody>
      </p:sp>
      <p:sp>
        <p:nvSpPr>
          <p:cNvPr id="7" name="Date Placeholder 6"/>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276166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w Cen MT" panose="020B0602020104020603" pitchFamily="34" charset="77"/>
              </a:rPr>
              <a:t>PBIS</a:t>
            </a:r>
            <a:r>
              <a:rPr lang="en-US" baseline="0" dirty="0">
                <a:latin typeface="Tw Cen MT" panose="020B0602020104020603" pitchFamily="34" charset="77"/>
              </a:rPr>
              <a:t> is a framework that supports installation of any initiative and ensures data, systems and practices.  </a:t>
            </a:r>
          </a:p>
          <a:p>
            <a:endParaRPr lang="en-US" baseline="0" dirty="0">
              <a:latin typeface="Tw Cen MT" panose="020B0602020104020603" pitchFamily="34" charset="77"/>
            </a:endParaRPr>
          </a:p>
          <a:p>
            <a:r>
              <a:rPr lang="en-US" baseline="0" dirty="0">
                <a:latin typeface="Tw Cen MT" panose="020B0602020104020603" pitchFamily="34" charset="77"/>
              </a:rPr>
              <a:t>The purpose and evidence of outcomes of implementing PBIS with fidelity demonstrates creating predictable, consistent, positive, safe and equitable environments for students.  </a:t>
            </a:r>
          </a:p>
          <a:p>
            <a:endParaRPr lang="en-US" baseline="0" dirty="0">
              <a:latin typeface="Tw Cen MT" panose="020B0602020104020603" pitchFamily="34" charset="77"/>
            </a:endParaRPr>
          </a:p>
          <a:p>
            <a:r>
              <a:rPr lang="en-US" baseline="0" dirty="0">
                <a:latin typeface="Tw Cen MT" panose="020B0602020104020603" pitchFamily="34" charset="77"/>
              </a:rPr>
              <a:t>While there are many definitions or frameworks for being trauma informed, most would include these components.  The next slides crosswalk one definition provided by National Childhood Trauma Stress Network’s (NCTSN) of trauma informed with the outcomes/purpose of PBIS.</a:t>
            </a:r>
            <a:endParaRPr lang="en-US" dirty="0">
              <a:latin typeface="Tw Cen MT" panose="020B0602020104020603" pitchFamily="34" charset="77"/>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DE9EA0-0A31-FE4D-BDAD-C723BBBA7394}" type="slidenum">
              <a:rPr kumimoji="0" lang="en-US" sz="1200" b="0" i="0" u="none" strike="noStrike" kern="1200" cap="none" spc="0" normalizeH="0" baseline="0" noProof="0" smtClean="0">
                <a:ln>
                  <a:noFill/>
                </a:ln>
                <a:solidFill>
                  <a:prstClr val="black"/>
                </a:solidFill>
                <a:effectLst/>
                <a:uLnTx/>
                <a:uFillTx/>
                <a:latin typeface="Tw Cen MT" panose="020B0602020104020603" pitchFamily="34" charset="77"/>
                <a:ea typeface="+mn-ea"/>
                <a:cs typeface="+mn-cs"/>
                <a:sym typeface="Arial"/>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solidFill>
              <a:effectLst/>
              <a:uLnTx/>
              <a:uFillTx/>
              <a:latin typeface="Tw Cen MT" panose="020B0602020104020603" pitchFamily="34" charset="77"/>
              <a:ea typeface="+mn-ea"/>
              <a:cs typeface="+mn-cs"/>
              <a:sym typeface="Arial"/>
            </a:endParaRPr>
          </a:p>
        </p:txBody>
      </p:sp>
    </p:spTree>
    <p:extLst>
      <p:ext uri="{BB962C8B-B14F-4D97-AF65-F5344CB8AC3E}">
        <p14:creationId xmlns:p14="http://schemas.microsoft.com/office/powerpoint/2010/main" val="407436390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Rationale</a:t>
            </a:r>
            <a:r>
              <a:rPr lang="en-US" dirty="0"/>
              <a:t>: The flip side, what we gain when we DO teach behavior. More likely to recognize &amp; tap into student strengths, association with improved outcomes.</a:t>
            </a:r>
          </a:p>
          <a:p>
            <a:endParaRPr lang="en-US" dirty="0"/>
          </a:p>
          <a:p>
            <a:r>
              <a:rPr lang="en-US" dirty="0"/>
              <a:t>More about the “Why”….</a:t>
            </a:r>
          </a:p>
          <a:p>
            <a:r>
              <a:rPr lang="en-US" dirty="0"/>
              <a:t>Green Box:  Family &amp; Students’ Cultural</a:t>
            </a:r>
            <a:r>
              <a:rPr lang="en-US" baseline="0" dirty="0"/>
              <a:t> Expectations Box –</a:t>
            </a:r>
            <a:r>
              <a:rPr lang="en-US" b="1" baseline="0" dirty="0"/>
              <a:t>Make connections with the “safe” diversity reflection activity we did in the introduction (values when young, now, school’s values). </a:t>
            </a:r>
            <a:r>
              <a:rPr lang="en-US" baseline="0" dirty="0"/>
              <a:t>This is included as a reminder of the need to look at students/families’ cultures when moving forward to determine what and how to teach behavior.</a:t>
            </a:r>
          </a:p>
          <a:p>
            <a:endParaRPr lang="en-US" baseline="0" dirty="0"/>
          </a:p>
          <a:p>
            <a:pPr defTabSz="942473">
              <a:defRPr/>
            </a:pPr>
            <a:r>
              <a:rPr lang="en-US" baseline="0" dirty="0"/>
              <a:t>Edit for readability: </a:t>
            </a:r>
            <a:r>
              <a:rPr lang="en-US" b="1" dirty="0"/>
              <a:t>Promotes social-emotional skills that foster mental wellness </a:t>
            </a:r>
            <a:r>
              <a:rPr lang="en-US" dirty="0"/>
              <a:t>became “Promotes mental wellness”</a:t>
            </a:r>
          </a:p>
          <a:p>
            <a:endParaRPr lang="en-US" dirty="0"/>
          </a:p>
        </p:txBody>
      </p:sp>
      <p:sp>
        <p:nvSpPr>
          <p:cNvPr id="4" name="Slide Number Placeholder 3"/>
          <p:cNvSpPr>
            <a:spLocks noGrp="1"/>
          </p:cNvSpPr>
          <p:nvPr>
            <p:ph type="sldNum" sz="quarter" idx="10"/>
          </p:nvPr>
        </p:nvSpPr>
        <p:spPr/>
        <p:txBody>
          <a:bodyPr/>
          <a:lstStyle/>
          <a:p>
            <a:pPr marL="0" marR="0" lvl="0" indent="0" algn="r" defTabSz="921733" rtl="0" eaLnBrk="1" fontAlgn="auto" latinLnBrk="0" hangingPunct="1">
              <a:lnSpc>
                <a:spcPct val="100000"/>
              </a:lnSpc>
              <a:spcBef>
                <a:spcPts val="0"/>
              </a:spcBef>
              <a:spcAft>
                <a:spcPts val="0"/>
              </a:spcAft>
              <a:buClrTx/>
              <a:buSzTx/>
              <a:buFontTx/>
              <a:buNone/>
              <a:tabLst/>
              <a:defRPr/>
            </a:pPr>
            <a:fld id="{8AAD8CD7-6C1E-444F-BB1E-E4DE0A2C904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1733"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7567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Rationale</a:t>
            </a:r>
            <a:r>
              <a:rPr lang="en-US" dirty="0"/>
              <a:t>: Expectations should also be broad enough to address mental &amp; physical health, and we know that the development of positive behavioral expectations within schools promotes</a:t>
            </a:r>
            <a:r>
              <a:rPr lang="en-US" baseline="0" dirty="0"/>
              <a:t> mental wellbeing for students </a:t>
            </a:r>
            <a:r>
              <a:rPr lang="en-US" dirty="0"/>
              <a:t>. The handout (tiny print version available in other resources section of this module within canvas) identifies protective and risk factors for some of the most prevalent mental health disorders across individuals at the top,</a:t>
            </a:r>
            <a:r>
              <a:rPr lang="en-US" baseline="0" dirty="0"/>
              <a:t> families in the middle and schools within the red boxes across the developmental lifespan</a:t>
            </a:r>
            <a:r>
              <a:rPr lang="en-US" dirty="0"/>
              <a:t>. The slide only provides examples of factors</a:t>
            </a:r>
            <a:r>
              <a:rPr lang="en-US" baseline="0" dirty="0"/>
              <a:t> that are protective against developing mental health concerns. </a:t>
            </a:r>
            <a:r>
              <a:rPr lang="en-US" dirty="0"/>
              <a:t> The factors inside the red boxes (which appear automatically) are those that highlight</a:t>
            </a:r>
            <a:r>
              <a:rPr lang="en-US" baseline="0" dirty="0"/>
              <a:t> </a:t>
            </a:r>
            <a:r>
              <a:rPr lang="en-US" dirty="0"/>
              <a:t>things schools can do to foster mental wellbeing. Click to bring up the red arrows…they point to really obvious connections between mental wellness &amp; SWE. The development</a:t>
            </a:r>
            <a:r>
              <a:rPr lang="en-US" baseline="0" dirty="0"/>
              <a:t> of a core behavioral instruction system as mentioned about why we teach behavior also promotes mental wellbeing through the teaching individuals skills, for example for middle childhood or school age youth those skills that promote strong friendship skills and good coping skills and emotional management for adolescents.</a:t>
            </a:r>
            <a:endParaRPr lang="en-US" dirty="0"/>
          </a:p>
          <a:p>
            <a:r>
              <a:rPr lang="en-US" baseline="0" dirty="0"/>
              <a:t>When schools are considering their common language in what they will teach for school wide expectations, this would be a strong consideration along with sharing with family and student stakeholders in continuing development. These factors when present protect youth from progressive problems that would become to the severity of a mental health disorder. </a:t>
            </a:r>
            <a:endParaRPr lang="en-US" dirty="0"/>
          </a:p>
        </p:txBody>
      </p:sp>
      <p:sp>
        <p:nvSpPr>
          <p:cNvPr id="4" name="Slide Number Placeholder 3"/>
          <p:cNvSpPr>
            <a:spLocks noGrp="1"/>
          </p:cNvSpPr>
          <p:nvPr>
            <p:ph type="sldNum" sz="quarter" idx="10"/>
          </p:nvPr>
        </p:nvSpPr>
        <p:spPr/>
        <p:txBody>
          <a:bodyPr/>
          <a:lstStyle/>
          <a:p>
            <a:pPr marL="0" marR="0" lvl="0" indent="0" algn="r" defTabSz="921733" rtl="0" eaLnBrk="1" fontAlgn="auto" latinLnBrk="0" hangingPunct="1">
              <a:lnSpc>
                <a:spcPct val="100000"/>
              </a:lnSpc>
              <a:spcBef>
                <a:spcPts val="0"/>
              </a:spcBef>
              <a:spcAft>
                <a:spcPts val="0"/>
              </a:spcAft>
              <a:buClrTx/>
              <a:buSzTx/>
              <a:buFontTx/>
              <a:buNone/>
              <a:tabLst/>
              <a:defRPr/>
            </a:pPr>
            <a:fld id="{8AAD8CD7-6C1E-444F-BB1E-E4DE0A2C904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1733"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44504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link to teaching strategies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D9FF4-F58C-4DE4-B102-A6914D2683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915758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Dama- Reference resource</a:t>
            </a:r>
          </a:p>
          <a:p>
            <a:r>
              <a:rPr lang="en-US" dirty="0"/>
              <a:t>Based on the last</a:t>
            </a:r>
            <a:r>
              <a:rPr lang="en-US" baseline="0" dirty="0"/>
              <a:t> slide, here is an example taken from one of our National Technical Assistance Center’s guidance documents that illustrates a </a:t>
            </a:r>
            <a:r>
              <a:rPr lang="en-US" dirty="0"/>
              <a:t>School wide Teaching matrix</a:t>
            </a:r>
            <a:r>
              <a:rPr lang="en-US" baseline="0" dirty="0"/>
              <a:t> that is created as part of establishing the PBIS framework but also includes some examples of social emotional skills that align with those protective factors mentioned earlier such as friendship skills, conflict resolution and self-regulation skills.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DA583-71CD-2B4F-AEF9-646A623036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983497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Cat</a:t>
            </a:r>
          </a:p>
          <a:p>
            <a:r>
              <a:rPr lang="en-US" b="1" dirty="0"/>
              <a:t>Rationale</a:t>
            </a:r>
            <a:r>
              <a:rPr lang="en-US" dirty="0"/>
              <a:t>: Another concrete example of embedding SW into SEL instruction. In this example, students are taught to associate different colors with different emotional states (red being really frustrated/angry/upset). Teachers taught that even if you feel X, you can still demonstrate being safe, responsible &amp; respectful. Hyperlink is included in “Extend Your Learning” section in back of binder.</a:t>
            </a:r>
          </a:p>
          <a:p>
            <a:endParaRPr lang="en-US" dirty="0"/>
          </a:p>
          <a:p>
            <a:r>
              <a:rPr lang="en-US" dirty="0"/>
              <a:t>Maybe provide a clearer picture</a:t>
            </a:r>
            <a:r>
              <a:rPr lang="en-US" baseline="0" dirty="0"/>
              <a:t> of what level I am  and strategies to use in routines  (looking for examples)</a:t>
            </a:r>
            <a:endParaRPr lang="en-US" dirty="0"/>
          </a:p>
          <a:p>
            <a:r>
              <a:rPr lang="en-US" dirty="0"/>
              <a:t>How to</a:t>
            </a:r>
            <a:r>
              <a:rPr lang="en-US" baseline="0" dirty="0"/>
              <a:t> identify what  Feelings, current state of emotion, and necessary strategies for improvements.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AD8CD7-6C1E-444F-BB1E-E4DE0A2C90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6675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4" name="Google Shape;45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282068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Shape 938"/>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39" name="Shape 939"/>
          <p:cNvSpPr txBox="1">
            <a:spLocks noGrp="1"/>
          </p:cNvSpPr>
          <p:nvPr>
            <p:ph type="body" idx="1"/>
          </p:nvPr>
        </p:nvSpPr>
        <p:spPr>
          <a:xfrm>
            <a:off x="701040" y="4415790"/>
            <a:ext cx="5608320" cy="4183380"/>
          </a:xfrm>
          <a:prstGeom prst="rect">
            <a:avLst/>
          </a:prstGeom>
          <a:noFill/>
          <a:ln>
            <a:noFill/>
          </a:ln>
        </p:spPr>
        <p:txBody>
          <a:bodyPr wrap="square" lIns="93162" tIns="93162" rIns="93162" bIns="93162" anchor="t" anchorCtr="0">
            <a:noAutofit/>
          </a:bodyPr>
          <a:lstStyle/>
          <a:p>
            <a:pPr marL="77648" indent="-77648">
              <a:buClr>
                <a:schemeClr val="dk1"/>
              </a:buClr>
              <a:buSzPct val="100000"/>
            </a:pPr>
            <a:r>
              <a:rPr lang="en-US" dirty="0">
                <a:solidFill>
                  <a:schemeClr val="dk1"/>
                </a:solidFill>
                <a:latin typeface="Arial"/>
                <a:ea typeface="Arial"/>
                <a:cs typeface="Arial"/>
                <a:sym typeface="Calibri"/>
              </a:rPr>
              <a:t>Cat</a:t>
            </a:r>
            <a:r>
              <a:rPr lang="en-US" baseline="0" dirty="0">
                <a:solidFill>
                  <a:schemeClr val="dk1"/>
                </a:solidFill>
                <a:latin typeface="Arial"/>
                <a:ea typeface="Arial"/>
                <a:cs typeface="Arial"/>
                <a:sym typeface="Calibri"/>
              </a:rPr>
              <a:t> </a:t>
            </a:r>
            <a:r>
              <a:rPr lang="en-US" dirty="0">
                <a:solidFill>
                  <a:schemeClr val="dk1"/>
                </a:solidFill>
                <a:latin typeface="Arial"/>
                <a:ea typeface="Arial"/>
                <a:cs typeface="Arial"/>
                <a:sym typeface="Calibri"/>
              </a:rPr>
              <a:t>Midwest PBIS Network has also created a document to help make the connection of how school-wide PBIS practices are trauma informed.</a:t>
            </a:r>
          </a:p>
        </p:txBody>
      </p:sp>
      <p:sp>
        <p:nvSpPr>
          <p:cNvPr id="940" name="Shape 940"/>
          <p:cNvSpPr txBox="1">
            <a:spLocks noGrp="1"/>
          </p:cNvSpPr>
          <p:nvPr>
            <p:ph type="sldNum" idx="12"/>
          </p:nvPr>
        </p:nvSpPr>
        <p:spPr>
          <a:xfrm>
            <a:off x="3970937" y="8829967"/>
            <a:ext cx="3037840" cy="464820"/>
          </a:xfrm>
          <a:prstGeom prst="rect">
            <a:avLst/>
          </a:prstGeom>
          <a:noFill/>
          <a:ln>
            <a:noFill/>
          </a:ln>
        </p:spPr>
        <p:txBody>
          <a:bodyPr wrap="square" lIns="93162" tIns="46568" rIns="93162" bIns="46568" anchor="b" anchorCtr="0">
            <a:noAutofit/>
          </a:bodyPr>
          <a:lstStyle/>
          <a:p>
            <a:pPr marL="0" marR="0" lvl="0" indent="-90589" algn="l" defTabSz="914400" rtl="0" eaLnBrk="1" fontAlgn="auto" latinLnBrk="0" hangingPunct="1">
              <a:lnSpc>
                <a:spcPct val="100000"/>
              </a:lnSpc>
              <a:spcBef>
                <a:spcPts val="0"/>
              </a:spcBef>
              <a:spcAft>
                <a:spcPts val="0"/>
              </a:spcAft>
              <a:buClr>
                <a:srgbClr val="000000"/>
              </a:buClr>
              <a:buSzPct val="100000"/>
              <a:buFontTx/>
              <a:buNone/>
              <a:tabLst/>
              <a:defRPr/>
            </a:pPr>
            <a:fld id="{00000000-1234-1234-1234-123412341234}" type="slidenum">
              <a:rPr kumimoji="0" lang="en-US" sz="1400" b="0" i="0" u="none" strike="noStrike" kern="1200" cap="none" spc="0" normalizeH="0" baseline="0" noProof="0">
                <a:ln>
                  <a:noFill/>
                </a:ln>
                <a:solidFill>
                  <a:srgbClr val="000000"/>
                </a:solidFill>
                <a:effectLst/>
                <a:uLnTx/>
                <a:uFillTx/>
                <a:latin typeface="Arial"/>
                <a:ea typeface="Arial"/>
                <a:cs typeface="Arial"/>
                <a:sym typeface="Arial"/>
              </a:rPr>
              <a:pPr marL="0" marR="0" lvl="0" indent="-90589" algn="l" defTabSz="914400" rtl="0" eaLnBrk="1" fontAlgn="auto" latinLnBrk="0" hangingPunct="1">
                <a:lnSpc>
                  <a:spcPct val="100000"/>
                </a:lnSpc>
                <a:spcBef>
                  <a:spcPts val="0"/>
                </a:spcBef>
                <a:spcAft>
                  <a:spcPts val="0"/>
                </a:spcAft>
                <a:buClr>
                  <a:srgbClr val="000000"/>
                </a:buClr>
                <a:buSzPct val="100000"/>
                <a:buFontTx/>
                <a:buNone/>
                <a:tabLst/>
                <a:defRPr/>
              </a:pPr>
              <a:t>109</a:t>
            </a:fld>
            <a:endParaRPr kumimoji="0" lang="en-US"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02022512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jpg for </a:t>
            </a:r>
            <a:r>
              <a:rPr lang="en-US" dirty="0" err="1"/>
              <a:t>adobeconnect</a:t>
            </a:r>
            <a:endParaRPr lang="en-US" dirty="0"/>
          </a:p>
          <a:p>
            <a:endParaRPr lang="en-US" dirty="0"/>
          </a:p>
          <a:p>
            <a:r>
              <a:rPr lang="en-US" dirty="0"/>
              <a:t>Make connection to school practices related to student behavior (seclusion, restraint, dismissing behavior/”boys being boys”, bullying/harassment, inconsistency, lack of student voice).</a:t>
            </a:r>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57079572-DF4F-4AD7-9B4B-7AF14C35225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08821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1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latin typeface="Arial" panose="020B0604020202020204" pitchFamily="34" charset="0"/>
              </a:rPr>
              <a:t>Rationale</a:t>
            </a:r>
            <a:r>
              <a:rPr lang="en-US" altLang="en-US" dirty="0">
                <a:latin typeface="Arial" panose="020B0604020202020204" pitchFamily="34" charset="0"/>
              </a:rPr>
              <a:t>: Having consistent definitions of what constitutes a teacher-managed vs. office-managed event can help to reduce situationally inappropriate behaviors (b/c of consistent expectations).  All teachers should have consensus on this, but stakeholders should be involved in the decision making process (we’ll return to this idea in the next section).</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A clear distinction must exist between problem behaviors that are teacher/staff managed versus problem behaviors that are office-managed or crisis. This helps with school safety, helps kids who’ve experienced trauma, helps kids who are culturally diverse.</a:t>
            </a:r>
          </a:p>
          <a:p>
            <a:pPr eaLnBrk="1" hangingPunct="1">
              <a:spcBef>
                <a:spcPct val="0"/>
              </a:spcBef>
            </a:pPr>
            <a:endParaRPr lang="en-US" altLang="en-US" dirty="0">
              <a:solidFill>
                <a:srgbClr val="3366FF"/>
              </a:solidFill>
              <a:latin typeface="Arial" panose="020B0604020202020204" pitchFamily="34" charset="0"/>
            </a:endParaRPr>
          </a:p>
          <a:p>
            <a:pPr eaLnBrk="1" hangingPunct="1">
              <a:spcBef>
                <a:spcPct val="0"/>
              </a:spcBef>
            </a:pPr>
            <a:r>
              <a:rPr lang="en-US" altLang="en-US" dirty="0">
                <a:solidFill>
                  <a:srgbClr val="3366FF"/>
                </a:solidFill>
                <a:latin typeface="Arial" panose="020B0604020202020204" pitchFamily="34" charset="0"/>
              </a:rPr>
              <a:t>Schools/districts may already use </a:t>
            </a:r>
            <a:r>
              <a:rPr lang="ja-JP" altLang="en-US" dirty="0">
                <a:solidFill>
                  <a:srgbClr val="3366FF"/>
                </a:solidFill>
                <a:latin typeface="Arial" panose="020B0604020202020204" pitchFamily="34" charset="0"/>
              </a:rPr>
              <a:t>“</a:t>
            </a:r>
            <a:r>
              <a:rPr lang="en-US" altLang="ja-JP" dirty="0">
                <a:solidFill>
                  <a:srgbClr val="3366FF"/>
                </a:solidFill>
                <a:latin typeface="Arial" panose="020B0604020202020204" pitchFamily="34" charset="0"/>
              </a:rPr>
              <a:t>Level 1, Level 2,</a:t>
            </a:r>
            <a:r>
              <a:rPr lang="ja-JP" altLang="en-US" dirty="0">
                <a:solidFill>
                  <a:srgbClr val="3366FF"/>
                </a:solidFill>
                <a:latin typeface="Arial" panose="020B0604020202020204" pitchFamily="34" charset="0"/>
              </a:rPr>
              <a:t>”</a:t>
            </a:r>
            <a:r>
              <a:rPr lang="en-US" altLang="ja-JP" dirty="0">
                <a:solidFill>
                  <a:srgbClr val="3366FF"/>
                </a:solidFill>
                <a:latin typeface="Arial" panose="020B0604020202020204" pitchFamily="34" charset="0"/>
              </a:rPr>
              <a:t> etc.… If this is the case, then need to identify which of the levels are office-managed and which levels are teacher-managed.</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Teacher managed: </a:t>
            </a:r>
            <a:r>
              <a:rPr lang="en-US" altLang="en-US" sz="2000" b="1" i="1" dirty="0">
                <a:latin typeface="Arial" panose="020B0604020202020204" pitchFamily="34" charset="0"/>
                <a:cs typeface="Arial" panose="020B0604020202020204" pitchFamily="34" charset="0"/>
              </a:rPr>
              <a:t>These incidences are still tracked (we will talk about this further in a future part of  this discipline procedures section).  </a:t>
            </a:r>
          </a:p>
          <a:p>
            <a:pPr eaLnBrk="1" hangingPunct="1">
              <a:spcBef>
                <a:spcPct val="0"/>
              </a:spcBef>
            </a:pPr>
            <a:endParaRPr lang="en-US" altLang="en-US" dirty="0">
              <a:latin typeface="Arial" panose="020B0604020202020204" pitchFamily="34" charset="0"/>
            </a:endParaRPr>
          </a:p>
        </p:txBody>
      </p:sp>
      <p:sp>
        <p:nvSpPr>
          <p:cNvPr id="241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4708" indent="-293379">
              <a:spcBef>
                <a:spcPct val="30000"/>
              </a:spcBef>
              <a:defRPr sz="1200">
                <a:solidFill>
                  <a:schemeClr val="tx1"/>
                </a:solidFill>
                <a:latin typeface="Calibri" panose="020F0502020204030204" pitchFamily="34" charset="0"/>
              </a:defRPr>
            </a:lvl2pPr>
            <a:lvl3pPr marL="1176720" indent="-234062">
              <a:spcBef>
                <a:spcPct val="30000"/>
              </a:spcBef>
              <a:defRPr sz="1200">
                <a:solidFill>
                  <a:schemeClr val="tx1"/>
                </a:solidFill>
                <a:latin typeface="Calibri" panose="020F0502020204030204" pitchFamily="34" charset="0"/>
              </a:defRPr>
            </a:lvl3pPr>
            <a:lvl4pPr marL="1648049" indent="-234062">
              <a:spcBef>
                <a:spcPct val="30000"/>
              </a:spcBef>
              <a:defRPr sz="1200">
                <a:solidFill>
                  <a:schemeClr val="tx1"/>
                </a:solidFill>
                <a:latin typeface="Calibri" panose="020F0502020204030204" pitchFamily="34" charset="0"/>
              </a:defRPr>
            </a:lvl4pPr>
            <a:lvl5pPr marL="2119378" indent="-234062">
              <a:spcBef>
                <a:spcPct val="30000"/>
              </a:spcBef>
              <a:defRPr sz="1200">
                <a:solidFill>
                  <a:schemeClr val="tx1"/>
                </a:solidFill>
                <a:latin typeface="Calibri" panose="020F0502020204030204" pitchFamily="34" charset="0"/>
              </a:defRPr>
            </a:lvl5pPr>
            <a:lvl6pPr marL="2581088" indent="-234062" eaLnBrk="0" fontAlgn="base" hangingPunct="0">
              <a:spcBef>
                <a:spcPct val="30000"/>
              </a:spcBef>
              <a:spcAft>
                <a:spcPct val="0"/>
              </a:spcAft>
              <a:defRPr sz="1200">
                <a:solidFill>
                  <a:schemeClr val="tx1"/>
                </a:solidFill>
                <a:latin typeface="Calibri" panose="020F0502020204030204" pitchFamily="34" charset="0"/>
              </a:defRPr>
            </a:lvl6pPr>
            <a:lvl7pPr marL="3042797" indent="-234062" eaLnBrk="0" fontAlgn="base" hangingPunct="0">
              <a:spcBef>
                <a:spcPct val="30000"/>
              </a:spcBef>
              <a:spcAft>
                <a:spcPct val="0"/>
              </a:spcAft>
              <a:defRPr sz="1200">
                <a:solidFill>
                  <a:schemeClr val="tx1"/>
                </a:solidFill>
                <a:latin typeface="Calibri" panose="020F0502020204030204" pitchFamily="34" charset="0"/>
              </a:defRPr>
            </a:lvl7pPr>
            <a:lvl8pPr marL="3504507" indent="-234062" eaLnBrk="0" fontAlgn="base" hangingPunct="0">
              <a:spcBef>
                <a:spcPct val="30000"/>
              </a:spcBef>
              <a:spcAft>
                <a:spcPct val="0"/>
              </a:spcAft>
              <a:defRPr sz="1200">
                <a:solidFill>
                  <a:schemeClr val="tx1"/>
                </a:solidFill>
                <a:latin typeface="Calibri" panose="020F0502020204030204" pitchFamily="34" charset="0"/>
              </a:defRPr>
            </a:lvl8pPr>
            <a:lvl9pPr marL="3966217" indent="-234062"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24900" rtl="0" eaLnBrk="1" fontAlgn="auto" latinLnBrk="0" hangingPunct="1">
              <a:lnSpc>
                <a:spcPct val="100000"/>
              </a:lnSpc>
              <a:spcBef>
                <a:spcPct val="20000"/>
              </a:spcBef>
              <a:spcAft>
                <a:spcPts val="0"/>
              </a:spcAft>
              <a:buClrTx/>
              <a:buSzTx/>
              <a:buFontTx/>
              <a:buNone/>
              <a:tabLst/>
              <a:defRPr/>
            </a:pPr>
            <a:fld id="{90CB12DF-7293-4345-AE7B-5C7A70A828B3}" type="slidenum">
              <a:rPr kumimoji="0" lang="en-US" altLang="en-US" sz="1200" b="0" i="0" u="none" strike="noStrike" kern="1200" cap="none" spc="0" normalizeH="0" baseline="0" noProof="0">
                <a:ln>
                  <a:noFill/>
                </a:ln>
                <a:solidFill>
                  <a:srgbClr val="8CC63F"/>
                </a:solidFill>
                <a:effectLst/>
                <a:uLnTx/>
                <a:uFillTx/>
                <a:latin typeface="Century Gothic" panose="020B0502020202020204" pitchFamily="34" charset="0"/>
                <a:ea typeface="ＭＳ Ｐゴシック" panose="020B0600070205080204" pitchFamily="34" charset="-128"/>
                <a:cs typeface="+mn-cs"/>
              </a:rPr>
              <a:pPr marL="0" marR="0" lvl="0" indent="0" algn="r" defTabSz="924900" rtl="0" eaLnBrk="1" fontAlgn="auto" latinLnBrk="0" hangingPunct="1">
                <a:lnSpc>
                  <a:spcPct val="100000"/>
                </a:lnSpc>
                <a:spcBef>
                  <a:spcPct val="20000"/>
                </a:spcBef>
                <a:spcAft>
                  <a:spcPts val="0"/>
                </a:spcAft>
                <a:buClrTx/>
                <a:buSzTx/>
                <a:buFontTx/>
                <a:buNone/>
                <a:tabLst/>
                <a:defRPr/>
              </a:pPr>
              <a:t>111</a:t>
            </a:fld>
            <a:endParaRPr kumimoji="0" lang="en-US" altLang="en-US" sz="1200" b="0" i="0" u="none" strike="noStrike" kern="1200" cap="none" spc="0" normalizeH="0" baseline="0" noProof="0" dirty="0">
              <a:ln>
                <a:noFill/>
              </a:ln>
              <a:solidFill>
                <a:srgbClr val="8CC63F"/>
              </a:solidFill>
              <a:effectLst/>
              <a:uLnTx/>
              <a:uFillTx/>
              <a:latin typeface="Century Gothic" panose="020B0502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18054558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this a handout too; get input if awareness-level information of verbal de-escalation is appropriate for our training. We will always direct to CPI for formal training.</a:t>
            </a:r>
          </a:p>
          <a:p>
            <a:endParaRPr lang="en-US" dirty="0"/>
          </a:p>
          <a:p>
            <a:r>
              <a:rPr lang="en-US" dirty="0"/>
              <a:t>Activity – align prevention &amp; responding strategies to the continuum</a:t>
            </a:r>
          </a:p>
        </p:txBody>
      </p:sp>
      <p:sp>
        <p:nvSpPr>
          <p:cNvPr id="4" name="Slide Number Placeholder 3"/>
          <p:cNvSpPr>
            <a:spLocks noGrp="1"/>
          </p:cNvSpPr>
          <p:nvPr>
            <p:ph type="sldNum" sz="quarter" idx="5"/>
          </p:nvPr>
        </p:nvSpPr>
        <p:spPr/>
        <p:txBody>
          <a:bodyPr/>
          <a:lstStyle/>
          <a:p>
            <a:pPr marL="0" marR="0" lvl="0" indent="0" algn="r" defTabSz="924900" rtl="0" eaLnBrk="1" fontAlgn="auto" latinLnBrk="0" hangingPunct="1">
              <a:lnSpc>
                <a:spcPct val="100000"/>
              </a:lnSpc>
              <a:spcBef>
                <a:spcPts val="0"/>
              </a:spcBef>
              <a:spcAft>
                <a:spcPts val="0"/>
              </a:spcAft>
              <a:buClrTx/>
              <a:buSzTx/>
              <a:buFontTx/>
              <a:buNone/>
              <a:tabLst/>
              <a:defRPr/>
            </a:pPr>
            <a:fld id="{61157FDD-FEC8-44C2-818A-9AF3D834206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212301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9" name="Date Placeholder 8"/>
          <p:cNvSpPr>
            <a:spLocks noGrp="1"/>
          </p:cNvSpPr>
          <p:nvPr>
            <p:ph type="dt"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18673550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baseline="0" dirty="0"/>
              <a:t>CR</a:t>
            </a:r>
          </a:p>
          <a:p>
            <a:endParaRPr lang="en-US" dirty="0"/>
          </a:p>
          <a:p>
            <a:r>
              <a:rPr lang="en-US" dirty="0"/>
              <a:t>Early intervention</a:t>
            </a:r>
            <a:r>
              <a:rPr lang="en-US" baseline="0" dirty="0"/>
              <a:t> activities ; appropriate for students with ongoing need but whose level of need is not significant enough to warrant more intense and individualized treatment (e.g., appropriate for a limited number of students who continue to demonstrate minor anger or aggressive behavior, resistant to the school’s universal bullying prevention/reduction program)</a:t>
            </a:r>
          </a:p>
          <a:p>
            <a:endParaRPr lang="en-US" baseline="0" dirty="0"/>
          </a:p>
          <a:p>
            <a:r>
              <a:rPr lang="en-US" baseline="0" dirty="0"/>
              <a:t>Appropriate for students who have experienced specific life stressors (grief, divorce, child maltreatment, physical health problems</a:t>
            </a:r>
            <a:endParaRPr lang="en-US" dirty="0"/>
          </a:p>
          <a:p>
            <a:endParaRPr lang="en-US" dirty="0"/>
          </a:p>
        </p:txBody>
      </p:sp>
      <p:sp>
        <p:nvSpPr>
          <p:cNvPr id="9" name="Date Placeholder 8"/>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041021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Shape 952"/>
          <p:cNvSpPr txBox="1">
            <a:spLocks noGrp="1"/>
          </p:cNvSpPr>
          <p:nvPr>
            <p:ph type="sldNum" idx="12"/>
          </p:nvPr>
        </p:nvSpPr>
        <p:spPr>
          <a:xfrm>
            <a:off x="4059181" y="8977133"/>
            <a:ext cx="3105348" cy="472567"/>
          </a:xfrm>
          <a:prstGeom prst="rect">
            <a:avLst/>
          </a:prstGeom>
          <a:noFill/>
          <a:ln>
            <a:noFill/>
          </a:ln>
        </p:spPr>
        <p:txBody>
          <a:bodyPr wrap="square" lIns="94932" tIns="47453" rIns="94932" bIns="47453" anchor="b" anchorCtr="0">
            <a:noAutofit/>
          </a:bodyPr>
          <a:lstStyle/>
          <a:p>
            <a:pPr marL="0" marR="0" lvl="0" indent="-19781" algn="r" defTabSz="914400" rtl="0" eaLnBrk="1" fontAlgn="auto" latinLnBrk="0" hangingPunct="1">
              <a:lnSpc>
                <a:spcPct val="100000"/>
              </a:lnSpc>
              <a:spcBef>
                <a:spcPts val="0"/>
              </a:spcBef>
              <a:spcAft>
                <a:spcPts val="0"/>
              </a:spcAft>
              <a:buClr>
                <a:prstClr val="black"/>
              </a:buClr>
              <a:buSzPct val="250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rial"/>
                <a:ea typeface="Arial"/>
                <a:cs typeface="Arial"/>
                <a:sym typeface="Arial"/>
              </a:rPr>
              <a:pPr marL="0" marR="0" lvl="0" indent="-19781" algn="r" defTabSz="914400" rtl="0" eaLnBrk="1" fontAlgn="auto" latinLnBrk="0" hangingPunct="1">
                <a:lnSpc>
                  <a:spcPct val="100000"/>
                </a:lnSpc>
                <a:spcBef>
                  <a:spcPts val="0"/>
                </a:spcBef>
                <a:spcAft>
                  <a:spcPts val="0"/>
                </a:spcAft>
                <a:buClr>
                  <a:prstClr val="black"/>
                </a:buClr>
                <a:buSzPct val="25000"/>
                <a:buFontTx/>
                <a:buNone/>
                <a:tabLst/>
                <a:defRPr/>
              </a:pPr>
              <a:t>116</a:t>
            </a:fld>
            <a:endParaRPr kumimoji="0" lang="en-US" sz="12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953" name="Shape 953"/>
          <p:cNvSpPr txBox="1"/>
          <p:nvPr/>
        </p:nvSpPr>
        <p:spPr>
          <a:xfrm>
            <a:off x="4058569" y="8976837"/>
            <a:ext cx="3105974" cy="472877"/>
          </a:xfrm>
          <a:prstGeom prst="rect">
            <a:avLst/>
          </a:prstGeom>
          <a:noFill/>
          <a:ln>
            <a:noFill/>
          </a:ln>
        </p:spPr>
        <p:txBody>
          <a:bodyPr wrap="square" lIns="94932" tIns="47453" rIns="94932" bIns="47453" anchor="b" anchorCtr="0">
            <a:noAutofit/>
          </a:bodyPr>
          <a:lstStyle/>
          <a:p>
            <a:pPr marL="0" marR="0" lvl="0" indent="-19781" algn="r" defTabSz="914400" rtl="0" eaLnBrk="1" fontAlgn="auto" latinLnBrk="0" hangingPunct="1">
              <a:lnSpc>
                <a:spcPct val="100000"/>
              </a:lnSpc>
              <a:spcBef>
                <a:spcPts val="0"/>
              </a:spcBef>
              <a:spcAft>
                <a:spcPts val="0"/>
              </a:spcAft>
              <a:buClr>
                <a:prstClr val="black"/>
              </a:buClr>
              <a:buSzPct val="250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rial"/>
                <a:ea typeface="Arial"/>
                <a:cs typeface="Arial"/>
                <a:sym typeface="Arial"/>
              </a:rPr>
              <a:pPr marL="0" marR="0" lvl="0" indent="-19781" algn="r" defTabSz="914400" rtl="0" eaLnBrk="1" fontAlgn="auto" latinLnBrk="0" hangingPunct="1">
                <a:lnSpc>
                  <a:spcPct val="100000"/>
                </a:lnSpc>
                <a:spcBef>
                  <a:spcPts val="0"/>
                </a:spcBef>
                <a:spcAft>
                  <a:spcPts val="0"/>
                </a:spcAft>
                <a:buClr>
                  <a:prstClr val="black"/>
                </a:buClr>
                <a:buSzPct val="25000"/>
                <a:buFontTx/>
                <a:buNone/>
                <a:tabLst/>
                <a:defRPr/>
              </a:pPr>
              <a:t>116</a:t>
            </a:fld>
            <a:endParaRPr kumimoji="0" lang="en-US" sz="12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954" name="Shape 954"/>
          <p:cNvSpPr>
            <a:spLocks noGrp="1" noRot="1" noChangeAspect="1"/>
          </p:cNvSpPr>
          <p:nvPr>
            <p:ph type="sldImg" idx="2"/>
          </p:nvPr>
        </p:nvSpPr>
        <p:spPr>
          <a:xfrm>
            <a:off x="433388" y="708025"/>
            <a:ext cx="6300787" cy="35448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55" name="Shape 955"/>
          <p:cNvSpPr txBox="1">
            <a:spLocks noGrp="1"/>
          </p:cNvSpPr>
          <p:nvPr>
            <p:ph type="body" idx="1"/>
          </p:nvPr>
        </p:nvSpPr>
        <p:spPr>
          <a:xfrm>
            <a:off x="716619" y="4489387"/>
            <a:ext cx="5732949" cy="4253103"/>
          </a:xfrm>
          <a:prstGeom prst="rect">
            <a:avLst/>
          </a:prstGeom>
          <a:noFill/>
          <a:ln>
            <a:noFill/>
          </a:ln>
        </p:spPr>
        <p:txBody>
          <a:bodyPr wrap="square" lIns="94932" tIns="47453" rIns="94932" bIns="47453" anchor="t" anchorCtr="0">
            <a:noAutofit/>
          </a:bodyPr>
          <a:lstStyle/>
          <a:p>
            <a:pPr indent="-19781">
              <a:buClr>
                <a:schemeClr val="dk1"/>
              </a:buClr>
              <a:buSzPct val="25000"/>
            </a:pPr>
            <a:r>
              <a:rPr lang="en-US" dirty="0">
                <a:solidFill>
                  <a:schemeClr val="dk1"/>
                </a:solidFill>
                <a:latin typeface="Arial"/>
                <a:ea typeface="Arial"/>
                <a:cs typeface="Arial"/>
                <a:sym typeface="Calibri"/>
              </a:rPr>
              <a:t>NR</a:t>
            </a:r>
          </a:p>
          <a:p>
            <a:pPr indent="-19781">
              <a:buClr>
                <a:schemeClr val="dk1"/>
              </a:buClr>
              <a:buSzPct val="25000"/>
            </a:pPr>
            <a:r>
              <a:rPr lang="en-US" dirty="0">
                <a:solidFill>
                  <a:schemeClr val="dk1"/>
                </a:solidFill>
                <a:latin typeface="Arial"/>
                <a:ea typeface="Arial"/>
                <a:cs typeface="Arial"/>
                <a:sym typeface="Calibri"/>
              </a:rPr>
              <a:t>Example of progress monitoring tool that includes internalizing skills that may be the focus on Cognitive behavioral tier 2 supports for Trauma</a:t>
            </a:r>
            <a:r>
              <a:rPr lang="en-US" baseline="0" dirty="0">
                <a:solidFill>
                  <a:schemeClr val="dk1"/>
                </a:solidFill>
                <a:latin typeface="Arial"/>
                <a:ea typeface="Arial"/>
                <a:cs typeface="Arial"/>
                <a:sym typeface="Calibri"/>
              </a:rPr>
              <a:t> such  as the CBITs, or Coping Cat programs. Traditionally a DPR may only be used on a campus for externalizing behaviors. </a:t>
            </a:r>
            <a:endParaRPr dirty="0">
              <a:solidFill>
                <a:schemeClr val="dk1"/>
              </a:solidFill>
              <a:latin typeface="Arial"/>
              <a:ea typeface="Arial"/>
              <a:cs typeface="Arial"/>
              <a:sym typeface="Calibri"/>
            </a:endParaRPr>
          </a:p>
        </p:txBody>
      </p:sp>
    </p:spTree>
    <p:extLst>
      <p:ext uri="{BB962C8B-B14F-4D97-AF65-F5344CB8AC3E}">
        <p14:creationId xmlns:p14="http://schemas.microsoft.com/office/powerpoint/2010/main" val="368387286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baseline="0" dirty="0"/>
              <a:t>CR</a:t>
            </a:r>
          </a:p>
          <a:p>
            <a:endParaRPr lang="en-US" dirty="0"/>
          </a:p>
          <a:p>
            <a:r>
              <a:rPr lang="en-US" dirty="0" err="1"/>
              <a:t>Christner</a:t>
            </a:r>
            <a:r>
              <a:rPr lang="en-US" baseline="0" dirty="0"/>
              <a:t> &amp; </a:t>
            </a:r>
            <a:r>
              <a:rPr lang="en-US" baseline="0" dirty="0" err="1"/>
              <a:t>Mennuti</a:t>
            </a:r>
            <a:r>
              <a:rPr lang="en-US" baseline="0" dirty="0"/>
              <a:t> only list therapy options in the right columns (different orientations for therapy)</a:t>
            </a:r>
          </a:p>
          <a:p>
            <a:r>
              <a:rPr lang="en-US" baseline="0" dirty="0"/>
              <a:t>Goal of intensive services: Decrease level of impairment associated with an existing emotional/behavioral disorder and enhance a student’s level of functioning and ability to learn. </a:t>
            </a:r>
          </a:p>
          <a:p>
            <a:r>
              <a:rPr lang="en-US" baseline="0" dirty="0"/>
              <a:t>Interventions can sometimes be provided in a small group setting, but are more often individual</a:t>
            </a:r>
          </a:p>
          <a:p>
            <a:r>
              <a:rPr lang="en-US" baseline="0" dirty="0"/>
              <a:t>Interventions are highly individualized based on student’s needs, and selected based on assessment and case conceptualization</a:t>
            </a:r>
          </a:p>
          <a:p>
            <a:r>
              <a:rPr lang="en-US" baseline="0" dirty="0"/>
              <a:t>Therapeutic goals: not to focus exclusively on skill building via psychoeducational activities (common focus of Tier 2), as the goals further include symptom reduction, increase coping skills, and exploration of factors that prohibited adequate skill acquisition </a:t>
            </a:r>
            <a:endParaRPr lang="en-US" dirty="0"/>
          </a:p>
          <a:p>
            <a:endParaRPr lang="en-US" dirty="0"/>
          </a:p>
          <a:p>
            <a:endParaRPr lang="en-US" dirty="0"/>
          </a:p>
        </p:txBody>
      </p:sp>
      <p:sp>
        <p:nvSpPr>
          <p:cNvPr id="9" name="Date Placeholder 8"/>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387218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NR</a:t>
            </a:r>
          </a:p>
          <a:p>
            <a:r>
              <a:rPr lang="en-US" dirty="0"/>
              <a:t>The data you</a:t>
            </a:r>
            <a:r>
              <a:rPr lang="en-US" baseline="0" dirty="0"/>
              <a:t> collect, the tools you use, and the interventions that are needed may vary depending upon the levels of need (tiers of support) and the types of need (social skills verses emotional support).  However, the basic questions and elements of infrastructure are consistent in the MTSS for mental health model. Considering Supports within and outside the school as part of this continuum.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4F3DDC-1D1F-4351-AE36-536312DF1D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36798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9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rPr>
              <a:t>May want to share a</a:t>
            </a:r>
            <a:r>
              <a:rPr lang="en-US" altLang="en-US" baseline="0" dirty="0">
                <a:latin typeface="Arial" panose="020B0604020202020204" pitchFamily="34" charset="0"/>
              </a:rPr>
              <a:t> video here of Rita Pierson’s TED Talk as a wrap up </a:t>
            </a:r>
            <a:endParaRPr lang="en-US" altLang="en-US" dirty="0">
              <a:latin typeface="Arial" panose="020B0604020202020204" pitchFamily="34" charset="0"/>
            </a:endParaRPr>
          </a:p>
        </p:txBody>
      </p:sp>
      <p:sp>
        <p:nvSpPr>
          <p:cNvPr id="459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0316" indent="-295530">
              <a:spcBef>
                <a:spcPct val="30000"/>
              </a:spcBef>
              <a:defRPr sz="1200">
                <a:solidFill>
                  <a:schemeClr val="tx1"/>
                </a:solidFill>
                <a:latin typeface="Calibri" panose="020F0502020204030204" pitchFamily="34" charset="0"/>
              </a:defRPr>
            </a:lvl2pPr>
            <a:lvl3pPr marL="1185350" indent="-235778">
              <a:spcBef>
                <a:spcPct val="30000"/>
              </a:spcBef>
              <a:defRPr sz="1200">
                <a:solidFill>
                  <a:schemeClr val="tx1"/>
                </a:solidFill>
                <a:latin typeface="Calibri" panose="020F0502020204030204" pitchFamily="34" charset="0"/>
              </a:defRPr>
            </a:lvl3pPr>
            <a:lvl4pPr marL="1660134" indent="-235778">
              <a:spcBef>
                <a:spcPct val="30000"/>
              </a:spcBef>
              <a:defRPr sz="1200">
                <a:solidFill>
                  <a:schemeClr val="tx1"/>
                </a:solidFill>
                <a:latin typeface="Calibri" panose="020F0502020204030204" pitchFamily="34" charset="0"/>
              </a:defRPr>
            </a:lvl4pPr>
            <a:lvl5pPr marL="2134921" indent="-235778">
              <a:spcBef>
                <a:spcPct val="30000"/>
              </a:spcBef>
              <a:defRPr sz="1200">
                <a:solidFill>
                  <a:schemeClr val="tx1"/>
                </a:solidFill>
                <a:latin typeface="Calibri" panose="020F0502020204030204" pitchFamily="34" charset="0"/>
              </a:defRPr>
            </a:lvl5pPr>
            <a:lvl6pPr marL="2600017" indent="-235778" eaLnBrk="0" fontAlgn="base" hangingPunct="0">
              <a:spcBef>
                <a:spcPct val="30000"/>
              </a:spcBef>
              <a:spcAft>
                <a:spcPct val="0"/>
              </a:spcAft>
              <a:defRPr sz="1200">
                <a:solidFill>
                  <a:schemeClr val="tx1"/>
                </a:solidFill>
                <a:latin typeface="Calibri" panose="020F0502020204030204" pitchFamily="34" charset="0"/>
              </a:defRPr>
            </a:lvl6pPr>
            <a:lvl7pPr marL="3065113" indent="-235778" eaLnBrk="0" fontAlgn="base" hangingPunct="0">
              <a:spcBef>
                <a:spcPct val="30000"/>
              </a:spcBef>
              <a:spcAft>
                <a:spcPct val="0"/>
              </a:spcAft>
              <a:defRPr sz="1200">
                <a:solidFill>
                  <a:schemeClr val="tx1"/>
                </a:solidFill>
                <a:latin typeface="Calibri" panose="020F0502020204030204" pitchFamily="34" charset="0"/>
              </a:defRPr>
            </a:lvl7pPr>
            <a:lvl8pPr marL="3530209" indent="-235778" eaLnBrk="0" fontAlgn="base" hangingPunct="0">
              <a:spcBef>
                <a:spcPct val="30000"/>
              </a:spcBef>
              <a:spcAft>
                <a:spcPct val="0"/>
              </a:spcAft>
              <a:defRPr sz="1200">
                <a:solidFill>
                  <a:schemeClr val="tx1"/>
                </a:solidFill>
                <a:latin typeface="Calibri" panose="020F0502020204030204" pitchFamily="34" charset="0"/>
              </a:defRPr>
            </a:lvl8pPr>
            <a:lvl9pPr marL="3995305" indent="-235778"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20000"/>
              </a:spcBef>
              <a:spcAft>
                <a:spcPts val="0"/>
              </a:spcAft>
              <a:buClrTx/>
              <a:buSzTx/>
              <a:buFontTx/>
              <a:buNone/>
              <a:tabLst/>
              <a:defRPr/>
            </a:pPr>
            <a:fld id="{09033B6E-72C1-4F62-9A50-EF1C656A513C}" type="slidenum">
              <a:rPr kumimoji="0" lang="en-US" altLang="en-US" sz="1200" b="0" i="0" u="none" strike="noStrike" kern="1200" cap="none" spc="0" normalizeH="0" baseline="0" noProof="0" smtClean="0">
                <a:ln>
                  <a:noFill/>
                </a:ln>
                <a:solidFill>
                  <a:srgbClr val="8CC63F"/>
                </a:solidFill>
                <a:effectLst/>
                <a:uLnTx/>
                <a:uFillTx/>
                <a:latin typeface="Century Gothic" panose="020B0502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20000"/>
                </a:spcBef>
                <a:spcAft>
                  <a:spcPts val="0"/>
                </a:spcAft>
                <a:buClrTx/>
                <a:buSzTx/>
                <a:buFontTx/>
                <a:buNone/>
                <a:tabLst/>
                <a:defRPr/>
              </a:pPr>
              <a:t>120</a:t>
            </a:fld>
            <a:endParaRPr kumimoji="0" lang="en-US" altLang="en-US" sz="1200" b="0" i="0" u="none" strike="noStrike" kern="1200" cap="none" spc="0" normalizeH="0" baseline="0" noProof="0" dirty="0">
              <a:ln>
                <a:noFill/>
              </a:ln>
              <a:solidFill>
                <a:srgbClr val="8CC63F"/>
              </a:solidFill>
              <a:effectLst/>
              <a:uLnTx/>
              <a:uFillTx/>
              <a:latin typeface="Century Gothic" panose="020B0502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738661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9687939f51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9" name="Google Shape;459;g9687939f5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385569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jpg"/><Relationship Id="rId1" Type="http://schemas.openxmlformats.org/officeDocument/2006/relationships/slideMaster" Target="../slideMasters/slideMaster1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jpg"/><Relationship Id="rId1" Type="http://schemas.openxmlformats.org/officeDocument/2006/relationships/slideMaster" Target="../slideMasters/slideMaster11.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jpg"/><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jpg"/><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jpg"/><Relationship Id="rId1" Type="http://schemas.openxmlformats.org/officeDocument/2006/relationships/slideMaster" Target="../slideMasters/slideMaster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jpg"/><Relationship Id="rId1" Type="http://schemas.openxmlformats.org/officeDocument/2006/relationships/slideMaster" Target="../slideMasters/slideMaster12.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jpg"/><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jpg"/><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662436F-7E1C-4543-917F-2DB7AF9C0AEB}"/>
              </a:ext>
            </a:extLst>
          </p:cNvPr>
          <p:cNvSpPr>
            <a:spLocks noGrp="1"/>
          </p:cNvSpPr>
          <p:nvPr>
            <p:ph type="title" hasCustomPrompt="1"/>
          </p:nvPr>
        </p:nvSpPr>
        <p:spPr>
          <a:xfrm>
            <a:off x="623888" y="470006"/>
            <a:ext cx="7886700" cy="1512038"/>
          </a:xfrm>
        </p:spPr>
        <p:txBody>
          <a:bodyPr anchor="b"/>
          <a:lstStyle>
            <a:lvl1pPr>
              <a:defRPr sz="4500">
                <a:solidFill>
                  <a:schemeClr val="bg1"/>
                </a:solidFill>
              </a:defRPr>
            </a:lvl1pPr>
          </a:lstStyle>
          <a:p>
            <a:r>
              <a:rPr lang="en-US" dirty="0"/>
              <a:t>Title Goes Here</a:t>
            </a:r>
          </a:p>
        </p:txBody>
      </p:sp>
      <p:sp>
        <p:nvSpPr>
          <p:cNvPr id="8" name="Text Placeholder 2">
            <a:extLst>
              <a:ext uri="{FF2B5EF4-FFF2-40B4-BE49-F238E27FC236}">
                <a16:creationId xmlns:a16="http://schemas.microsoft.com/office/drawing/2014/main" id="{8707FAF2-9310-E64A-BF65-F16E6CD04232}"/>
              </a:ext>
            </a:extLst>
          </p:cNvPr>
          <p:cNvSpPr>
            <a:spLocks noGrp="1"/>
          </p:cNvSpPr>
          <p:nvPr>
            <p:ph type="body" idx="1" hasCustomPrompt="1"/>
          </p:nvPr>
        </p:nvSpPr>
        <p:spPr>
          <a:xfrm>
            <a:off x="623888" y="2002285"/>
            <a:ext cx="7886700" cy="562570"/>
          </a:xfrm>
        </p:spPr>
        <p:txBody>
          <a:bodyPr>
            <a:normAutofit/>
          </a:bodyPr>
          <a:lstStyle>
            <a:lvl1pPr marL="0" indent="0">
              <a:buNone/>
              <a:defRPr sz="1600" b="1" spc="100" baseline="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SUBTITLE GOES HERE</a:t>
            </a:r>
          </a:p>
        </p:txBody>
      </p:sp>
      <p:sp>
        <p:nvSpPr>
          <p:cNvPr id="9" name="Text Placeholder 2">
            <a:extLst>
              <a:ext uri="{FF2B5EF4-FFF2-40B4-BE49-F238E27FC236}">
                <a16:creationId xmlns:a16="http://schemas.microsoft.com/office/drawing/2014/main" id="{8D488C8C-1B01-554E-ACC6-8C39DB14C6A2}"/>
              </a:ext>
            </a:extLst>
          </p:cNvPr>
          <p:cNvSpPr>
            <a:spLocks noGrp="1"/>
          </p:cNvSpPr>
          <p:nvPr>
            <p:ph type="body" idx="11" hasCustomPrompt="1"/>
          </p:nvPr>
        </p:nvSpPr>
        <p:spPr>
          <a:xfrm>
            <a:off x="623888" y="4409631"/>
            <a:ext cx="7886700" cy="297332"/>
          </a:xfrm>
        </p:spPr>
        <p:txBody>
          <a:bodyPr>
            <a:normAutofit/>
          </a:bodyPr>
          <a:lstStyle>
            <a:lvl1pPr marL="0" indent="0">
              <a:buNone/>
              <a:defRPr sz="1400" b="0">
                <a:solidFill>
                  <a:srgbClr val="ECEAD1"/>
                </a:solidFill>
                <a:effectLs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Presenter Name | Date</a:t>
            </a:r>
          </a:p>
        </p:txBody>
      </p:sp>
    </p:spTree>
    <p:extLst>
      <p:ext uri="{BB962C8B-B14F-4D97-AF65-F5344CB8AC3E}">
        <p14:creationId xmlns:p14="http://schemas.microsoft.com/office/powerpoint/2010/main" val="3196963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Section Header-Green">
    <p:bg>
      <p:bgPr>
        <a:solidFill>
          <a:srgbClr val="00674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2011204"/>
            <a:ext cx="7886700" cy="994172"/>
          </a:xfrm>
        </p:spPr>
        <p:txBody>
          <a:bodyPr/>
          <a:lstStyle>
            <a:lvl1pPr algn="ctr">
              <a:defRPr>
                <a:solidFill>
                  <a:schemeClr val="bg1"/>
                </a:solidFill>
              </a:defRPr>
            </a:lvl1pPr>
          </a:lstStyle>
          <a:p>
            <a:r>
              <a:rPr lang="en-US" dirty="0"/>
              <a:t>Simple Break Section</a:t>
            </a:r>
          </a:p>
        </p:txBody>
      </p:sp>
    </p:spTree>
    <p:extLst>
      <p:ext uri="{BB962C8B-B14F-4D97-AF65-F5344CB8AC3E}">
        <p14:creationId xmlns:p14="http://schemas.microsoft.com/office/powerpoint/2010/main" val="1663764291"/>
      </p:ext>
    </p:extLst>
  </p:cSld>
  <p:clrMapOvr>
    <a:overrideClrMapping bg1="lt1" tx1="dk1" bg2="lt2" tx2="dk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18C30B-A5C7-4272-830B-5A64FA7A0F5C}" type="datetimeFigureOut">
              <a:rPr lang="en-US" smtClean="0"/>
              <a:t>10/2/2020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C4DBCD-96FD-4F06-B64F-398FA195295E}" type="slidenum">
              <a:rPr lang="en-US" smtClean="0"/>
              <a:t>‹#›</a:t>
            </a:fld>
            <a:endParaRPr lang="en-US"/>
          </a:p>
        </p:txBody>
      </p:sp>
    </p:spTree>
    <p:extLst>
      <p:ext uri="{BB962C8B-B14F-4D97-AF65-F5344CB8AC3E}">
        <p14:creationId xmlns:p14="http://schemas.microsoft.com/office/powerpoint/2010/main" val="1376118863"/>
      </p:ext>
    </p:extLst>
  </p:cSld>
  <p:clrMapOvr>
    <a:masterClrMapping/>
  </p:clrMapOvr>
  <p:transition spd="slow">
    <p:wip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718C30B-A5C7-4272-830B-5A64FA7A0F5C}" type="datetimeFigureOut">
              <a:rPr lang="en-US" smtClean="0"/>
              <a:t>10/2/2020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C4DBCD-96FD-4F06-B64F-398FA195295E}" type="slidenum">
              <a:rPr lang="en-US" smtClean="0"/>
              <a:t>‹#›</a:t>
            </a:fld>
            <a:endParaRPr lang="en-US"/>
          </a:p>
        </p:txBody>
      </p:sp>
    </p:spTree>
    <p:extLst>
      <p:ext uri="{BB962C8B-B14F-4D97-AF65-F5344CB8AC3E}">
        <p14:creationId xmlns:p14="http://schemas.microsoft.com/office/powerpoint/2010/main" val="1710556137"/>
      </p:ext>
    </p:extLst>
  </p:cSld>
  <p:clrMapOvr>
    <a:masterClrMapping/>
  </p:clrMapOvr>
  <p:transition spd="slow">
    <p:wip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8001" y="1620442"/>
            <a:ext cx="3138026" cy="29105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17477" y="1620442"/>
            <a:ext cx="3138026" cy="29105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718C30B-A5C7-4272-830B-5A64FA7A0F5C}" type="datetimeFigureOut">
              <a:rPr lang="en-US" smtClean="0"/>
              <a:t>10/2/2020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C4DBCD-96FD-4F06-B64F-398FA195295E}" type="slidenum">
              <a:rPr lang="en-US" smtClean="0"/>
              <a:t>‹#›</a:t>
            </a:fld>
            <a:endParaRPr lang="en-US"/>
          </a:p>
        </p:txBody>
      </p:sp>
    </p:spTree>
    <p:extLst>
      <p:ext uri="{BB962C8B-B14F-4D97-AF65-F5344CB8AC3E}">
        <p14:creationId xmlns:p14="http://schemas.microsoft.com/office/powerpoint/2010/main" val="1123261985"/>
      </p:ext>
    </p:extLst>
  </p:cSld>
  <p:clrMapOvr>
    <a:masterClrMapping/>
  </p:clrMapOvr>
  <p:transition spd="slow">
    <p:wip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6809" y="1620737"/>
            <a:ext cx="3139217"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506809" y="2052934"/>
            <a:ext cx="3139217" cy="247808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16287" y="1620737"/>
            <a:ext cx="313921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816288" y="2052934"/>
            <a:ext cx="3139213" cy="247808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18C30B-A5C7-4272-830B-5A64FA7A0F5C}" type="datetimeFigureOut">
              <a:rPr lang="en-US" smtClean="0"/>
              <a:t>10/2/2020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C4DBCD-96FD-4F06-B64F-398FA195295E}" type="slidenum">
              <a:rPr lang="en-US" smtClean="0"/>
              <a:t>‹#›</a:t>
            </a:fld>
            <a:endParaRPr lang="en-US"/>
          </a:p>
        </p:txBody>
      </p:sp>
    </p:spTree>
    <p:extLst>
      <p:ext uri="{BB962C8B-B14F-4D97-AF65-F5344CB8AC3E}">
        <p14:creationId xmlns:p14="http://schemas.microsoft.com/office/powerpoint/2010/main" val="4010289094"/>
      </p:ext>
    </p:extLst>
  </p:cSld>
  <p:clrMapOvr>
    <a:masterClrMapping/>
  </p:clrMapOvr>
  <p:transition spd="slow">
    <p:wip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718C30B-A5C7-4272-830B-5A64FA7A0F5C}" type="datetimeFigureOut">
              <a:rPr lang="en-US" smtClean="0"/>
              <a:t>10/2/2020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C4DBCD-96FD-4F06-B64F-398FA195295E}" type="slidenum">
              <a:rPr lang="en-US" smtClean="0"/>
              <a:t>‹#›</a:t>
            </a:fld>
            <a:endParaRPr lang="en-US"/>
          </a:p>
        </p:txBody>
      </p:sp>
    </p:spTree>
    <p:extLst>
      <p:ext uri="{BB962C8B-B14F-4D97-AF65-F5344CB8AC3E}">
        <p14:creationId xmlns:p14="http://schemas.microsoft.com/office/powerpoint/2010/main" val="4172998927"/>
      </p:ext>
    </p:extLst>
  </p:cSld>
  <p:clrMapOvr>
    <a:masterClrMapping/>
  </p:clrMapOvr>
  <p:transition spd="slow">
    <p:wip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18C30B-A5C7-4272-830B-5A64FA7A0F5C}" type="datetimeFigureOut">
              <a:rPr lang="en-US" smtClean="0"/>
              <a:t>10/2/2020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C4DBCD-96FD-4F06-B64F-398FA195295E}" type="slidenum">
              <a:rPr lang="en-US" smtClean="0"/>
              <a:t>‹#›</a:t>
            </a:fld>
            <a:endParaRPr lang="en-US"/>
          </a:p>
        </p:txBody>
      </p:sp>
    </p:spTree>
    <p:extLst>
      <p:ext uri="{BB962C8B-B14F-4D97-AF65-F5344CB8AC3E}">
        <p14:creationId xmlns:p14="http://schemas.microsoft.com/office/powerpoint/2010/main" val="1583921085"/>
      </p:ext>
    </p:extLst>
  </p:cSld>
  <p:clrMapOvr>
    <a:masterClrMapping/>
  </p:clrMapOvr>
  <p:transition spd="slow">
    <p:wip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3"/>
            <a:ext cx="2890896" cy="958850"/>
          </a:xfrm>
        </p:spPr>
        <p:txBody>
          <a:bodyPr anchor="b">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3570346" y="386193"/>
            <a:ext cx="3385156" cy="41448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8001" y="2082802"/>
            <a:ext cx="2890896" cy="1938337"/>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718C30B-A5C7-4272-830B-5A64FA7A0F5C}" type="datetimeFigureOut">
              <a:rPr lang="en-US" smtClean="0"/>
              <a:t>10/2/2020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C4DBCD-96FD-4F06-B64F-398FA195295E}" type="slidenum">
              <a:rPr lang="en-US" smtClean="0"/>
              <a:t>‹#›</a:t>
            </a:fld>
            <a:endParaRPr lang="en-US"/>
          </a:p>
        </p:txBody>
      </p:sp>
    </p:spTree>
    <p:extLst>
      <p:ext uri="{BB962C8B-B14F-4D97-AF65-F5344CB8AC3E}">
        <p14:creationId xmlns:p14="http://schemas.microsoft.com/office/powerpoint/2010/main" val="2179641044"/>
      </p:ext>
    </p:extLst>
  </p:cSld>
  <p:clrMapOvr>
    <a:masterClrMapping/>
  </p:clrMapOvr>
  <p:transition spd="slow">
    <p:wip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3600450"/>
            <a:ext cx="6447500" cy="425054"/>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8001" y="457200"/>
            <a:ext cx="6447501"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508001" y="4025504"/>
            <a:ext cx="6447500"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C4DBCD-96FD-4F06-B64F-398FA195295E}" type="slidenum">
              <a:rPr lang="en-US" smtClean="0"/>
              <a:t>‹#›</a:t>
            </a:fld>
            <a:endParaRPr lang="en-US"/>
          </a:p>
        </p:txBody>
      </p:sp>
      <p:sp>
        <p:nvSpPr>
          <p:cNvPr id="5" name="Date Placeholder 4"/>
          <p:cNvSpPr>
            <a:spLocks noGrp="1"/>
          </p:cNvSpPr>
          <p:nvPr>
            <p:ph type="dt" sz="half" idx="10"/>
          </p:nvPr>
        </p:nvSpPr>
        <p:spPr/>
        <p:txBody>
          <a:bodyPr/>
          <a:lstStyle/>
          <a:p>
            <a:fld id="{D718C30B-A5C7-4272-830B-5A64FA7A0F5C}" type="datetimeFigureOut">
              <a:rPr lang="en-US" smtClean="0"/>
              <a:t>10/2/2020</a:t>
            </a:fld>
            <a:endParaRPr lang="en-US"/>
          </a:p>
        </p:txBody>
      </p:sp>
    </p:spTree>
    <p:extLst>
      <p:ext uri="{BB962C8B-B14F-4D97-AF65-F5344CB8AC3E}">
        <p14:creationId xmlns:p14="http://schemas.microsoft.com/office/powerpoint/2010/main" val="3578698231"/>
      </p:ext>
    </p:extLst>
  </p:cSld>
  <p:clrMapOvr>
    <a:masterClrMapping/>
  </p:clrMapOvr>
  <p:transition spd="slow">
    <p:wip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718C30B-A5C7-4272-830B-5A64FA7A0F5C}" type="datetimeFigureOut">
              <a:rPr lang="en-US" smtClean="0"/>
              <a:t>10/2/2020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C4DBCD-96FD-4F06-B64F-398FA195295E}" type="slidenum">
              <a:rPr lang="en-US" smtClean="0"/>
              <a:t>‹#›</a:t>
            </a:fld>
            <a:endParaRPr lang="en-US"/>
          </a:p>
        </p:txBody>
      </p:sp>
    </p:spTree>
    <p:extLst>
      <p:ext uri="{BB962C8B-B14F-4D97-AF65-F5344CB8AC3E}">
        <p14:creationId xmlns:p14="http://schemas.microsoft.com/office/powerpoint/2010/main" val="2058721435"/>
      </p:ext>
    </p:extLst>
  </p:cSld>
  <p:clrMapOvr>
    <a:masterClrMapping/>
  </p:clrMapOvr>
  <p:transition spd="slow">
    <p:wip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718C30B-A5C7-4272-830B-5A64FA7A0F5C}" type="datetimeFigureOut">
              <a:rPr lang="en-US" smtClean="0"/>
              <a:t>10/2/2020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C4DBCD-96FD-4F06-B64F-398FA195295E}" type="slidenum">
              <a:rPr lang="en-US" smtClean="0"/>
              <a:t>‹#›</a:t>
            </a:fld>
            <a:endParaRPr lang="en-US"/>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656400122"/>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Section Header-Gray">
    <p:bg>
      <p:bgPr>
        <a:solidFill>
          <a:srgbClr val="7E96A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2011204"/>
            <a:ext cx="7886700" cy="994172"/>
          </a:xfrm>
        </p:spPr>
        <p:txBody>
          <a:bodyPr/>
          <a:lstStyle>
            <a:lvl1pPr algn="ctr">
              <a:defRPr>
                <a:solidFill>
                  <a:schemeClr val="bg1"/>
                </a:solidFill>
              </a:defRPr>
            </a:lvl1pPr>
          </a:lstStyle>
          <a:p>
            <a:r>
              <a:rPr lang="en-US" dirty="0"/>
              <a:t>Simple Break Section</a:t>
            </a:r>
          </a:p>
        </p:txBody>
      </p:sp>
    </p:spTree>
    <p:extLst>
      <p:ext uri="{BB962C8B-B14F-4D97-AF65-F5344CB8AC3E}">
        <p14:creationId xmlns:p14="http://schemas.microsoft.com/office/powerpoint/2010/main" val="2990483581"/>
      </p:ext>
    </p:extLst>
  </p:cSld>
  <p:clrMapOvr>
    <a:overrideClrMapping bg1="lt1" tx1="dk1" bg2="lt2" tx2="dk2" accent1="accent1" accent2="accent2" accent3="accent3" accent4="accent4" accent5="accent5" accent6="accent6" hlink="hlink" folHlink="folHlink"/>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1"/>
            <a:ext cx="6447501" cy="1946595"/>
          </a:xfrm>
        </p:spPr>
        <p:txBody>
          <a:bodyPr anchor="b">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718C30B-A5C7-4272-830B-5A64FA7A0F5C}" type="datetimeFigureOut">
              <a:rPr lang="en-US" smtClean="0"/>
              <a:t>10/2/2020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C4DBCD-96FD-4F06-B64F-398FA195295E}" type="slidenum">
              <a:rPr lang="en-US" smtClean="0"/>
              <a:t>‹#›</a:t>
            </a:fld>
            <a:endParaRPr lang="en-US"/>
          </a:p>
        </p:txBody>
      </p:sp>
    </p:spTree>
    <p:extLst>
      <p:ext uri="{BB962C8B-B14F-4D97-AF65-F5344CB8AC3E}">
        <p14:creationId xmlns:p14="http://schemas.microsoft.com/office/powerpoint/2010/main" val="2397611292"/>
      </p:ext>
    </p:extLst>
  </p:cSld>
  <p:clrMapOvr>
    <a:masterClrMapping/>
  </p:clrMapOvr>
  <p:transition spd="slow">
    <p:wip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718C30B-A5C7-4272-830B-5A64FA7A0F5C}" type="datetimeFigureOut">
              <a:rPr lang="en-US" smtClean="0"/>
              <a:t>10/2/2020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C4DBCD-96FD-4F06-B64F-398FA195295E}" type="slidenum">
              <a:rPr lang="en-US" smtClean="0"/>
              <a:t>‹#›</a:t>
            </a:fld>
            <a:endParaRPr lang="en-US"/>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895459201"/>
      </p:ext>
    </p:extLst>
  </p:cSld>
  <p:clrMapOvr>
    <a:masterClrMapping/>
  </p:clrMapOvr>
  <p:transition spd="slow">
    <p:wip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457200"/>
            <a:ext cx="6441152"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718C30B-A5C7-4272-830B-5A64FA7A0F5C}" type="datetimeFigureOut">
              <a:rPr lang="en-US" smtClean="0"/>
              <a:t>10/2/2020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C4DBCD-96FD-4F06-B64F-398FA195295E}" type="slidenum">
              <a:rPr lang="en-US" smtClean="0"/>
              <a:t>‹#›</a:t>
            </a:fld>
            <a:endParaRPr lang="en-US"/>
          </a:p>
        </p:txBody>
      </p:sp>
    </p:spTree>
    <p:extLst>
      <p:ext uri="{BB962C8B-B14F-4D97-AF65-F5344CB8AC3E}">
        <p14:creationId xmlns:p14="http://schemas.microsoft.com/office/powerpoint/2010/main" val="3783955511"/>
      </p:ext>
    </p:extLst>
  </p:cSld>
  <p:clrMapOvr>
    <a:masterClrMapping/>
  </p:clrMapOvr>
  <p:transition spd="slow">
    <p:wip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18C30B-A5C7-4272-830B-5A64FA7A0F5C}" type="datetimeFigureOut">
              <a:rPr lang="en-US" smtClean="0"/>
              <a:t>10/2/2020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C4DBCD-96FD-4F06-B64F-398FA195295E}" type="slidenum">
              <a:rPr lang="en-US" smtClean="0"/>
              <a:t>‹#›</a:t>
            </a:fld>
            <a:endParaRPr lang="en-US"/>
          </a:p>
        </p:txBody>
      </p:sp>
    </p:spTree>
    <p:extLst>
      <p:ext uri="{BB962C8B-B14F-4D97-AF65-F5344CB8AC3E}">
        <p14:creationId xmlns:p14="http://schemas.microsoft.com/office/powerpoint/2010/main" val="3353885459"/>
      </p:ext>
    </p:extLst>
  </p:cSld>
  <p:clrMapOvr>
    <a:masterClrMapping/>
  </p:clrMapOvr>
  <p:transition spd="slow">
    <p:wip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457200"/>
            <a:ext cx="978557" cy="3938588"/>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508001" y="457200"/>
            <a:ext cx="5295113" cy="393858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18C30B-A5C7-4272-830B-5A64FA7A0F5C}" type="datetimeFigureOut">
              <a:rPr lang="en-US" smtClean="0"/>
              <a:t>10/2/2020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C4DBCD-96FD-4F06-B64F-398FA195295E}" type="slidenum">
              <a:rPr lang="en-US" smtClean="0"/>
              <a:t>‹#›</a:t>
            </a:fld>
            <a:endParaRPr lang="en-US"/>
          </a:p>
        </p:txBody>
      </p:sp>
    </p:spTree>
    <p:extLst>
      <p:ext uri="{BB962C8B-B14F-4D97-AF65-F5344CB8AC3E}">
        <p14:creationId xmlns:p14="http://schemas.microsoft.com/office/powerpoint/2010/main" val="3791165684"/>
      </p:ext>
    </p:extLst>
  </p:cSld>
  <p:clrMapOvr>
    <a:masterClrMapping/>
  </p:clrMapOvr>
  <p:transition spd="slow">
    <p:wip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userDrawn="1">
  <p:cSld name="Bulleted Lis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57250"/>
          </a:xfrm>
        </p:spPr>
        <p:txBody>
          <a:bodyPr>
            <a:normAutofit/>
          </a:bodyPr>
          <a:lstStyle>
            <a:lvl1pPr>
              <a:defRPr sz="3000" baseline="0"/>
            </a:lvl1pPr>
          </a:lstStyle>
          <a:p>
            <a:r>
              <a:rPr lang="en-US"/>
              <a:t>Click to edit Master title style</a:t>
            </a:r>
            <a:endParaRPr lang="en-US" dirty="0"/>
          </a:p>
        </p:txBody>
      </p:sp>
      <p:sp>
        <p:nvSpPr>
          <p:cNvPr id="11" name="Text Placeholder 10"/>
          <p:cNvSpPr>
            <a:spLocks noGrp="1"/>
          </p:cNvSpPr>
          <p:nvPr>
            <p:ph type="body" sz="quarter" idx="10"/>
          </p:nvPr>
        </p:nvSpPr>
        <p:spPr>
          <a:xfrm>
            <a:off x="533400" y="1200150"/>
            <a:ext cx="8153400" cy="3257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03558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pPr defTabSz="514350">
              <a:defRPr/>
            </a:pPr>
            <a:fld id="{41E14C1E-426E-4F65-AEC1-09A006F87780}" type="datetimeFigureOut">
              <a:rPr lang="en-US" smtClean="0">
                <a:solidFill>
                  <a:prstClr val="black">
                    <a:tint val="75000"/>
                  </a:prstClr>
                </a:solidFill>
              </a:rPr>
              <a:pPr defTabSz="514350">
                <a:defRPr/>
              </a:pPr>
              <a:t>10/2/2020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51435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514350">
              <a:defRPr/>
            </a:pPr>
            <a:fld id="{7AA0F04B-CE20-4F3A-AC7F-CA767AC27E06}" type="slidenum">
              <a:rPr lang="en-US" smtClean="0">
                <a:solidFill>
                  <a:prstClr val="black">
                    <a:tint val="75000"/>
                  </a:prstClr>
                </a:solidFill>
              </a:rPr>
              <a:pPr defTabSz="514350">
                <a:defRPr/>
              </a:pPr>
              <a:t>‹#›</a:t>
            </a:fld>
            <a:endParaRPr lang="en-US">
              <a:solidFill>
                <a:prstClr val="black">
                  <a:tint val="75000"/>
                </a:prstClr>
              </a:solidFill>
            </a:endParaRPr>
          </a:p>
        </p:txBody>
      </p:sp>
    </p:spTree>
    <p:extLst>
      <p:ext uri="{BB962C8B-B14F-4D97-AF65-F5344CB8AC3E}">
        <p14:creationId xmlns:p14="http://schemas.microsoft.com/office/powerpoint/2010/main" val="382903315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514350">
              <a:defRPr/>
            </a:pPr>
            <a:fld id="{41E14C1E-426E-4F65-AEC1-09A006F87780}" type="datetimeFigureOut">
              <a:rPr lang="en-US" smtClean="0">
                <a:solidFill>
                  <a:prstClr val="black">
                    <a:tint val="75000"/>
                  </a:prstClr>
                </a:solidFill>
              </a:rPr>
              <a:pPr defTabSz="514350">
                <a:defRPr/>
              </a:pPr>
              <a:t>10/2/2020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51435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514350">
              <a:defRPr/>
            </a:pPr>
            <a:fld id="{7AA0F04B-CE20-4F3A-AC7F-CA767AC27E06}" type="slidenum">
              <a:rPr lang="en-US" smtClean="0">
                <a:solidFill>
                  <a:prstClr val="black">
                    <a:tint val="75000"/>
                  </a:prstClr>
                </a:solidFill>
              </a:rPr>
              <a:pPr defTabSz="514350">
                <a:defRPr/>
              </a:pPr>
              <a:t>‹#›</a:t>
            </a:fld>
            <a:endParaRPr lang="en-US">
              <a:solidFill>
                <a:prstClr val="black">
                  <a:tint val="75000"/>
                </a:prstClr>
              </a:solidFill>
            </a:endParaRPr>
          </a:p>
        </p:txBody>
      </p:sp>
    </p:spTree>
    <p:extLst>
      <p:ext uri="{BB962C8B-B14F-4D97-AF65-F5344CB8AC3E}">
        <p14:creationId xmlns:p14="http://schemas.microsoft.com/office/powerpoint/2010/main" val="198560410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514350">
              <a:defRPr/>
            </a:pPr>
            <a:fld id="{41E14C1E-426E-4F65-AEC1-09A006F87780}" type="datetimeFigureOut">
              <a:rPr lang="en-US" smtClean="0">
                <a:solidFill>
                  <a:prstClr val="black">
                    <a:tint val="75000"/>
                  </a:prstClr>
                </a:solidFill>
              </a:rPr>
              <a:pPr defTabSz="514350">
                <a:defRPr/>
              </a:pPr>
              <a:t>10/2/2020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51435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514350">
              <a:defRPr/>
            </a:pPr>
            <a:fld id="{7AA0F04B-CE20-4F3A-AC7F-CA767AC27E06}" type="slidenum">
              <a:rPr lang="en-US" smtClean="0">
                <a:solidFill>
                  <a:prstClr val="black">
                    <a:tint val="75000"/>
                  </a:prstClr>
                </a:solidFill>
              </a:rPr>
              <a:pPr defTabSz="514350">
                <a:defRPr/>
              </a:pPr>
              <a:t>‹#›</a:t>
            </a:fld>
            <a:endParaRPr lang="en-US">
              <a:solidFill>
                <a:prstClr val="black">
                  <a:tint val="75000"/>
                </a:prstClr>
              </a:solidFill>
            </a:endParaRPr>
          </a:p>
        </p:txBody>
      </p:sp>
    </p:spTree>
    <p:extLst>
      <p:ext uri="{BB962C8B-B14F-4D97-AF65-F5344CB8AC3E}">
        <p14:creationId xmlns:p14="http://schemas.microsoft.com/office/powerpoint/2010/main" val="356773019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514350">
              <a:defRPr/>
            </a:pPr>
            <a:fld id="{41E14C1E-426E-4F65-AEC1-09A006F87780}" type="datetimeFigureOut">
              <a:rPr lang="en-US" smtClean="0">
                <a:solidFill>
                  <a:prstClr val="black">
                    <a:tint val="75000"/>
                  </a:prstClr>
                </a:solidFill>
              </a:rPr>
              <a:pPr defTabSz="514350">
                <a:defRPr/>
              </a:pPr>
              <a:t>10/2/2020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51435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514350">
              <a:defRPr/>
            </a:pPr>
            <a:fld id="{7AA0F04B-CE20-4F3A-AC7F-CA767AC27E06}" type="slidenum">
              <a:rPr lang="en-US" smtClean="0">
                <a:solidFill>
                  <a:prstClr val="black">
                    <a:tint val="75000"/>
                  </a:prstClr>
                </a:solidFill>
              </a:rPr>
              <a:pPr defTabSz="514350">
                <a:defRPr/>
              </a:pPr>
              <a:t>‹#›</a:t>
            </a:fld>
            <a:endParaRPr lang="en-US">
              <a:solidFill>
                <a:prstClr val="black">
                  <a:tint val="75000"/>
                </a:prstClr>
              </a:solidFill>
            </a:endParaRPr>
          </a:p>
        </p:txBody>
      </p:sp>
    </p:spTree>
    <p:extLst>
      <p:ext uri="{BB962C8B-B14F-4D97-AF65-F5344CB8AC3E}">
        <p14:creationId xmlns:p14="http://schemas.microsoft.com/office/powerpoint/2010/main" val="1480162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Photo">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3B7135-3D78-0E4B-9C26-9E7303734618}"/>
              </a:ext>
            </a:extLst>
          </p:cNvPr>
          <p:cNvSpPr/>
          <p:nvPr userDrawn="1"/>
        </p:nvSpPr>
        <p:spPr>
          <a:xfrm>
            <a:off x="182880" y="219456"/>
            <a:ext cx="8750808" cy="4754880"/>
          </a:xfrm>
          <a:prstGeom prst="rect">
            <a:avLst/>
          </a:prstGeom>
          <a:solidFill>
            <a:srgbClr val="00674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5" name="Title 1">
            <a:extLst>
              <a:ext uri="{FF2B5EF4-FFF2-40B4-BE49-F238E27FC236}">
                <a16:creationId xmlns:a16="http://schemas.microsoft.com/office/drawing/2014/main" id="{252DF257-01E2-CC4F-84E8-92951174BDE6}"/>
              </a:ext>
            </a:extLst>
          </p:cNvPr>
          <p:cNvSpPr>
            <a:spLocks noGrp="1"/>
          </p:cNvSpPr>
          <p:nvPr>
            <p:ph type="title" hasCustomPrompt="1"/>
          </p:nvPr>
        </p:nvSpPr>
        <p:spPr>
          <a:xfrm>
            <a:off x="628650" y="2011204"/>
            <a:ext cx="7886700" cy="994172"/>
          </a:xfrm>
        </p:spPr>
        <p:txBody>
          <a:bodyPr/>
          <a:lstStyle>
            <a:lvl1pPr algn="ctr">
              <a:defRPr>
                <a:solidFill>
                  <a:schemeClr val="bg1"/>
                </a:solidFill>
              </a:defRPr>
            </a:lvl1pPr>
          </a:lstStyle>
          <a:p>
            <a:r>
              <a:rPr lang="en-US" dirty="0"/>
              <a:t>Simple Break Section</a:t>
            </a:r>
          </a:p>
        </p:txBody>
      </p:sp>
    </p:spTree>
    <p:extLst>
      <p:ext uri="{BB962C8B-B14F-4D97-AF65-F5344CB8AC3E}">
        <p14:creationId xmlns:p14="http://schemas.microsoft.com/office/powerpoint/2010/main" val="154815666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6"/>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514350">
              <a:defRPr/>
            </a:pPr>
            <a:fld id="{41E14C1E-426E-4F65-AEC1-09A006F87780}" type="datetimeFigureOut">
              <a:rPr lang="en-US" smtClean="0">
                <a:solidFill>
                  <a:prstClr val="black">
                    <a:tint val="75000"/>
                  </a:prstClr>
                </a:solidFill>
              </a:rPr>
              <a:pPr defTabSz="514350">
                <a:defRPr/>
              </a:pPr>
              <a:t>10/2/2020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51435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514350">
              <a:defRPr/>
            </a:pPr>
            <a:fld id="{7AA0F04B-CE20-4F3A-AC7F-CA767AC27E06}" type="slidenum">
              <a:rPr lang="en-US" smtClean="0">
                <a:solidFill>
                  <a:prstClr val="black">
                    <a:tint val="75000"/>
                  </a:prstClr>
                </a:solidFill>
              </a:rPr>
              <a:pPr defTabSz="514350">
                <a:defRPr/>
              </a:pPr>
              <a:t>‹#›</a:t>
            </a:fld>
            <a:endParaRPr lang="en-US">
              <a:solidFill>
                <a:prstClr val="black">
                  <a:tint val="75000"/>
                </a:prstClr>
              </a:solidFill>
            </a:endParaRPr>
          </a:p>
        </p:txBody>
      </p:sp>
    </p:spTree>
    <p:extLst>
      <p:ext uri="{BB962C8B-B14F-4D97-AF65-F5344CB8AC3E}">
        <p14:creationId xmlns:p14="http://schemas.microsoft.com/office/powerpoint/2010/main" val="424924707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514350">
              <a:defRPr/>
            </a:pPr>
            <a:fld id="{41E14C1E-426E-4F65-AEC1-09A006F87780}" type="datetimeFigureOut">
              <a:rPr lang="en-US" smtClean="0">
                <a:solidFill>
                  <a:prstClr val="black">
                    <a:tint val="75000"/>
                  </a:prstClr>
                </a:solidFill>
              </a:rPr>
              <a:pPr defTabSz="514350">
                <a:defRPr/>
              </a:pPr>
              <a:t>10/2/2020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51435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514350">
              <a:defRPr/>
            </a:pPr>
            <a:fld id="{7AA0F04B-CE20-4F3A-AC7F-CA767AC27E06}" type="slidenum">
              <a:rPr lang="en-US" smtClean="0">
                <a:solidFill>
                  <a:prstClr val="black">
                    <a:tint val="75000"/>
                  </a:prstClr>
                </a:solidFill>
              </a:rPr>
              <a:pPr defTabSz="514350">
                <a:defRPr/>
              </a:pPr>
              <a:t>‹#›</a:t>
            </a:fld>
            <a:endParaRPr lang="en-US">
              <a:solidFill>
                <a:prstClr val="black">
                  <a:tint val="75000"/>
                </a:prstClr>
              </a:solidFill>
            </a:endParaRPr>
          </a:p>
        </p:txBody>
      </p:sp>
    </p:spTree>
    <p:extLst>
      <p:ext uri="{BB962C8B-B14F-4D97-AF65-F5344CB8AC3E}">
        <p14:creationId xmlns:p14="http://schemas.microsoft.com/office/powerpoint/2010/main" val="318163969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defRPr/>
            </a:pPr>
            <a:fld id="{41E14C1E-426E-4F65-AEC1-09A006F87780}" type="datetimeFigureOut">
              <a:rPr lang="en-US" smtClean="0">
                <a:solidFill>
                  <a:prstClr val="black">
                    <a:tint val="75000"/>
                  </a:prstClr>
                </a:solidFill>
              </a:rPr>
              <a:pPr defTabSz="514350">
                <a:defRPr/>
              </a:pPr>
              <a:t>10/2/2020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51435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514350">
              <a:defRPr/>
            </a:pPr>
            <a:fld id="{7AA0F04B-CE20-4F3A-AC7F-CA767AC27E06}" type="slidenum">
              <a:rPr lang="en-US" smtClean="0">
                <a:solidFill>
                  <a:prstClr val="black">
                    <a:tint val="75000"/>
                  </a:prstClr>
                </a:solidFill>
              </a:rPr>
              <a:pPr defTabSz="514350">
                <a:defRPr/>
              </a:pPr>
              <a:t>‹#›</a:t>
            </a:fld>
            <a:endParaRPr lang="en-US">
              <a:solidFill>
                <a:prstClr val="black">
                  <a:tint val="75000"/>
                </a:prstClr>
              </a:solidFill>
            </a:endParaRPr>
          </a:p>
        </p:txBody>
      </p:sp>
    </p:spTree>
    <p:extLst>
      <p:ext uri="{BB962C8B-B14F-4D97-AF65-F5344CB8AC3E}">
        <p14:creationId xmlns:p14="http://schemas.microsoft.com/office/powerpoint/2010/main" val="359433747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3887391" y="740571"/>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pPr defTabSz="514350">
              <a:defRPr/>
            </a:pPr>
            <a:fld id="{41E14C1E-426E-4F65-AEC1-09A006F87780}" type="datetimeFigureOut">
              <a:rPr lang="en-US" smtClean="0">
                <a:solidFill>
                  <a:prstClr val="black">
                    <a:tint val="75000"/>
                  </a:prstClr>
                </a:solidFill>
              </a:rPr>
              <a:pPr defTabSz="514350">
                <a:defRPr/>
              </a:pPr>
              <a:t>10/2/2020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51435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514350">
              <a:defRPr/>
            </a:pPr>
            <a:fld id="{7AA0F04B-CE20-4F3A-AC7F-CA767AC27E06}" type="slidenum">
              <a:rPr lang="en-US" smtClean="0">
                <a:solidFill>
                  <a:prstClr val="black">
                    <a:tint val="75000"/>
                  </a:prstClr>
                </a:solidFill>
              </a:rPr>
              <a:pPr defTabSz="514350">
                <a:defRPr/>
              </a:pPr>
              <a:t>‹#›</a:t>
            </a:fld>
            <a:endParaRPr lang="en-US">
              <a:solidFill>
                <a:prstClr val="black">
                  <a:tint val="75000"/>
                </a:prstClr>
              </a:solidFill>
            </a:endParaRPr>
          </a:p>
        </p:txBody>
      </p:sp>
    </p:spTree>
    <p:extLst>
      <p:ext uri="{BB962C8B-B14F-4D97-AF65-F5344CB8AC3E}">
        <p14:creationId xmlns:p14="http://schemas.microsoft.com/office/powerpoint/2010/main" val="197353051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3887391" y="740571"/>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pPr defTabSz="514350">
              <a:defRPr/>
            </a:pPr>
            <a:fld id="{41E14C1E-426E-4F65-AEC1-09A006F87780}" type="datetimeFigureOut">
              <a:rPr lang="en-US" smtClean="0">
                <a:solidFill>
                  <a:prstClr val="black">
                    <a:tint val="75000"/>
                  </a:prstClr>
                </a:solidFill>
              </a:rPr>
              <a:pPr defTabSz="514350">
                <a:defRPr/>
              </a:pPr>
              <a:t>10/2/2020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51435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514350">
              <a:defRPr/>
            </a:pPr>
            <a:fld id="{7AA0F04B-CE20-4F3A-AC7F-CA767AC27E06}" type="slidenum">
              <a:rPr lang="en-US" smtClean="0">
                <a:solidFill>
                  <a:prstClr val="black">
                    <a:tint val="75000"/>
                  </a:prstClr>
                </a:solidFill>
              </a:rPr>
              <a:pPr defTabSz="514350">
                <a:defRPr/>
              </a:pPr>
              <a:t>‹#›</a:t>
            </a:fld>
            <a:endParaRPr lang="en-US">
              <a:solidFill>
                <a:prstClr val="black">
                  <a:tint val="75000"/>
                </a:prstClr>
              </a:solidFill>
            </a:endParaRPr>
          </a:p>
        </p:txBody>
      </p:sp>
    </p:spTree>
    <p:extLst>
      <p:ext uri="{BB962C8B-B14F-4D97-AF65-F5344CB8AC3E}">
        <p14:creationId xmlns:p14="http://schemas.microsoft.com/office/powerpoint/2010/main" val="393615750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514350">
              <a:defRPr/>
            </a:pPr>
            <a:fld id="{41E14C1E-426E-4F65-AEC1-09A006F87780}" type="datetimeFigureOut">
              <a:rPr lang="en-US" smtClean="0">
                <a:solidFill>
                  <a:prstClr val="black">
                    <a:tint val="75000"/>
                  </a:prstClr>
                </a:solidFill>
              </a:rPr>
              <a:pPr defTabSz="514350">
                <a:defRPr/>
              </a:pPr>
              <a:t>10/2/2020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51435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514350">
              <a:defRPr/>
            </a:pPr>
            <a:fld id="{7AA0F04B-CE20-4F3A-AC7F-CA767AC27E06}" type="slidenum">
              <a:rPr lang="en-US" smtClean="0">
                <a:solidFill>
                  <a:prstClr val="black">
                    <a:tint val="75000"/>
                  </a:prstClr>
                </a:solidFill>
              </a:rPr>
              <a:pPr defTabSz="514350">
                <a:defRPr/>
              </a:pPr>
              <a:t>‹#›</a:t>
            </a:fld>
            <a:endParaRPr lang="en-US">
              <a:solidFill>
                <a:prstClr val="black">
                  <a:tint val="75000"/>
                </a:prstClr>
              </a:solidFill>
            </a:endParaRPr>
          </a:p>
        </p:txBody>
      </p:sp>
    </p:spTree>
    <p:extLst>
      <p:ext uri="{BB962C8B-B14F-4D97-AF65-F5344CB8AC3E}">
        <p14:creationId xmlns:p14="http://schemas.microsoft.com/office/powerpoint/2010/main" val="362582575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514350">
              <a:defRPr/>
            </a:pPr>
            <a:fld id="{41E14C1E-426E-4F65-AEC1-09A006F87780}" type="datetimeFigureOut">
              <a:rPr lang="en-US" smtClean="0">
                <a:solidFill>
                  <a:prstClr val="black">
                    <a:tint val="75000"/>
                  </a:prstClr>
                </a:solidFill>
              </a:rPr>
              <a:pPr defTabSz="514350">
                <a:defRPr/>
              </a:pPr>
              <a:t>10/2/2020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51435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514350">
              <a:defRPr/>
            </a:pPr>
            <a:fld id="{7AA0F04B-CE20-4F3A-AC7F-CA767AC27E06}" type="slidenum">
              <a:rPr lang="en-US" smtClean="0">
                <a:solidFill>
                  <a:prstClr val="black">
                    <a:tint val="75000"/>
                  </a:prstClr>
                </a:solidFill>
              </a:rPr>
              <a:pPr defTabSz="514350">
                <a:defRPr/>
              </a:pPr>
              <a:t>‹#›</a:t>
            </a:fld>
            <a:endParaRPr lang="en-US">
              <a:solidFill>
                <a:prstClr val="black">
                  <a:tint val="75000"/>
                </a:prstClr>
              </a:solidFill>
            </a:endParaRPr>
          </a:p>
        </p:txBody>
      </p:sp>
    </p:spTree>
    <p:extLst>
      <p:ext uri="{BB962C8B-B14F-4D97-AF65-F5344CB8AC3E}">
        <p14:creationId xmlns:p14="http://schemas.microsoft.com/office/powerpoint/2010/main" val="39207321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00221034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393839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70892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Photo-2">
    <p:bg>
      <p:bgPr>
        <a:solidFill>
          <a:srgbClr val="00674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2011203"/>
            <a:ext cx="3145064" cy="2734967"/>
          </a:xfrm>
        </p:spPr>
        <p:txBody>
          <a:bodyPr anchor="t"/>
          <a:lstStyle>
            <a:lvl1pPr algn="l">
              <a:defRPr>
                <a:solidFill>
                  <a:schemeClr val="bg1"/>
                </a:solidFill>
              </a:defRPr>
            </a:lvl1pPr>
          </a:lstStyle>
          <a:p>
            <a:r>
              <a:rPr lang="en-US" dirty="0"/>
              <a:t>Simple Break Section</a:t>
            </a:r>
          </a:p>
        </p:txBody>
      </p:sp>
      <p:sp>
        <p:nvSpPr>
          <p:cNvPr id="7" name="Picture Placeholder 2">
            <a:extLst>
              <a:ext uri="{FF2B5EF4-FFF2-40B4-BE49-F238E27FC236}">
                <a16:creationId xmlns:a16="http://schemas.microsoft.com/office/drawing/2014/main" id="{5D0E8F77-71F3-F946-9D23-CC819E7051D6}"/>
              </a:ext>
            </a:extLst>
          </p:cNvPr>
          <p:cNvSpPr>
            <a:spLocks noGrp="1" noChangeAspect="1"/>
          </p:cNvSpPr>
          <p:nvPr>
            <p:ph type="pic" idx="1"/>
          </p:nvPr>
        </p:nvSpPr>
        <p:spPr>
          <a:xfrm>
            <a:off x="4572000" y="0"/>
            <a:ext cx="4572000" cy="5143500"/>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Tree>
    <p:extLst>
      <p:ext uri="{BB962C8B-B14F-4D97-AF65-F5344CB8AC3E}">
        <p14:creationId xmlns:p14="http://schemas.microsoft.com/office/powerpoint/2010/main" val="83088370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0" userDrawn="1">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485550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981284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5896948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856955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14577927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421086916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165515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333006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940990992"/>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389737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85F8F3-4D20-5E43-8EB9-992296EA04A9}"/>
              </a:ext>
            </a:extLst>
          </p:cNvPr>
          <p:cNvSpPr/>
          <p:nvPr userDrawn="1"/>
        </p:nvSpPr>
        <p:spPr>
          <a:xfrm>
            <a:off x="0" y="-34017"/>
            <a:ext cx="3887391" cy="5204389"/>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29841" y="342900"/>
            <a:ext cx="2949178" cy="1200150"/>
          </a:xfrm>
        </p:spPr>
        <p:txBody>
          <a:bodyPr anchor="b"/>
          <a:lstStyle>
            <a:lvl1pPr>
              <a:defRPr sz="2400">
                <a:solidFill>
                  <a:schemeClr val="bg1"/>
                </a:solidFill>
              </a:defRPr>
            </a:lvl1pPr>
          </a:lstStyle>
          <a:p>
            <a:r>
              <a:rPr lang="en-US" dirty="0"/>
              <a:t>Header Goes Here</a:t>
            </a:r>
          </a:p>
        </p:txBody>
      </p:sp>
      <p:sp>
        <p:nvSpPr>
          <p:cNvPr id="3" name="Content Placeholder 2"/>
          <p:cNvSpPr>
            <a:spLocks noGrp="1"/>
          </p:cNvSpPr>
          <p:nvPr>
            <p:ph idx="1"/>
          </p:nvPr>
        </p:nvSpPr>
        <p:spPr>
          <a:xfrm>
            <a:off x="4144709" y="740569"/>
            <a:ext cx="4371831" cy="3655219"/>
          </a:xfrm>
        </p:spPr>
        <p:txBody>
          <a:bodyPr/>
          <a:lstStyle>
            <a:lvl1pPr>
              <a:defRPr sz="2400">
                <a:solidFill>
                  <a:srgbClr val="006747"/>
                </a:solidFill>
              </a:defRPr>
            </a:lvl1pPr>
            <a:lvl2pPr>
              <a:defRPr sz="2100">
                <a:solidFill>
                  <a:srgbClr val="006747"/>
                </a:solidFill>
              </a:defRPr>
            </a:lvl2pPr>
            <a:lvl3pPr>
              <a:defRPr sz="1800">
                <a:solidFill>
                  <a:srgbClr val="006747"/>
                </a:solidFill>
              </a:defRPr>
            </a:lvl3pPr>
            <a:lvl4pPr>
              <a:defRPr sz="1500">
                <a:solidFill>
                  <a:srgbClr val="006747"/>
                </a:solidFill>
              </a:defRPr>
            </a:lvl4pPr>
            <a:lvl5pPr>
              <a:defRPr sz="1500">
                <a:solidFill>
                  <a:srgbClr val="006747"/>
                </a:solidFill>
              </a:defRPr>
            </a:lvl5pPr>
            <a:lvl6pPr>
              <a:defRPr sz="1500"/>
            </a:lvl6pPr>
            <a:lvl7pPr>
              <a:defRPr sz="1500"/>
            </a:lvl7pPr>
            <a:lvl8pPr>
              <a:defRPr sz="1500"/>
            </a:lvl8pPr>
            <a:lvl9pPr>
              <a:defRPr sz="15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endParaRPr lang="en-US" dirty="0"/>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a:p>
        </p:txBody>
      </p:sp>
    </p:spTree>
    <p:extLst>
      <p:ext uri="{BB962C8B-B14F-4D97-AF65-F5344CB8AC3E}">
        <p14:creationId xmlns:p14="http://schemas.microsoft.com/office/powerpoint/2010/main" val="289620790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hart Placeholder 2"/>
          <p:cNvSpPr>
            <a:spLocks noGrp="1"/>
          </p:cNvSpPr>
          <p:nvPr>
            <p:ph type="chart" idx="1"/>
          </p:nvPr>
        </p:nvSpPr>
        <p:spPr>
          <a:xfrm>
            <a:off x="457200" y="1200151"/>
            <a:ext cx="8229600" cy="3394472"/>
          </a:xfrm>
        </p:spPr>
        <p:txBody>
          <a:bodyPr rtlCol="0">
            <a:normAutofit/>
          </a:bodyPr>
          <a:lstStyle/>
          <a:p>
            <a:pPr lvl="0"/>
            <a:endParaRPr lang="en-US" noProof="0" dirty="0"/>
          </a:p>
        </p:txBody>
      </p:sp>
      <p:sp>
        <p:nvSpPr>
          <p:cNvPr id="4" name="Date Placeholder 3"/>
          <p:cNvSpPr>
            <a:spLocks noGrp="1"/>
          </p:cNvSpPr>
          <p:nvPr>
            <p:ph type="dt" sz="half" idx="10"/>
          </p:nvPr>
        </p:nvSpPr>
        <p:spPr>
          <a:xfrm>
            <a:off x="838200" y="4767264"/>
            <a:ext cx="1752600" cy="273844"/>
          </a:xfrm>
          <a:prstGeom prst="rect">
            <a:avLst/>
          </a:prstGeom>
        </p:spPr>
        <p:txBody>
          <a:bodyPr/>
          <a:lstStyle>
            <a:lvl1pPr>
              <a:defRPr/>
            </a:lvl1pPr>
          </a:lstStyle>
          <a:p>
            <a:pPr>
              <a:defRPr/>
            </a:pPr>
            <a:endParaRPr lang="en-US">
              <a:solidFill>
                <a:prstClr val="black"/>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lvl1pPr>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4767264"/>
            <a:ext cx="1752600" cy="273844"/>
          </a:xfrm>
          <a:prstGeom prst="rect">
            <a:avLst/>
          </a:prstGeom>
        </p:spPr>
        <p:txBody>
          <a:bodyPr/>
          <a:lstStyle>
            <a:lvl1pPr>
              <a:defRPr/>
            </a:lvl1pPr>
          </a:lstStyle>
          <a:p>
            <a:pPr>
              <a:defRPr/>
            </a:pPr>
            <a:fld id="{F554E271-1253-2143-BC33-DD4FF9032A8D}"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98865104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838200" y="4767264"/>
            <a:ext cx="1752600" cy="273844"/>
          </a:xfrm>
          <a:prstGeom prst="rect">
            <a:avLst/>
          </a:prstGeom>
        </p:spPr>
        <p:txBody>
          <a:bodyPr/>
          <a:lstStyle>
            <a:lvl1pPr>
              <a:defRPr/>
            </a:lvl1pPr>
          </a:lstStyle>
          <a:p>
            <a:pPr>
              <a:defRPr/>
            </a:pPr>
            <a:endParaRPr lang="en-US">
              <a:solidFill>
                <a:prstClr val="black"/>
              </a:solidFill>
            </a:endParaRPr>
          </a:p>
        </p:txBody>
      </p:sp>
      <p:sp>
        <p:nvSpPr>
          <p:cNvPr id="6" name="Footer Placeholder 4"/>
          <p:cNvSpPr>
            <a:spLocks noGrp="1"/>
          </p:cNvSpPr>
          <p:nvPr>
            <p:ph type="ftr" sz="quarter" idx="11"/>
          </p:nvPr>
        </p:nvSpPr>
        <p:spPr>
          <a:xfrm>
            <a:off x="3124200" y="4767264"/>
            <a:ext cx="2895600" cy="273844"/>
          </a:xfrm>
          <a:prstGeom prst="rect">
            <a:avLst/>
          </a:prstGeom>
        </p:spPr>
        <p:txBody>
          <a:bodyPr/>
          <a:lstStyle>
            <a:lvl1pPr>
              <a:defRPr/>
            </a:lvl1pPr>
          </a:lstStyle>
          <a:p>
            <a:pPr>
              <a:defRPr/>
            </a:pPr>
            <a:endParaRPr lang="en-US">
              <a:solidFill>
                <a:prstClr val="black"/>
              </a:solidFill>
            </a:endParaRPr>
          </a:p>
        </p:txBody>
      </p:sp>
      <p:sp>
        <p:nvSpPr>
          <p:cNvPr id="7" name="Slide Number Placeholder 5"/>
          <p:cNvSpPr>
            <a:spLocks noGrp="1"/>
          </p:cNvSpPr>
          <p:nvPr>
            <p:ph type="sldNum" sz="quarter" idx="12"/>
          </p:nvPr>
        </p:nvSpPr>
        <p:spPr>
          <a:xfrm>
            <a:off x="6553200" y="4767264"/>
            <a:ext cx="1752600" cy="273844"/>
          </a:xfrm>
          <a:prstGeom prst="rect">
            <a:avLst/>
          </a:prstGeom>
        </p:spPr>
        <p:txBody>
          <a:bodyPr/>
          <a:lstStyle>
            <a:lvl1pPr>
              <a:defRPr/>
            </a:lvl1pPr>
          </a:lstStyle>
          <a:p>
            <a:pPr>
              <a:defRPr/>
            </a:pPr>
            <a:fld id="{CF82DD3D-2DBF-DB48-8CA7-C07572E592F1}"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16315166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Graph">
    <p:spTree>
      <p:nvGrpSpPr>
        <p:cNvPr id="1" name=""/>
        <p:cNvGrpSpPr/>
        <p:nvPr/>
      </p:nvGrpSpPr>
      <p:grpSpPr>
        <a:xfrm>
          <a:off x="0" y="0"/>
          <a:ext cx="0" cy="0"/>
          <a:chOff x="0" y="0"/>
          <a:chExt cx="0" cy="0"/>
        </a:xfrm>
      </p:grpSpPr>
      <p:pic>
        <p:nvPicPr>
          <p:cNvPr id="3" name="Picture 6" descr="line_green.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890589"/>
            <a:ext cx="5132388" cy="500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userDrawn="1"/>
        </p:nvSpPr>
        <p:spPr>
          <a:xfrm>
            <a:off x="0" y="4117182"/>
            <a:ext cx="9144000" cy="1026319"/>
          </a:xfrm>
          <a:prstGeom prst="rect">
            <a:avLst/>
          </a:prstGeom>
          <a:gradFill>
            <a:gsLst>
              <a:gs pos="0">
                <a:srgbClr val="CCDFEB"/>
              </a:gs>
              <a:gs pos="42000">
                <a:schemeClr val="bg1"/>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itle Placeholder 6"/>
          <p:cNvSpPr>
            <a:spLocks noGrp="1"/>
          </p:cNvSpPr>
          <p:nvPr>
            <p:ph type="title"/>
          </p:nvPr>
        </p:nvSpPr>
        <p:spPr>
          <a:xfrm>
            <a:off x="356526" y="104539"/>
            <a:ext cx="6535840" cy="719705"/>
          </a:xfrm>
          <a:prstGeom prst="rect">
            <a:avLst/>
          </a:prstGeom>
        </p:spPr>
        <p:txBody>
          <a:bodyPr rtlCol="0" anchor="b">
            <a:normAutofit/>
          </a:bodyPr>
          <a:lstStyle/>
          <a:p>
            <a:r>
              <a:rPr lang="en-US"/>
              <a:t>Click to edit Master title style</a:t>
            </a:r>
            <a:endParaRPr lang="en-US" dirty="0"/>
          </a:p>
        </p:txBody>
      </p:sp>
    </p:spTree>
    <p:extLst>
      <p:ext uri="{BB962C8B-B14F-4D97-AF65-F5344CB8AC3E}">
        <p14:creationId xmlns:p14="http://schemas.microsoft.com/office/powerpoint/2010/main" val="89481432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pic>
        <p:nvPicPr>
          <p:cNvPr id="4" name="Picture 6" descr="1193_KM-Early-Learning-Curr-PPT-Art3.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33388"/>
            <a:ext cx="8229600" cy="657410"/>
          </a:xfrm>
          <a:prstGeom prst="rect">
            <a:avLst/>
          </a:prstGeom>
        </p:spPr>
        <p:txBody>
          <a:bodyPr/>
          <a:lstStyle>
            <a:lvl1pPr algn="l">
              <a:defRPr sz="2400">
                <a:solidFill>
                  <a:srgbClr val="C30C21"/>
                </a:solidFill>
                <a:latin typeface="Tw Cen MT"/>
                <a:cs typeface="Tw Cen MT"/>
              </a:defRPr>
            </a:lvl1pPr>
          </a:lstStyle>
          <a:p>
            <a:r>
              <a:rPr lang="en-US" dirty="0"/>
              <a:t>Click to edit Master title style</a:t>
            </a:r>
          </a:p>
        </p:txBody>
      </p:sp>
      <p:sp>
        <p:nvSpPr>
          <p:cNvPr id="3" name="Content Placeholder 2"/>
          <p:cNvSpPr>
            <a:spLocks noGrp="1"/>
          </p:cNvSpPr>
          <p:nvPr>
            <p:ph sz="half" idx="1"/>
          </p:nvPr>
        </p:nvSpPr>
        <p:spPr>
          <a:xfrm>
            <a:off x="1665163" y="1089514"/>
            <a:ext cx="5390574" cy="3062975"/>
          </a:xfrm>
          <a:prstGeom prst="rect">
            <a:avLst/>
          </a:prstGeom>
        </p:spPr>
        <p:txBody>
          <a:bodyPr/>
          <a:lstStyle>
            <a:lvl1pPr>
              <a:defRPr sz="1800">
                <a:latin typeface="Tw Cen MT"/>
                <a:cs typeface="Tw Cen MT"/>
              </a:defRPr>
            </a:lvl1pPr>
            <a:lvl2pPr>
              <a:defRPr sz="1500">
                <a:latin typeface="Tw Cen MT"/>
                <a:cs typeface="Tw Cen MT"/>
              </a:defRPr>
            </a:lvl2pPr>
            <a:lvl3pPr>
              <a:defRPr sz="1350">
                <a:latin typeface="Tw Cen MT"/>
                <a:cs typeface="Tw Cen MT"/>
              </a:defRPr>
            </a:lvl3pPr>
            <a:lvl4pPr>
              <a:defRPr sz="1200">
                <a:latin typeface="Tw Cen MT"/>
                <a:cs typeface="Tw Cen MT"/>
              </a:defRPr>
            </a:lvl4pPr>
            <a:lvl5pPr>
              <a:defRPr sz="1200">
                <a:latin typeface="Tw Cen MT"/>
                <a:cs typeface="Tw Cen MT"/>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a:xfrm>
            <a:off x="6858000" y="4869657"/>
            <a:ext cx="2133600" cy="273844"/>
          </a:xfrm>
          <a:prstGeom prst="rect">
            <a:avLst/>
          </a:prstGeom>
        </p:spPr>
        <p:txBody>
          <a:bodyPr vert="horz" wrap="square" lIns="91440" tIns="45720" rIns="91440" bIns="45720" numCol="1" anchor="t" anchorCtr="0" compatLnSpc="1">
            <a:prstTxWarp prst="textNoShape">
              <a:avLst/>
            </a:prstTxWarp>
          </a:bodyPr>
          <a:lstStyle>
            <a:lvl1pPr algn="r">
              <a:defRPr sz="750">
                <a:solidFill>
                  <a:srgbClr val="FFFFFF"/>
                </a:solidFill>
                <a:latin typeface="Tw Cen MT"/>
              </a:defRPr>
            </a:lvl1pPr>
          </a:lstStyle>
          <a:p>
            <a:pPr>
              <a:defRPr/>
            </a:pPr>
            <a:fld id="{B5D38AE2-583F-0745-8611-BF3C7717E866}" type="slidenum">
              <a:rPr lang="en-US" smtClean="0"/>
              <a:pPr>
                <a:defRPr/>
              </a:pPr>
              <a:t>‹#›</a:t>
            </a:fld>
            <a:endParaRPr lang="en-US" dirty="0"/>
          </a:p>
        </p:txBody>
      </p:sp>
    </p:spTree>
    <p:extLst>
      <p:ext uri="{BB962C8B-B14F-4D97-AF65-F5344CB8AC3E}">
        <p14:creationId xmlns:p14="http://schemas.microsoft.com/office/powerpoint/2010/main" val="54458276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257300"/>
            <a:ext cx="5334000" cy="2097564"/>
          </a:xfrm>
        </p:spPr>
        <p:txBody>
          <a:bodyPr anchor="ctr"/>
          <a:lstStyle>
            <a:lvl1pPr algn="l">
              <a:defRPr lang="en-US" dirty="0"/>
            </a:lvl1pPr>
          </a:lstStyle>
          <a:p>
            <a:r>
              <a:rPr lang="en-US" dirty="0"/>
              <a:t>Click to edit Master title style</a:t>
            </a:r>
          </a:p>
        </p:txBody>
      </p:sp>
      <p:sp>
        <p:nvSpPr>
          <p:cNvPr id="3" name="Subtitle 2"/>
          <p:cNvSpPr>
            <a:spLocks noGrp="1"/>
          </p:cNvSpPr>
          <p:nvPr>
            <p:ph type="subTitle" idx="1"/>
          </p:nvPr>
        </p:nvSpPr>
        <p:spPr>
          <a:xfrm>
            <a:off x="609601" y="3354864"/>
            <a:ext cx="4964423" cy="874236"/>
          </a:xfrm>
        </p:spPr>
        <p:txBody>
          <a:bodyPr anchor="ctr">
            <a:noAutofit/>
          </a:bodyPr>
          <a:lstStyle>
            <a:lvl1pPr marL="0" indent="0" algn="l">
              <a:buNone/>
              <a:defRPr lang="en-US" sz="1500" dirty="0">
                <a:solidFill>
                  <a:schemeClr val="accent3">
                    <a:lumMod val="75000"/>
                  </a:schemeClr>
                </a:solidFill>
                <a:latin typeface="Century Gothic" panose="020B05020202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0" y="4869657"/>
            <a:ext cx="914400" cy="273844"/>
          </a:xfrm>
          <a:prstGeom prst="rect">
            <a:avLst/>
          </a:prstGeom>
        </p:spPr>
        <p:txBody>
          <a:bodyPr/>
          <a:lstStyle>
            <a:lvl1pPr>
              <a:defRPr>
                <a:solidFill>
                  <a:schemeClr val="bg1">
                    <a:lumMod val="65000"/>
                  </a:schemeClr>
                </a:solidFill>
              </a:defRPr>
            </a:lvl1pPr>
          </a:lstStyle>
          <a:p>
            <a:fld id="{640C868A-3CA4-4A02-A58F-E3F56594932A}" type="datetimeFigureOut">
              <a:rPr lang="en-US" smtClean="0"/>
              <a:pPr/>
              <a:t>10/2/2020</a:t>
            </a:fld>
            <a:endParaRPr lang="en-US" dirty="0"/>
          </a:p>
        </p:txBody>
      </p:sp>
      <p:sp>
        <p:nvSpPr>
          <p:cNvPr id="5" name="Footer Placeholder 4"/>
          <p:cNvSpPr>
            <a:spLocks noGrp="1"/>
          </p:cNvSpPr>
          <p:nvPr>
            <p:ph type="ftr" sz="quarter" idx="11"/>
          </p:nvPr>
        </p:nvSpPr>
        <p:spPr>
          <a:xfrm>
            <a:off x="1447800" y="4869657"/>
            <a:ext cx="3276600" cy="273844"/>
          </a:xfrm>
          <a:prstGeom prst="rect">
            <a:avLst/>
          </a:prstGeom>
        </p:spPr>
        <p:txBody>
          <a:bodyPr/>
          <a:lstStyle>
            <a:lvl1pPr>
              <a:defRPr>
                <a:solidFill>
                  <a:schemeClr val="bg1">
                    <a:lumMod val="65000"/>
                  </a:schemeClr>
                </a:solidFill>
              </a:defRPr>
            </a:lvl1pPr>
          </a:lstStyle>
          <a:p>
            <a:endParaRPr lang="en-US" dirty="0"/>
          </a:p>
        </p:txBody>
      </p:sp>
      <p:sp>
        <p:nvSpPr>
          <p:cNvPr id="6" name="Slide Number Placeholder 5"/>
          <p:cNvSpPr>
            <a:spLocks noGrp="1"/>
          </p:cNvSpPr>
          <p:nvPr>
            <p:ph type="sldNum" sz="quarter" idx="12"/>
          </p:nvPr>
        </p:nvSpPr>
        <p:spPr>
          <a:xfrm>
            <a:off x="7848600" y="4767264"/>
            <a:ext cx="834006" cy="273844"/>
          </a:xfrm>
          <a:prstGeom prst="rect">
            <a:avLst/>
          </a:prstGeom>
        </p:spPr>
        <p:txBody>
          <a:bodyPr/>
          <a:lstStyle>
            <a:lvl1pPr algn="r">
              <a:defRPr>
                <a:solidFill>
                  <a:schemeClr val="bg1">
                    <a:lumMod val="65000"/>
                  </a:schemeClr>
                </a:solidFill>
              </a:defRPr>
            </a:lvl1pPr>
          </a:lstStyle>
          <a:p>
            <a:fld id="{0A34F8DD-7804-4F7D-91B6-26F9462BFA1A}" type="slidenum">
              <a:rPr lang="en-US" smtClean="0"/>
              <a:pPr/>
              <a:t>‹#›</a:t>
            </a:fld>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55955" y="340055"/>
            <a:ext cx="1051875" cy="757131"/>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35189" y="1801828"/>
            <a:ext cx="1093409" cy="751080"/>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374176" y="3257551"/>
            <a:ext cx="1415433" cy="308282"/>
          </a:xfrm>
          <a:prstGeom prst="rect">
            <a:avLst/>
          </a:prstGeom>
        </p:spPr>
      </p:pic>
      <p:sp>
        <p:nvSpPr>
          <p:cNvPr id="12" name="TextBox 11"/>
          <p:cNvSpPr txBox="1"/>
          <p:nvPr userDrawn="1"/>
        </p:nvSpPr>
        <p:spPr>
          <a:xfrm>
            <a:off x="6934201" y="3955468"/>
            <a:ext cx="1855409" cy="553998"/>
          </a:xfrm>
          <a:prstGeom prst="rect">
            <a:avLst/>
          </a:prstGeom>
          <a:noFill/>
        </p:spPr>
        <p:txBody>
          <a:bodyPr wrap="square" lIns="0" tIns="0" rIns="0" bIns="0" rtlCol="0" anchor="ctr">
            <a:spAutoFit/>
          </a:bodyPr>
          <a:lstStyle/>
          <a:p>
            <a:pPr algn="r"/>
            <a:r>
              <a:rPr lang="en-US" sz="600" dirty="0">
                <a:solidFill>
                  <a:schemeClr val="bg1">
                    <a:lumMod val="65000"/>
                  </a:schemeClr>
                </a:solidFill>
                <a:latin typeface="+mj-lt"/>
                <a:cs typeface="Arial" panose="020B0604020202020204" pitchFamily="34" charset="0"/>
              </a:rPr>
              <a:t>This product was developed by the Florida Positive Behavioral Interventions and Support Project, a project funded by the State of Florida, Department of Education, K-12 Public Schools, Bureau of Exceptional Education and Student Services, through federal assistance under the Individuals with Disabilities Education Act (IDEA), Part B.</a:t>
            </a:r>
          </a:p>
        </p:txBody>
      </p:sp>
      <p:pic>
        <p:nvPicPr>
          <p:cNvPr id="14" name="Picture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57201" y="343065"/>
            <a:ext cx="5341057" cy="628360"/>
          </a:xfrm>
          <a:prstGeom prst="rect">
            <a:avLst/>
          </a:prstGeom>
        </p:spPr>
      </p:pic>
      <p:cxnSp>
        <p:nvCxnSpPr>
          <p:cNvPr id="16" name="Straight Connector 15"/>
          <p:cNvCxnSpPr/>
          <p:nvPr userDrawn="1"/>
        </p:nvCxnSpPr>
        <p:spPr>
          <a:xfrm>
            <a:off x="609601" y="1200150"/>
            <a:ext cx="5269223"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7086601" y="3691400"/>
            <a:ext cx="1703009"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57201" y="4677175"/>
            <a:ext cx="4096173" cy="237725"/>
          </a:xfrm>
          <a:prstGeom prst="rect">
            <a:avLst/>
          </a:prstGeom>
        </p:spPr>
      </p:pic>
    </p:spTree>
    <p:extLst>
      <p:ext uri="{BB962C8B-B14F-4D97-AF65-F5344CB8AC3E}">
        <p14:creationId xmlns:p14="http://schemas.microsoft.com/office/powerpoint/2010/main" val="4434193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765572"/>
          </a:xfrm>
        </p:spPr>
        <p:txBody>
          <a:bodyPr anchor="t">
            <a:normAutofit/>
          </a:bodyPr>
          <a:lstStyle>
            <a:lvl1pPr algn="l">
              <a:defRPr sz="2100">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085850"/>
            <a:ext cx="8229600" cy="35087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3401" y="4775994"/>
            <a:ext cx="815805" cy="261938"/>
          </a:xfrm>
          <a:prstGeom prst="rect">
            <a:avLst/>
          </a:prstGeom>
        </p:spPr>
      </p:pic>
      <p:sp>
        <p:nvSpPr>
          <p:cNvPr id="9" name="Date Placeholder 3"/>
          <p:cNvSpPr>
            <a:spLocks noGrp="1"/>
          </p:cNvSpPr>
          <p:nvPr>
            <p:ph type="dt" sz="half" idx="2"/>
          </p:nvPr>
        </p:nvSpPr>
        <p:spPr>
          <a:xfrm>
            <a:off x="457200" y="4775995"/>
            <a:ext cx="812800" cy="273844"/>
          </a:xfrm>
          <a:prstGeom prst="rect">
            <a:avLst/>
          </a:prstGeom>
        </p:spPr>
        <p:txBody>
          <a:bodyPr/>
          <a:lstStyle>
            <a:lvl1pPr>
              <a:defRPr sz="825">
                <a:solidFill>
                  <a:schemeClr val="bg1">
                    <a:lumMod val="65000"/>
                  </a:schemeClr>
                </a:solidFill>
              </a:defRPr>
            </a:lvl1pPr>
          </a:lstStyle>
          <a:p>
            <a:fld id="{640C868A-3CA4-4A02-A58F-E3F56594932A}" type="datetimeFigureOut">
              <a:rPr lang="en-US" smtClean="0"/>
              <a:pPr/>
              <a:t>10/2/2020</a:t>
            </a:fld>
            <a:endParaRPr lang="en-US"/>
          </a:p>
        </p:txBody>
      </p:sp>
      <p:sp>
        <p:nvSpPr>
          <p:cNvPr id="10" name="Footer Placeholder 4"/>
          <p:cNvSpPr>
            <a:spLocks noGrp="1"/>
          </p:cNvSpPr>
          <p:nvPr>
            <p:ph type="ftr" sz="quarter" idx="3"/>
          </p:nvPr>
        </p:nvSpPr>
        <p:spPr>
          <a:xfrm>
            <a:off x="1371600" y="4775995"/>
            <a:ext cx="4876800" cy="273844"/>
          </a:xfrm>
          <a:prstGeom prst="rect">
            <a:avLst/>
          </a:prstGeom>
        </p:spPr>
        <p:txBody>
          <a:bodyPr/>
          <a:lstStyle>
            <a:lvl1pPr>
              <a:defRPr sz="825">
                <a:solidFill>
                  <a:schemeClr val="bg1">
                    <a:lumMod val="65000"/>
                  </a:schemeClr>
                </a:solidFill>
              </a:defRPr>
            </a:lvl1pPr>
          </a:lstStyle>
          <a:p>
            <a:endParaRPr lang="en-US" dirty="0"/>
          </a:p>
        </p:txBody>
      </p:sp>
      <p:sp>
        <p:nvSpPr>
          <p:cNvPr id="11" name="Slide Number Placeholder 5"/>
          <p:cNvSpPr>
            <a:spLocks noGrp="1"/>
          </p:cNvSpPr>
          <p:nvPr>
            <p:ph type="sldNum" sz="quarter" idx="4"/>
          </p:nvPr>
        </p:nvSpPr>
        <p:spPr>
          <a:xfrm>
            <a:off x="6324600" y="4775995"/>
            <a:ext cx="609600" cy="273844"/>
          </a:xfrm>
          <a:prstGeom prst="rect">
            <a:avLst/>
          </a:prstGeom>
        </p:spPr>
        <p:txBody>
          <a:bodyPr/>
          <a:lstStyle>
            <a:lvl1pPr algn="r">
              <a:defRPr sz="825">
                <a:solidFill>
                  <a:schemeClr val="bg1">
                    <a:lumMod val="65000"/>
                  </a:schemeClr>
                </a:solidFill>
              </a:defRPr>
            </a:lvl1pPr>
          </a:lstStyle>
          <a:p>
            <a:fld id="{0A34F8DD-7804-4F7D-91B6-26F9462BFA1A}" type="slidenum">
              <a:rPr lang="en-US" smtClean="0"/>
              <a:pPr/>
              <a:t>‹#›</a:t>
            </a:fld>
            <a:endParaRPr lang="en-US"/>
          </a:p>
        </p:txBody>
      </p:sp>
    </p:spTree>
    <p:extLst>
      <p:ext uri="{BB962C8B-B14F-4D97-AF65-F5344CB8AC3E}">
        <p14:creationId xmlns:p14="http://schemas.microsoft.com/office/powerpoint/2010/main" val="337133747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itle 1"/>
          <p:cNvSpPr>
            <a:spLocks noGrp="1"/>
          </p:cNvSpPr>
          <p:nvPr>
            <p:ph type="ctrTitle"/>
          </p:nvPr>
        </p:nvSpPr>
        <p:spPr>
          <a:xfrm>
            <a:off x="609601" y="2210271"/>
            <a:ext cx="4964423" cy="2204715"/>
          </a:xfrm>
        </p:spPr>
        <p:txBody>
          <a:bodyPr anchor="ctr"/>
          <a:lstStyle>
            <a:lvl1pPr algn="l">
              <a:defRPr lang="en-US" dirty="0"/>
            </a:lvl1pPr>
          </a:lstStyle>
          <a:p>
            <a:r>
              <a:rPr lang="en-US" dirty="0"/>
              <a:t>Click to edit Master title style</a:t>
            </a:r>
          </a:p>
        </p:txBody>
      </p:sp>
      <p:sp>
        <p:nvSpPr>
          <p:cNvPr id="15" name="Subtitle 2"/>
          <p:cNvSpPr>
            <a:spLocks noGrp="1"/>
          </p:cNvSpPr>
          <p:nvPr>
            <p:ph type="subTitle" idx="1"/>
          </p:nvPr>
        </p:nvSpPr>
        <p:spPr>
          <a:xfrm>
            <a:off x="609601" y="1600200"/>
            <a:ext cx="4964423" cy="590195"/>
          </a:xfrm>
        </p:spPr>
        <p:txBody>
          <a:bodyPr anchor="ctr">
            <a:noAutofit/>
          </a:bodyPr>
          <a:lstStyle>
            <a:lvl1pPr marL="0" indent="0" algn="l">
              <a:buNone/>
              <a:defRPr lang="en-US" sz="1500" dirty="0">
                <a:solidFill>
                  <a:schemeClr val="accent3">
                    <a:lumMod val="75000"/>
                  </a:schemeClr>
                </a:solidFill>
                <a:latin typeface="Century Gothic" panose="020B05020202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16" name="Date Placeholder 3"/>
          <p:cNvSpPr>
            <a:spLocks noGrp="1"/>
          </p:cNvSpPr>
          <p:nvPr>
            <p:ph type="dt" sz="half" idx="10"/>
          </p:nvPr>
        </p:nvSpPr>
        <p:spPr>
          <a:xfrm>
            <a:off x="457200" y="4869657"/>
            <a:ext cx="914400" cy="273844"/>
          </a:xfrm>
          <a:prstGeom prst="rect">
            <a:avLst/>
          </a:prstGeom>
        </p:spPr>
        <p:txBody>
          <a:bodyPr/>
          <a:lstStyle>
            <a:lvl1pPr>
              <a:defRPr>
                <a:solidFill>
                  <a:schemeClr val="bg1">
                    <a:lumMod val="65000"/>
                  </a:schemeClr>
                </a:solidFill>
              </a:defRPr>
            </a:lvl1pPr>
          </a:lstStyle>
          <a:p>
            <a:fld id="{640C868A-3CA4-4A02-A58F-E3F56594932A}" type="datetimeFigureOut">
              <a:rPr lang="en-US" smtClean="0"/>
              <a:pPr/>
              <a:t>10/2/2020</a:t>
            </a:fld>
            <a:endParaRPr lang="en-US" dirty="0"/>
          </a:p>
        </p:txBody>
      </p:sp>
      <p:sp>
        <p:nvSpPr>
          <p:cNvPr id="17" name="Footer Placeholder 4"/>
          <p:cNvSpPr>
            <a:spLocks noGrp="1"/>
          </p:cNvSpPr>
          <p:nvPr>
            <p:ph type="ftr" sz="quarter" idx="11"/>
          </p:nvPr>
        </p:nvSpPr>
        <p:spPr>
          <a:xfrm>
            <a:off x="1447800" y="4869657"/>
            <a:ext cx="3276600" cy="273844"/>
          </a:xfrm>
          <a:prstGeom prst="rect">
            <a:avLst/>
          </a:prstGeom>
        </p:spPr>
        <p:txBody>
          <a:bodyPr/>
          <a:lstStyle>
            <a:lvl1pPr>
              <a:defRPr>
                <a:solidFill>
                  <a:schemeClr val="bg1">
                    <a:lumMod val="65000"/>
                  </a:schemeClr>
                </a:solidFill>
              </a:defRPr>
            </a:lvl1pPr>
          </a:lstStyle>
          <a:p>
            <a:endParaRPr lang="en-US" dirty="0"/>
          </a:p>
        </p:txBody>
      </p:sp>
      <p:sp>
        <p:nvSpPr>
          <p:cNvPr id="18" name="Slide Number Placeholder 5"/>
          <p:cNvSpPr>
            <a:spLocks noGrp="1"/>
          </p:cNvSpPr>
          <p:nvPr>
            <p:ph type="sldNum" sz="quarter" idx="12"/>
          </p:nvPr>
        </p:nvSpPr>
        <p:spPr>
          <a:xfrm>
            <a:off x="7848600" y="4767264"/>
            <a:ext cx="834006" cy="273844"/>
          </a:xfrm>
          <a:prstGeom prst="rect">
            <a:avLst/>
          </a:prstGeom>
        </p:spPr>
        <p:txBody>
          <a:bodyPr/>
          <a:lstStyle>
            <a:lvl1pPr algn="r">
              <a:defRPr>
                <a:solidFill>
                  <a:schemeClr val="bg1">
                    <a:lumMod val="65000"/>
                  </a:schemeClr>
                </a:solidFill>
              </a:defRPr>
            </a:lvl1pPr>
          </a:lstStyle>
          <a:p>
            <a:fld id="{0A34F8DD-7804-4F7D-91B6-26F9462BFA1A}" type="slidenum">
              <a:rPr lang="en-US" smtClean="0"/>
              <a:pPr/>
              <a:t>‹#›</a:t>
            </a:fld>
            <a:endParaRPr lang="en-US" dirty="0"/>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55955" y="340055"/>
            <a:ext cx="1051875" cy="757131"/>
          </a:xfrm>
          <a:prstGeom prst="rect">
            <a:avLst/>
          </a:prstGeom>
        </p:spPr>
      </p:pic>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35189" y="1801828"/>
            <a:ext cx="1093409" cy="751080"/>
          </a:xfrm>
          <a:prstGeom prst="rect">
            <a:avLst/>
          </a:prstGeom>
        </p:spPr>
      </p:pic>
      <p:pic>
        <p:nvPicPr>
          <p:cNvPr id="21" name="Picture 2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374176" y="3257551"/>
            <a:ext cx="1415433" cy="308282"/>
          </a:xfrm>
          <a:prstGeom prst="rect">
            <a:avLst/>
          </a:prstGeom>
        </p:spPr>
      </p:pic>
      <p:sp>
        <p:nvSpPr>
          <p:cNvPr id="22" name="TextBox 21"/>
          <p:cNvSpPr txBox="1"/>
          <p:nvPr userDrawn="1"/>
        </p:nvSpPr>
        <p:spPr>
          <a:xfrm>
            <a:off x="6934201" y="3955468"/>
            <a:ext cx="1855409" cy="553998"/>
          </a:xfrm>
          <a:prstGeom prst="rect">
            <a:avLst/>
          </a:prstGeom>
          <a:noFill/>
        </p:spPr>
        <p:txBody>
          <a:bodyPr wrap="square" lIns="0" tIns="0" rIns="0" bIns="0" rtlCol="0" anchor="ctr">
            <a:spAutoFit/>
          </a:bodyPr>
          <a:lstStyle/>
          <a:p>
            <a:pPr algn="r"/>
            <a:r>
              <a:rPr lang="en-US" sz="600" kern="1200" dirty="0">
                <a:solidFill>
                  <a:schemeClr val="bg1">
                    <a:lumMod val="65000"/>
                  </a:schemeClr>
                </a:solidFill>
                <a:latin typeface="+mn-lt"/>
                <a:ea typeface="+mn-ea"/>
                <a:cs typeface="Arial" panose="020B0604020202020204" pitchFamily="34" charset="0"/>
              </a:rPr>
              <a:t>This product was developed by the Florida Positive Behavioral Interventions and Support Project, a project funded by the State of Florida, Department of Education, K-12 Public Schools, Bureau of Exceptional Education and Student Services, through federal assistance under the Individuals with Disabilities Education Act (IDEA), Part B.</a:t>
            </a:r>
          </a:p>
        </p:txBody>
      </p:sp>
      <p:cxnSp>
        <p:nvCxnSpPr>
          <p:cNvPr id="24" name="Straight Connector 23"/>
          <p:cNvCxnSpPr/>
          <p:nvPr userDrawn="1"/>
        </p:nvCxnSpPr>
        <p:spPr>
          <a:xfrm>
            <a:off x="609601" y="1200150"/>
            <a:ext cx="5269223"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7086601" y="3691400"/>
            <a:ext cx="1703009"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57201" y="4677175"/>
            <a:ext cx="4096173" cy="237725"/>
          </a:xfrm>
          <a:prstGeom prst="rect">
            <a:avLst/>
          </a:prstGeom>
        </p:spPr>
      </p:pic>
      <p:pic>
        <p:nvPicPr>
          <p:cNvPr id="27" name="Picture 2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57201" y="343065"/>
            <a:ext cx="5341057" cy="628360"/>
          </a:xfrm>
          <a:prstGeom prst="rect">
            <a:avLst/>
          </a:prstGeom>
        </p:spPr>
      </p:pic>
    </p:spTree>
    <p:extLst>
      <p:ext uri="{BB962C8B-B14F-4D97-AF65-F5344CB8AC3E}">
        <p14:creationId xmlns:p14="http://schemas.microsoft.com/office/powerpoint/2010/main" val="226349285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085850"/>
            <a:ext cx="4038600" cy="35087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85850"/>
            <a:ext cx="4038600" cy="35087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p:nvPr>
        </p:nvSpPr>
        <p:spPr>
          <a:xfrm>
            <a:off x="457200" y="205979"/>
            <a:ext cx="8229600" cy="765572"/>
          </a:xfrm>
        </p:spPr>
        <p:txBody>
          <a:bodyPr anchor="t">
            <a:normAutofit/>
          </a:bodyPr>
          <a:lstStyle>
            <a:lvl1pPr algn="l">
              <a:defRPr sz="2100">
                <a:latin typeface="Century Gothic" panose="020B0502020202020204" pitchFamily="34" charset="0"/>
              </a:defRPr>
            </a:lvl1pPr>
          </a:lstStyle>
          <a:p>
            <a:r>
              <a:rPr lang="en-US" dirty="0"/>
              <a:t>Click to edit Master title style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3401" y="4775994"/>
            <a:ext cx="815805" cy="261938"/>
          </a:xfrm>
          <a:prstGeom prst="rect">
            <a:avLst/>
          </a:prstGeom>
        </p:spPr>
      </p:pic>
      <p:sp>
        <p:nvSpPr>
          <p:cNvPr id="14" name="Date Placeholder 3"/>
          <p:cNvSpPr>
            <a:spLocks noGrp="1"/>
          </p:cNvSpPr>
          <p:nvPr>
            <p:ph type="dt" sz="half" idx="10"/>
          </p:nvPr>
        </p:nvSpPr>
        <p:spPr>
          <a:xfrm>
            <a:off x="457200" y="4775995"/>
            <a:ext cx="812800" cy="273844"/>
          </a:xfrm>
          <a:prstGeom prst="rect">
            <a:avLst/>
          </a:prstGeom>
        </p:spPr>
        <p:txBody>
          <a:bodyPr/>
          <a:lstStyle>
            <a:lvl1pPr>
              <a:defRPr sz="825">
                <a:solidFill>
                  <a:schemeClr val="bg1">
                    <a:lumMod val="65000"/>
                  </a:schemeClr>
                </a:solidFill>
              </a:defRPr>
            </a:lvl1pPr>
          </a:lstStyle>
          <a:p>
            <a:fld id="{640C868A-3CA4-4A02-A58F-E3F56594932A}" type="datetimeFigureOut">
              <a:rPr lang="en-US" smtClean="0"/>
              <a:pPr/>
              <a:t>10/2/2020</a:t>
            </a:fld>
            <a:endParaRPr lang="en-US"/>
          </a:p>
        </p:txBody>
      </p:sp>
      <p:sp>
        <p:nvSpPr>
          <p:cNvPr id="15" name="Footer Placeholder 4"/>
          <p:cNvSpPr>
            <a:spLocks noGrp="1"/>
          </p:cNvSpPr>
          <p:nvPr>
            <p:ph type="ftr" sz="quarter" idx="3"/>
          </p:nvPr>
        </p:nvSpPr>
        <p:spPr>
          <a:xfrm>
            <a:off x="1371600" y="4775995"/>
            <a:ext cx="4876800" cy="273844"/>
          </a:xfrm>
          <a:prstGeom prst="rect">
            <a:avLst/>
          </a:prstGeom>
        </p:spPr>
        <p:txBody>
          <a:bodyPr/>
          <a:lstStyle>
            <a:lvl1pPr>
              <a:defRPr sz="825">
                <a:solidFill>
                  <a:schemeClr val="bg1">
                    <a:lumMod val="65000"/>
                  </a:schemeClr>
                </a:solidFill>
              </a:defRPr>
            </a:lvl1pPr>
          </a:lstStyle>
          <a:p>
            <a:endParaRPr lang="en-US" dirty="0"/>
          </a:p>
        </p:txBody>
      </p:sp>
      <p:sp>
        <p:nvSpPr>
          <p:cNvPr id="16" name="Slide Number Placeholder 5"/>
          <p:cNvSpPr>
            <a:spLocks noGrp="1"/>
          </p:cNvSpPr>
          <p:nvPr>
            <p:ph type="sldNum" sz="quarter" idx="4"/>
          </p:nvPr>
        </p:nvSpPr>
        <p:spPr>
          <a:xfrm>
            <a:off x="6324600" y="4775995"/>
            <a:ext cx="609600" cy="273844"/>
          </a:xfrm>
          <a:prstGeom prst="rect">
            <a:avLst/>
          </a:prstGeom>
        </p:spPr>
        <p:txBody>
          <a:bodyPr/>
          <a:lstStyle>
            <a:lvl1pPr algn="r">
              <a:defRPr sz="825">
                <a:solidFill>
                  <a:schemeClr val="bg1">
                    <a:lumMod val="65000"/>
                  </a:schemeClr>
                </a:solidFill>
              </a:defRPr>
            </a:lvl1pPr>
          </a:lstStyle>
          <a:p>
            <a:fld id="{0A34F8DD-7804-4F7D-91B6-26F9462BFA1A}" type="slidenum">
              <a:rPr lang="en-US" smtClean="0"/>
              <a:pPr/>
              <a:t>‹#›</a:t>
            </a:fld>
            <a:endParaRPr lang="en-US"/>
          </a:p>
        </p:txBody>
      </p:sp>
    </p:spTree>
    <p:extLst>
      <p:ext uri="{BB962C8B-B14F-4D97-AF65-F5344CB8AC3E}">
        <p14:creationId xmlns:p14="http://schemas.microsoft.com/office/powerpoint/2010/main" val="237967945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085850"/>
            <a:ext cx="4040188" cy="479822"/>
          </a:xfrm>
        </p:spPr>
        <p:style>
          <a:lnRef idx="3">
            <a:schemeClr val="lt1"/>
          </a:lnRef>
          <a:fillRef idx="1">
            <a:schemeClr val="accent3"/>
          </a:fillRef>
          <a:effectRef idx="1">
            <a:schemeClr val="accent3"/>
          </a:effectRef>
          <a:fontRef idx="none"/>
        </p:style>
        <p:txBody>
          <a:bodyPr anchor="ctr">
            <a:normAutofit/>
          </a:bodyPr>
          <a:lstStyle>
            <a:lvl1pPr marL="0" indent="0" algn="ctr">
              <a:buNone/>
              <a:defRPr sz="15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457200" y="1608534"/>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085850"/>
            <a:ext cx="4041775" cy="479822"/>
          </a:xfrm>
        </p:spPr>
        <p:style>
          <a:lnRef idx="3">
            <a:schemeClr val="lt1"/>
          </a:lnRef>
          <a:fillRef idx="1">
            <a:schemeClr val="accent1"/>
          </a:fillRef>
          <a:effectRef idx="1">
            <a:schemeClr val="accent1"/>
          </a:effectRef>
          <a:fontRef idx="none"/>
        </p:style>
        <p:txBody>
          <a:bodyPr anchor="ctr">
            <a:normAutofit/>
          </a:bodyPr>
          <a:lstStyle>
            <a:lvl1pPr marL="0" indent="0" algn="ctr">
              <a:buNone/>
              <a:defRPr sz="15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08534"/>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457200" y="205979"/>
            <a:ext cx="8229600" cy="765572"/>
          </a:xfrm>
        </p:spPr>
        <p:txBody>
          <a:bodyPr anchor="t">
            <a:normAutofit/>
          </a:bodyPr>
          <a:lstStyle>
            <a:lvl1pPr algn="l">
              <a:defRPr sz="2100">
                <a:latin typeface="Century Gothic" panose="020B0502020202020204" pitchFamily="34" charset="0"/>
              </a:defRPr>
            </a:lvl1pPr>
          </a:lstStyle>
          <a:p>
            <a:r>
              <a:rPr lang="en-US" dirty="0"/>
              <a:t>Click to edit Master title style</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3401" y="4775994"/>
            <a:ext cx="815805" cy="261938"/>
          </a:xfrm>
          <a:prstGeom prst="rect">
            <a:avLst/>
          </a:prstGeom>
        </p:spPr>
      </p:pic>
      <p:sp>
        <p:nvSpPr>
          <p:cNvPr id="16" name="Date Placeholder 3"/>
          <p:cNvSpPr>
            <a:spLocks noGrp="1"/>
          </p:cNvSpPr>
          <p:nvPr>
            <p:ph type="dt" sz="half" idx="10"/>
          </p:nvPr>
        </p:nvSpPr>
        <p:spPr>
          <a:xfrm>
            <a:off x="457200" y="4775995"/>
            <a:ext cx="812800" cy="273844"/>
          </a:xfrm>
          <a:prstGeom prst="rect">
            <a:avLst/>
          </a:prstGeom>
        </p:spPr>
        <p:txBody>
          <a:bodyPr/>
          <a:lstStyle>
            <a:lvl1pPr>
              <a:defRPr sz="825">
                <a:solidFill>
                  <a:schemeClr val="bg1">
                    <a:lumMod val="65000"/>
                  </a:schemeClr>
                </a:solidFill>
              </a:defRPr>
            </a:lvl1pPr>
          </a:lstStyle>
          <a:p>
            <a:fld id="{640C868A-3CA4-4A02-A58F-E3F56594932A}" type="datetimeFigureOut">
              <a:rPr lang="en-US" smtClean="0"/>
              <a:pPr/>
              <a:t>10/2/2020</a:t>
            </a:fld>
            <a:endParaRPr lang="en-US"/>
          </a:p>
        </p:txBody>
      </p:sp>
      <p:sp>
        <p:nvSpPr>
          <p:cNvPr id="17" name="Footer Placeholder 4"/>
          <p:cNvSpPr>
            <a:spLocks noGrp="1"/>
          </p:cNvSpPr>
          <p:nvPr>
            <p:ph type="ftr" sz="quarter" idx="11"/>
          </p:nvPr>
        </p:nvSpPr>
        <p:spPr>
          <a:xfrm>
            <a:off x="1371600" y="4775995"/>
            <a:ext cx="4876800" cy="273844"/>
          </a:xfrm>
          <a:prstGeom prst="rect">
            <a:avLst/>
          </a:prstGeom>
        </p:spPr>
        <p:txBody>
          <a:bodyPr/>
          <a:lstStyle>
            <a:lvl1pPr>
              <a:defRPr sz="825">
                <a:solidFill>
                  <a:schemeClr val="bg1">
                    <a:lumMod val="65000"/>
                  </a:schemeClr>
                </a:solidFill>
              </a:defRPr>
            </a:lvl1pPr>
          </a:lstStyle>
          <a:p>
            <a:endParaRPr lang="en-US" dirty="0"/>
          </a:p>
        </p:txBody>
      </p:sp>
      <p:sp>
        <p:nvSpPr>
          <p:cNvPr id="18" name="Slide Number Placeholder 5"/>
          <p:cNvSpPr>
            <a:spLocks noGrp="1"/>
          </p:cNvSpPr>
          <p:nvPr>
            <p:ph type="sldNum" sz="quarter" idx="12"/>
          </p:nvPr>
        </p:nvSpPr>
        <p:spPr>
          <a:xfrm>
            <a:off x="6324600" y="4775995"/>
            <a:ext cx="609600" cy="273844"/>
          </a:xfrm>
          <a:prstGeom prst="rect">
            <a:avLst/>
          </a:prstGeom>
        </p:spPr>
        <p:txBody>
          <a:bodyPr/>
          <a:lstStyle>
            <a:lvl1pPr algn="r">
              <a:defRPr sz="825">
                <a:solidFill>
                  <a:schemeClr val="bg1">
                    <a:lumMod val="65000"/>
                  </a:schemeClr>
                </a:solidFill>
              </a:defRPr>
            </a:lvl1pPr>
          </a:lstStyle>
          <a:p>
            <a:fld id="{0A34F8DD-7804-4F7D-91B6-26F9462BFA1A}" type="slidenum">
              <a:rPr lang="en-US" smtClean="0"/>
              <a:pPr/>
              <a:t>‹#›</a:t>
            </a:fld>
            <a:endParaRPr lang="en-US"/>
          </a:p>
        </p:txBody>
      </p:sp>
    </p:spTree>
    <p:extLst>
      <p:ext uri="{BB962C8B-B14F-4D97-AF65-F5344CB8AC3E}">
        <p14:creationId xmlns:p14="http://schemas.microsoft.com/office/powerpoint/2010/main" val="317520920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457200" y="205979"/>
            <a:ext cx="8229600" cy="765572"/>
          </a:xfrm>
        </p:spPr>
        <p:txBody>
          <a:bodyPr anchor="t">
            <a:normAutofit/>
          </a:bodyPr>
          <a:lstStyle>
            <a:lvl1pPr algn="l">
              <a:defRPr sz="2100">
                <a:latin typeface="Century Gothic" panose="020B0502020202020204" pitchFamily="34" charset="0"/>
              </a:defRPr>
            </a:lvl1pPr>
          </a:lstStyle>
          <a:p>
            <a:r>
              <a:rPr lang="en-US" dirty="0"/>
              <a:t>Click to edit Master title style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3401" y="4775994"/>
            <a:ext cx="815805" cy="261938"/>
          </a:xfrm>
          <a:prstGeom prst="rect">
            <a:avLst/>
          </a:prstGeom>
        </p:spPr>
      </p:pic>
      <p:sp>
        <p:nvSpPr>
          <p:cNvPr id="12" name="Date Placeholder 3"/>
          <p:cNvSpPr>
            <a:spLocks noGrp="1"/>
          </p:cNvSpPr>
          <p:nvPr>
            <p:ph type="dt" sz="half" idx="2"/>
          </p:nvPr>
        </p:nvSpPr>
        <p:spPr>
          <a:xfrm>
            <a:off x="457200" y="4775995"/>
            <a:ext cx="812800" cy="273844"/>
          </a:xfrm>
          <a:prstGeom prst="rect">
            <a:avLst/>
          </a:prstGeom>
        </p:spPr>
        <p:txBody>
          <a:bodyPr/>
          <a:lstStyle>
            <a:lvl1pPr>
              <a:defRPr sz="825">
                <a:solidFill>
                  <a:schemeClr val="bg1">
                    <a:lumMod val="65000"/>
                  </a:schemeClr>
                </a:solidFill>
              </a:defRPr>
            </a:lvl1pPr>
          </a:lstStyle>
          <a:p>
            <a:fld id="{640C868A-3CA4-4A02-A58F-E3F56594932A}" type="datetimeFigureOut">
              <a:rPr lang="en-US" smtClean="0"/>
              <a:pPr/>
              <a:t>10/2/2020</a:t>
            </a:fld>
            <a:endParaRPr lang="en-US"/>
          </a:p>
        </p:txBody>
      </p:sp>
      <p:sp>
        <p:nvSpPr>
          <p:cNvPr id="13" name="Footer Placeholder 4"/>
          <p:cNvSpPr>
            <a:spLocks noGrp="1"/>
          </p:cNvSpPr>
          <p:nvPr>
            <p:ph type="ftr" sz="quarter" idx="3"/>
          </p:nvPr>
        </p:nvSpPr>
        <p:spPr>
          <a:xfrm>
            <a:off x="1371600" y="4775995"/>
            <a:ext cx="4876800" cy="273844"/>
          </a:xfrm>
          <a:prstGeom prst="rect">
            <a:avLst/>
          </a:prstGeom>
        </p:spPr>
        <p:txBody>
          <a:bodyPr/>
          <a:lstStyle>
            <a:lvl1pPr>
              <a:defRPr sz="825">
                <a:solidFill>
                  <a:schemeClr val="bg1">
                    <a:lumMod val="65000"/>
                  </a:schemeClr>
                </a:solidFill>
              </a:defRPr>
            </a:lvl1pPr>
          </a:lstStyle>
          <a:p>
            <a:endParaRPr lang="en-US" dirty="0"/>
          </a:p>
        </p:txBody>
      </p:sp>
      <p:sp>
        <p:nvSpPr>
          <p:cNvPr id="14" name="Slide Number Placeholder 5"/>
          <p:cNvSpPr>
            <a:spLocks noGrp="1"/>
          </p:cNvSpPr>
          <p:nvPr>
            <p:ph type="sldNum" sz="quarter" idx="4"/>
          </p:nvPr>
        </p:nvSpPr>
        <p:spPr>
          <a:xfrm>
            <a:off x="6324600" y="4775995"/>
            <a:ext cx="609600" cy="273844"/>
          </a:xfrm>
          <a:prstGeom prst="rect">
            <a:avLst/>
          </a:prstGeom>
        </p:spPr>
        <p:txBody>
          <a:bodyPr/>
          <a:lstStyle>
            <a:lvl1pPr algn="r">
              <a:defRPr sz="825">
                <a:solidFill>
                  <a:schemeClr val="bg1">
                    <a:lumMod val="65000"/>
                  </a:schemeClr>
                </a:solidFill>
              </a:defRPr>
            </a:lvl1pPr>
          </a:lstStyle>
          <a:p>
            <a:fld id="{0A34F8DD-7804-4F7D-91B6-26F9462BFA1A}" type="slidenum">
              <a:rPr lang="en-US" smtClean="0"/>
              <a:pPr/>
              <a:t>‹#›</a:t>
            </a:fld>
            <a:endParaRPr lang="en-US"/>
          </a:p>
        </p:txBody>
      </p:sp>
    </p:spTree>
    <p:extLst>
      <p:ext uri="{BB962C8B-B14F-4D97-AF65-F5344CB8AC3E}">
        <p14:creationId xmlns:p14="http://schemas.microsoft.com/office/powerpoint/2010/main" val="840210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85F8F3-4D20-5E43-8EB9-992296EA04A9}"/>
              </a:ext>
            </a:extLst>
          </p:cNvPr>
          <p:cNvSpPr/>
          <p:nvPr userDrawn="1"/>
        </p:nvSpPr>
        <p:spPr>
          <a:xfrm>
            <a:off x="0" y="-34016"/>
            <a:ext cx="9144000" cy="2191590"/>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29840" y="342900"/>
            <a:ext cx="3099679" cy="1200150"/>
          </a:xfrm>
        </p:spPr>
        <p:txBody>
          <a:bodyPr anchor="b"/>
          <a:lstStyle>
            <a:lvl1pPr>
              <a:defRPr sz="2400">
                <a:solidFill>
                  <a:schemeClr val="bg1"/>
                </a:solidFill>
              </a:defRPr>
            </a:lvl1pPr>
          </a:lstStyle>
          <a:p>
            <a:r>
              <a:rPr lang="en-US" dirty="0"/>
              <a:t>Header Goes Here</a:t>
            </a:r>
          </a:p>
        </p:txBody>
      </p:sp>
      <p:sp>
        <p:nvSpPr>
          <p:cNvPr id="4" name="Text Placeholder 3"/>
          <p:cNvSpPr>
            <a:spLocks noGrp="1"/>
          </p:cNvSpPr>
          <p:nvPr>
            <p:ph type="body" sz="half" idx="2"/>
          </p:nvPr>
        </p:nvSpPr>
        <p:spPr>
          <a:xfrm>
            <a:off x="629841" y="2383604"/>
            <a:ext cx="4034626" cy="2208944"/>
          </a:xfrm>
        </p:spPr>
        <p:txBody>
          <a:bodyPr>
            <a:normAutofit/>
          </a:bodyPr>
          <a:lstStyle>
            <a:lvl1pPr marL="0" indent="0">
              <a:buNone/>
              <a:defRPr sz="1800">
                <a:solidFill>
                  <a:srgbClr val="466069"/>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endParaRPr lang="en-US" dirty="0"/>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a:p>
        </p:txBody>
      </p:sp>
      <p:sp>
        <p:nvSpPr>
          <p:cNvPr id="9" name="Picture Placeholder 5">
            <a:extLst>
              <a:ext uri="{FF2B5EF4-FFF2-40B4-BE49-F238E27FC236}">
                <a16:creationId xmlns:a16="http://schemas.microsoft.com/office/drawing/2014/main" id="{C83AE0ED-DAFE-6347-ACD6-B8BA2CC2DB67}"/>
              </a:ext>
            </a:extLst>
          </p:cNvPr>
          <p:cNvSpPr>
            <a:spLocks noGrp="1"/>
          </p:cNvSpPr>
          <p:nvPr>
            <p:ph type="pic" sz="quarter" idx="13"/>
          </p:nvPr>
        </p:nvSpPr>
        <p:spPr>
          <a:xfrm>
            <a:off x="5033963" y="-33338"/>
            <a:ext cx="3606800" cy="3732213"/>
          </a:xfrm>
        </p:spPr>
        <p:txBody>
          <a:bodyPr/>
          <a:lstStyle/>
          <a:p>
            <a:endParaRPr lang="en-US"/>
          </a:p>
        </p:txBody>
      </p:sp>
      <p:sp>
        <p:nvSpPr>
          <p:cNvPr id="10" name="Text Placeholder 3">
            <a:extLst>
              <a:ext uri="{FF2B5EF4-FFF2-40B4-BE49-F238E27FC236}">
                <a16:creationId xmlns:a16="http://schemas.microsoft.com/office/drawing/2014/main" id="{B51888F3-4D41-1847-B79F-091A153FEBA7}"/>
              </a:ext>
            </a:extLst>
          </p:cNvPr>
          <p:cNvSpPr>
            <a:spLocks noGrp="1"/>
          </p:cNvSpPr>
          <p:nvPr>
            <p:ph type="body" sz="half" idx="14"/>
          </p:nvPr>
        </p:nvSpPr>
        <p:spPr>
          <a:xfrm>
            <a:off x="5033963" y="3871644"/>
            <a:ext cx="3606800" cy="453776"/>
          </a:xfrm>
        </p:spPr>
        <p:txBody>
          <a:bodyPr/>
          <a:lstStyle>
            <a:lvl1pPr marL="0" indent="0" algn="ctr">
              <a:buNone/>
              <a:defRPr sz="1200">
                <a:solidFill>
                  <a:srgbClr val="466069"/>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endParaRPr lang="en-US" dirty="0"/>
          </a:p>
        </p:txBody>
      </p:sp>
    </p:spTree>
    <p:extLst>
      <p:ext uri="{BB962C8B-B14F-4D97-AF65-F5344CB8AC3E}">
        <p14:creationId xmlns:p14="http://schemas.microsoft.com/office/powerpoint/2010/main" val="103760256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3401" y="4775994"/>
            <a:ext cx="815805" cy="261938"/>
          </a:xfrm>
          <a:prstGeom prst="rect">
            <a:avLst/>
          </a:prstGeom>
        </p:spPr>
      </p:pic>
      <p:sp>
        <p:nvSpPr>
          <p:cNvPr id="9" name="Date Placeholder 3"/>
          <p:cNvSpPr>
            <a:spLocks noGrp="1"/>
          </p:cNvSpPr>
          <p:nvPr>
            <p:ph type="dt" sz="half" idx="2"/>
          </p:nvPr>
        </p:nvSpPr>
        <p:spPr>
          <a:xfrm>
            <a:off x="457200" y="4775995"/>
            <a:ext cx="812800" cy="273844"/>
          </a:xfrm>
          <a:prstGeom prst="rect">
            <a:avLst/>
          </a:prstGeom>
        </p:spPr>
        <p:txBody>
          <a:bodyPr/>
          <a:lstStyle>
            <a:lvl1pPr>
              <a:defRPr sz="825">
                <a:solidFill>
                  <a:schemeClr val="bg1">
                    <a:lumMod val="65000"/>
                  </a:schemeClr>
                </a:solidFill>
              </a:defRPr>
            </a:lvl1pPr>
          </a:lstStyle>
          <a:p>
            <a:fld id="{640C868A-3CA4-4A02-A58F-E3F56594932A}" type="datetimeFigureOut">
              <a:rPr lang="en-US" smtClean="0"/>
              <a:pPr/>
              <a:t>10/2/2020</a:t>
            </a:fld>
            <a:endParaRPr lang="en-US"/>
          </a:p>
        </p:txBody>
      </p:sp>
      <p:sp>
        <p:nvSpPr>
          <p:cNvPr id="10" name="Footer Placeholder 4"/>
          <p:cNvSpPr>
            <a:spLocks noGrp="1"/>
          </p:cNvSpPr>
          <p:nvPr>
            <p:ph type="ftr" sz="quarter" idx="3"/>
          </p:nvPr>
        </p:nvSpPr>
        <p:spPr>
          <a:xfrm>
            <a:off x="1371600" y="4775995"/>
            <a:ext cx="4876800" cy="273844"/>
          </a:xfrm>
          <a:prstGeom prst="rect">
            <a:avLst/>
          </a:prstGeom>
        </p:spPr>
        <p:txBody>
          <a:bodyPr/>
          <a:lstStyle>
            <a:lvl1pPr>
              <a:defRPr sz="825">
                <a:solidFill>
                  <a:schemeClr val="bg1">
                    <a:lumMod val="65000"/>
                  </a:schemeClr>
                </a:solidFill>
              </a:defRPr>
            </a:lvl1pPr>
          </a:lstStyle>
          <a:p>
            <a:endParaRPr lang="en-US" dirty="0"/>
          </a:p>
        </p:txBody>
      </p:sp>
      <p:sp>
        <p:nvSpPr>
          <p:cNvPr id="11" name="Slide Number Placeholder 5"/>
          <p:cNvSpPr>
            <a:spLocks noGrp="1"/>
          </p:cNvSpPr>
          <p:nvPr>
            <p:ph type="sldNum" sz="quarter" idx="4"/>
          </p:nvPr>
        </p:nvSpPr>
        <p:spPr>
          <a:xfrm>
            <a:off x="6324600" y="4775995"/>
            <a:ext cx="609600" cy="273844"/>
          </a:xfrm>
          <a:prstGeom prst="rect">
            <a:avLst/>
          </a:prstGeom>
        </p:spPr>
        <p:txBody>
          <a:bodyPr/>
          <a:lstStyle>
            <a:lvl1pPr algn="r">
              <a:defRPr sz="825">
                <a:solidFill>
                  <a:schemeClr val="bg1">
                    <a:lumMod val="65000"/>
                  </a:schemeClr>
                </a:solidFill>
              </a:defRPr>
            </a:lvl1pPr>
          </a:lstStyle>
          <a:p>
            <a:fld id="{0A34F8DD-7804-4F7D-91B6-26F9462BFA1A}" type="slidenum">
              <a:rPr lang="en-US" smtClean="0"/>
              <a:pPr/>
              <a:t>‹#›</a:t>
            </a:fld>
            <a:endParaRPr lang="en-US"/>
          </a:p>
        </p:txBody>
      </p:sp>
    </p:spTree>
    <p:extLst>
      <p:ext uri="{BB962C8B-B14F-4D97-AF65-F5344CB8AC3E}">
        <p14:creationId xmlns:p14="http://schemas.microsoft.com/office/powerpoint/2010/main" val="283056928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style>
          <a:lnRef idx="3">
            <a:schemeClr val="lt1"/>
          </a:lnRef>
          <a:fillRef idx="1">
            <a:schemeClr val="accent3"/>
          </a:fillRef>
          <a:effectRef idx="1">
            <a:schemeClr val="accent3"/>
          </a:effectRef>
          <a:fontRef idx="none"/>
        </p:style>
        <p:txBody>
          <a:bodyPr>
            <a:normAutofit/>
          </a:bodyPr>
          <a:lstStyle>
            <a:lvl1pPr marL="0" indent="0">
              <a:buNone/>
              <a:defRPr sz="1350">
                <a:solidFill>
                  <a:schemeClr val="bg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itle 1"/>
          <p:cNvSpPr>
            <a:spLocks noGrp="1"/>
          </p:cNvSpPr>
          <p:nvPr>
            <p:ph type="title"/>
          </p:nvPr>
        </p:nvSpPr>
        <p:spPr>
          <a:xfrm>
            <a:off x="457201" y="205979"/>
            <a:ext cx="3008313" cy="822722"/>
          </a:xfrm>
        </p:spPr>
        <p:txBody>
          <a:bodyPr anchor="t">
            <a:normAutofit/>
          </a:bodyPr>
          <a:lstStyle>
            <a:lvl1pPr algn="l">
              <a:defRPr sz="1500">
                <a:latin typeface="Century Gothic" panose="020B0502020202020204" pitchFamily="34" charset="0"/>
              </a:defRPr>
            </a:lvl1pPr>
          </a:lstStyle>
          <a:p>
            <a:r>
              <a:rPr lang="en-US" dirty="0"/>
              <a:t>Click to edit Master title style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3401" y="4775994"/>
            <a:ext cx="815805" cy="261938"/>
          </a:xfrm>
          <a:prstGeom prst="rect">
            <a:avLst/>
          </a:prstGeom>
        </p:spPr>
      </p:pic>
      <p:sp>
        <p:nvSpPr>
          <p:cNvPr id="14" name="Date Placeholder 3"/>
          <p:cNvSpPr>
            <a:spLocks noGrp="1"/>
          </p:cNvSpPr>
          <p:nvPr>
            <p:ph type="dt" sz="half" idx="10"/>
          </p:nvPr>
        </p:nvSpPr>
        <p:spPr>
          <a:xfrm>
            <a:off x="457200" y="4775995"/>
            <a:ext cx="812800" cy="273844"/>
          </a:xfrm>
          <a:prstGeom prst="rect">
            <a:avLst/>
          </a:prstGeom>
        </p:spPr>
        <p:txBody>
          <a:bodyPr/>
          <a:lstStyle>
            <a:lvl1pPr>
              <a:defRPr sz="825">
                <a:solidFill>
                  <a:schemeClr val="bg1">
                    <a:lumMod val="65000"/>
                  </a:schemeClr>
                </a:solidFill>
              </a:defRPr>
            </a:lvl1pPr>
          </a:lstStyle>
          <a:p>
            <a:fld id="{640C868A-3CA4-4A02-A58F-E3F56594932A}" type="datetimeFigureOut">
              <a:rPr lang="en-US" smtClean="0"/>
              <a:pPr/>
              <a:t>10/2/2020</a:t>
            </a:fld>
            <a:endParaRPr lang="en-US"/>
          </a:p>
        </p:txBody>
      </p:sp>
      <p:sp>
        <p:nvSpPr>
          <p:cNvPr id="15" name="Footer Placeholder 4"/>
          <p:cNvSpPr>
            <a:spLocks noGrp="1"/>
          </p:cNvSpPr>
          <p:nvPr>
            <p:ph type="ftr" sz="quarter" idx="3"/>
          </p:nvPr>
        </p:nvSpPr>
        <p:spPr>
          <a:xfrm>
            <a:off x="1371600" y="4775995"/>
            <a:ext cx="4876800" cy="273844"/>
          </a:xfrm>
          <a:prstGeom prst="rect">
            <a:avLst/>
          </a:prstGeom>
        </p:spPr>
        <p:txBody>
          <a:bodyPr/>
          <a:lstStyle>
            <a:lvl1pPr>
              <a:defRPr sz="825">
                <a:solidFill>
                  <a:schemeClr val="bg1">
                    <a:lumMod val="65000"/>
                  </a:schemeClr>
                </a:solidFill>
              </a:defRPr>
            </a:lvl1pPr>
          </a:lstStyle>
          <a:p>
            <a:endParaRPr lang="en-US" dirty="0"/>
          </a:p>
        </p:txBody>
      </p:sp>
      <p:sp>
        <p:nvSpPr>
          <p:cNvPr id="16" name="Slide Number Placeholder 5"/>
          <p:cNvSpPr>
            <a:spLocks noGrp="1"/>
          </p:cNvSpPr>
          <p:nvPr>
            <p:ph type="sldNum" sz="quarter" idx="4"/>
          </p:nvPr>
        </p:nvSpPr>
        <p:spPr>
          <a:xfrm>
            <a:off x="6324600" y="4775995"/>
            <a:ext cx="609600" cy="273844"/>
          </a:xfrm>
          <a:prstGeom prst="rect">
            <a:avLst/>
          </a:prstGeom>
        </p:spPr>
        <p:txBody>
          <a:bodyPr/>
          <a:lstStyle>
            <a:lvl1pPr algn="r">
              <a:defRPr sz="825">
                <a:solidFill>
                  <a:schemeClr val="bg1">
                    <a:lumMod val="65000"/>
                  </a:schemeClr>
                </a:solidFill>
              </a:defRPr>
            </a:lvl1pPr>
          </a:lstStyle>
          <a:p>
            <a:fld id="{0A34F8DD-7804-4F7D-91B6-26F9462BFA1A}" type="slidenum">
              <a:rPr lang="en-US" smtClean="0"/>
              <a:pPr/>
              <a:t>‹#›</a:t>
            </a:fld>
            <a:endParaRPr lang="en-US"/>
          </a:p>
        </p:txBody>
      </p:sp>
    </p:spTree>
    <p:extLst>
      <p:ext uri="{BB962C8B-B14F-4D97-AF65-F5344CB8AC3E}">
        <p14:creationId xmlns:p14="http://schemas.microsoft.com/office/powerpoint/2010/main" val="27728004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3401" y="4775994"/>
            <a:ext cx="815805" cy="261938"/>
          </a:xfrm>
          <a:prstGeom prst="rect">
            <a:avLst/>
          </a:prstGeom>
        </p:spPr>
      </p:pic>
      <p:sp>
        <p:nvSpPr>
          <p:cNvPr id="12" name="Date Placeholder 3"/>
          <p:cNvSpPr>
            <a:spLocks noGrp="1"/>
          </p:cNvSpPr>
          <p:nvPr>
            <p:ph type="dt" sz="half" idx="10"/>
          </p:nvPr>
        </p:nvSpPr>
        <p:spPr>
          <a:xfrm>
            <a:off x="457200" y="4775995"/>
            <a:ext cx="812800" cy="273844"/>
          </a:xfrm>
          <a:prstGeom prst="rect">
            <a:avLst/>
          </a:prstGeom>
        </p:spPr>
        <p:txBody>
          <a:bodyPr/>
          <a:lstStyle>
            <a:lvl1pPr>
              <a:defRPr sz="825">
                <a:solidFill>
                  <a:schemeClr val="bg1">
                    <a:lumMod val="65000"/>
                  </a:schemeClr>
                </a:solidFill>
              </a:defRPr>
            </a:lvl1pPr>
          </a:lstStyle>
          <a:p>
            <a:fld id="{640C868A-3CA4-4A02-A58F-E3F56594932A}" type="datetimeFigureOut">
              <a:rPr lang="en-US" smtClean="0"/>
              <a:pPr/>
              <a:t>10/2/2020</a:t>
            </a:fld>
            <a:endParaRPr lang="en-US"/>
          </a:p>
        </p:txBody>
      </p:sp>
      <p:sp>
        <p:nvSpPr>
          <p:cNvPr id="13" name="Footer Placeholder 4"/>
          <p:cNvSpPr>
            <a:spLocks noGrp="1"/>
          </p:cNvSpPr>
          <p:nvPr>
            <p:ph type="ftr" sz="quarter" idx="3"/>
          </p:nvPr>
        </p:nvSpPr>
        <p:spPr>
          <a:xfrm>
            <a:off x="1371600" y="4775995"/>
            <a:ext cx="4876800" cy="273844"/>
          </a:xfrm>
          <a:prstGeom prst="rect">
            <a:avLst/>
          </a:prstGeom>
        </p:spPr>
        <p:txBody>
          <a:bodyPr/>
          <a:lstStyle>
            <a:lvl1pPr>
              <a:defRPr sz="825">
                <a:solidFill>
                  <a:schemeClr val="bg1">
                    <a:lumMod val="65000"/>
                  </a:schemeClr>
                </a:solidFill>
              </a:defRPr>
            </a:lvl1pPr>
          </a:lstStyle>
          <a:p>
            <a:endParaRPr lang="en-US" dirty="0"/>
          </a:p>
        </p:txBody>
      </p:sp>
      <p:sp>
        <p:nvSpPr>
          <p:cNvPr id="14" name="Slide Number Placeholder 5"/>
          <p:cNvSpPr>
            <a:spLocks noGrp="1"/>
          </p:cNvSpPr>
          <p:nvPr>
            <p:ph type="sldNum" sz="quarter" idx="4"/>
          </p:nvPr>
        </p:nvSpPr>
        <p:spPr>
          <a:xfrm>
            <a:off x="6324600" y="4775995"/>
            <a:ext cx="609600" cy="273844"/>
          </a:xfrm>
          <a:prstGeom prst="rect">
            <a:avLst/>
          </a:prstGeom>
        </p:spPr>
        <p:txBody>
          <a:bodyPr/>
          <a:lstStyle>
            <a:lvl1pPr algn="r">
              <a:defRPr sz="825">
                <a:solidFill>
                  <a:schemeClr val="bg1">
                    <a:lumMod val="65000"/>
                  </a:schemeClr>
                </a:solidFill>
              </a:defRPr>
            </a:lvl1pPr>
          </a:lstStyle>
          <a:p>
            <a:fld id="{0A34F8DD-7804-4F7D-91B6-26F9462BFA1A}" type="slidenum">
              <a:rPr lang="en-US" smtClean="0"/>
              <a:pPr/>
              <a:t>‹#›</a:t>
            </a:fld>
            <a:endParaRPr lang="en-US"/>
          </a:p>
        </p:txBody>
      </p:sp>
    </p:spTree>
    <p:extLst>
      <p:ext uri="{BB962C8B-B14F-4D97-AF65-F5344CB8AC3E}">
        <p14:creationId xmlns:p14="http://schemas.microsoft.com/office/powerpoint/2010/main" val="407637839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457200" y="205979"/>
            <a:ext cx="8229600" cy="765572"/>
          </a:xfrm>
        </p:spPr>
        <p:txBody>
          <a:bodyPr anchor="t">
            <a:normAutofit/>
          </a:bodyPr>
          <a:lstStyle>
            <a:lvl1pPr algn="l">
              <a:defRPr sz="2100">
                <a:latin typeface="Century Gothic" panose="020B0502020202020204" pitchFamily="34" charset="0"/>
              </a:defRPr>
            </a:lvl1pPr>
          </a:lstStyle>
          <a:p>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2401" y="4775994"/>
            <a:ext cx="815805" cy="261938"/>
          </a:xfrm>
          <a:prstGeom prst="rect">
            <a:avLst/>
          </a:prstGeom>
        </p:spPr>
      </p:pic>
      <p:sp>
        <p:nvSpPr>
          <p:cNvPr id="13" name="Date Placeholder 3"/>
          <p:cNvSpPr>
            <a:spLocks noGrp="1"/>
          </p:cNvSpPr>
          <p:nvPr>
            <p:ph type="dt" sz="half" idx="2"/>
          </p:nvPr>
        </p:nvSpPr>
        <p:spPr>
          <a:xfrm>
            <a:off x="2514600" y="4775995"/>
            <a:ext cx="812800" cy="273844"/>
          </a:xfrm>
          <a:prstGeom prst="rect">
            <a:avLst/>
          </a:prstGeom>
        </p:spPr>
        <p:txBody>
          <a:bodyPr/>
          <a:lstStyle>
            <a:lvl1pPr>
              <a:defRPr sz="825">
                <a:solidFill>
                  <a:schemeClr val="bg1">
                    <a:lumMod val="65000"/>
                  </a:schemeClr>
                </a:solidFill>
              </a:defRPr>
            </a:lvl1pPr>
          </a:lstStyle>
          <a:p>
            <a:fld id="{640C868A-3CA4-4A02-A58F-E3F56594932A}" type="datetimeFigureOut">
              <a:rPr lang="en-US" smtClean="0"/>
              <a:pPr/>
              <a:t>10/2/2020</a:t>
            </a:fld>
            <a:endParaRPr lang="en-US"/>
          </a:p>
        </p:txBody>
      </p:sp>
      <p:sp>
        <p:nvSpPr>
          <p:cNvPr id="14" name="Footer Placeholder 4"/>
          <p:cNvSpPr>
            <a:spLocks noGrp="1"/>
          </p:cNvSpPr>
          <p:nvPr>
            <p:ph type="ftr" sz="quarter" idx="3"/>
          </p:nvPr>
        </p:nvSpPr>
        <p:spPr>
          <a:xfrm>
            <a:off x="3429000" y="4775995"/>
            <a:ext cx="4876800" cy="273844"/>
          </a:xfrm>
          <a:prstGeom prst="rect">
            <a:avLst/>
          </a:prstGeom>
        </p:spPr>
        <p:txBody>
          <a:bodyPr/>
          <a:lstStyle>
            <a:lvl1pPr>
              <a:defRPr sz="825">
                <a:solidFill>
                  <a:schemeClr val="bg1">
                    <a:lumMod val="65000"/>
                  </a:schemeClr>
                </a:solidFill>
              </a:defRPr>
            </a:lvl1pPr>
          </a:lstStyle>
          <a:p>
            <a:endParaRPr lang="en-US" dirty="0"/>
          </a:p>
        </p:txBody>
      </p:sp>
      <p:sp>
        <p:nvSpPr>
          <p:cNvPr id="15" name="Slide Number Placeholder 5"/>
          <p:cNvSpPr>
            <a:spLocks noGrp="1"/>
          </p:cNvSpPr>
          <p:nvPr>
            <p:ph type="sldNum" sz="quarter" idx="4"/>
          </p:nvPr>
        </p:nvSpPr>
        <p:spPr>
          <a:xfrm>
            <a:off x="8382000" y="4775995"/>
            <a:ext cx="609600" cy="273844"/>
          </a:xfrm>
          <a:prstGeom prst="rect">
            <a:avLst/>
          </a:prstGeom>
        </p:spPr>
        <p:txBody>
          <a:bodyPr/>
          <a:lstStyle>
            <a:lvl1pPr algn="r">
              <a:defRPr sz="825">
                <a:solidFill>
                  <a:schemeClr val="bg1">
                    <a:lumMod val="65000"/>
                  </a:schemeClr>
                </a:solidFill>
              </a:defRPr>
            </a:lvl1pPr>
          </a:lstStyle>
          <a:p>
            <a:fld id="{0A34F8DD-7804-4F7D-91B6-26F9462BFA1A}" type="slidenum">
              <a:rPr lang="en-US" smtClean="0"/>
              <a:pPr/>
              <a:t>‹#›</a:t>
            </a:fld>
            <a:endParaRPr lang="en-US"/>
          </a:p>
        </p:txBody>
      </p:sp>
    </p:spTree>
    <p:extLst>
      <p:ext uri="{BB962C8B-B14F-4D97-AF65-F5344CB8AC3E}">
        <p14:creationId xmlns:p14="http://schemas.microsoft.com/office/powerpoint/2010/main" val="56568558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05980"/>
            <a:ext cx="1828800" cy="4388644"/>
          </a:xfrm>
        </p:spPr>
        <p:txBody>
          <a:bodyPr vert="eaVert">
            <a:normAutofit/>
          </a:bodyPr>
          <a:lstStyle>
            <a:lvl1pPr>
              <a:defRPr sz="2100">
                <a:latin typeface="Century Gothic" panose="020B0502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05980"/>
            <a:ext cx="62484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2401" y="4775994"/>
            <a:ext cx="815805" cy="261938"/>
          </a:xfrm>
          <a:prstGeom prst="rect">
            <a:avLst/>
          </a:prstGeom>
        </p:spPr>
      </p:pic>
      <p:sp>
        <p:nvSpPr>
          <p:cNvPr id="17" name="Date Placeholder 3"/>
          <p:cNvSpPr>
            <a:spLocks noGrp="1"/>
          </p:cNvSpPr>
          <p:nvPr>
            <p:ph type="dt" sz="half" idx="2"/>
          </p:nvPr>
        </p:nvSpPr>
        <p:spPr>
          <a:xfrm>
            <a:off x="2514600" y="4775995"/>
            <a:ext cx="812800" cy="273844"/>
          </a:xfrm>
          <a:prstGeom prst="rect">
            <a:avLst/>
          </a:prstGeom>
        </p:spPr>
        <p:txBody>
          <a:bodyPr/>
          <a:lstStyle>
            <a:lvl1pPr>
              <a:defRPr sz="825">
                <a:solidFill>
                  <a:schemeClr val="bg1">
                    <a:lumMod val="65000"/>
                  </a:schemeClr>
                </a:solidFill>
              </a:defRPr>
            </a:lvl1pPr>
          </a:lstStyle>
          <a:p>
            <a:fld id="{640C868A-3CA4-4A02-A58F-E3F56594932A}" type="datetimeFigureOut">
              <a:rPr lang="en-US" smtClean="0"/>
              <a:pPr/>
              <a:t>10/2/2020</a:t>
            </a:fld>
            <a:endParaRPr lang="en-US"/>
          </a:p>
        </p:txBody>
      </p:sp>
      <p:sp>
        <p:nvSpPr>
          <p:cNvPr id="18" name="Footer Placeholder 4"/>
          <p:cNvSpPr>
            <a:spLocks noGrp="1"/>
          </p:cNvSpPr>
          <p:nvPr>
            <p:ph type="ftr" sz="quarter" idx="3"/>
          </p:nvPr>
        </p:nvSpPr>
        <p:spPr>
          <a:xfrm>
            <a:off x="3429000" y="4775995"/>
            <a:ext cx="4876800" cy="273844"/>
          </a:xfrm>
          <a:prstGeom prst="rect">
            <a:avLst/>
          </a:prstGeom>
        </p:spPr>
        <p:txBody>
          <a:bodyPr/>
          <a:lstStyle>
            <a:lvl1pPr>
              <a:defRPr sz="825">
                <a:solidFill>
                  <a:schemeClr val="bg1">
                    <a:lumMod val="65000"/>
                  </a:schemeClr>
                </a:solidFill>
              </a:defRPr>
            </a:lvl1pPr>
          </a:lstStyle>
          <a:p>
            <a:endParaRPr lang="en-US" dirty="0"/>
          </a:p>
        </p:txBody>
      </p:sp>
      <p:sp>
        <p:nvSpPr>
          <p:cNvPr id="19" name="Slide Number Placeholder 5"/>
          <p:cNvSpPr>
            <a:spLocks noGrp="1"/>
          </p:cNvSpPr>
          <p:nvPr>
            <p:ph type="sldNum" sz="quarter" idx="4"/>
          </p:nvPr>
        </p:nvSpPr>
        <p:spPr>
          <a:xfrm>
            <a:off x="8382000" y="4775995"/>
            <a:ext cx="609600" cy="273844"/>
          </a:xfrm>
          <a:prstGeom prst="rect">
            <a:avLst/>
          </a:prstGeom>
        </p:spPr>
        <p:txBody>
          <a:bodyPr/>
          <a:lstStyle>
            <a:lvl1pPr algn="r">
              <a:defRPr sz="825">
                <a:solidFill>
                  <a:schemeClr val="bg1">
                    <a:lumMod val="65000"/>
                  </a:schemeClr>
                </a:solidFill>
              </a:defRPr>
            </a:lvl1pPr>
          </a:lstStyle>
          <a:p>
            <a:fld id="{0A34F8DD-7804-4F7D-91B6-26F9462BFA1A}" type="slidenum">
              <a:rPr lang="en-US" smtClean="0"/>
              <a:pPr/>
              <a:t>‹#›</a:t>
            </a:fld>
            <a:endParaRPr lang="en-US"/>
          </a:p>
        </p:txBody>
      </p:sp>
    </p:spTree>
    <p:extLst>
      <p:ext uri="{BB962C8B-B14F-4D97-AF65-F5344CB8AC3E}">
        <p14:creationId xmlns:p14="http://schemas.microsoft.com/office/powerpoint/2010/main" val="238792737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50"/>
        <p:cNvGrpSpPr/>
        <p:nvPr/>
      </p:nvGrpSpPr>
      <p:grpSpPr>
        <a:xfrm>
          <a:off x="0" y="0"/>
          <a:ext cx="0" cy="0"/>
          <a:chOff x="0" y="0"/>
          <a:chExt cx="0" cy="0"/>
        </a:xfrm>
      </p:grpSpPr>
      <p:sp>
        <p:nvSpPr>
          <p:cNvPr id="51" name="Google Shape;51;p5"/>
          <p:cNvSpPr txBox="1">
            <a:spLocks noGrp="1"/>
          </p:cNvSpPr>
          <p:nvPr>
            <p:ph type="body" idx="1"/>
          </p:nvPr>
        </p:nvSpPr>
        <p:spPr>
          <a:xfrm>
            <a:off x="457200" y="1085850"/>
            <a:ext cx="4038600" cy="3508772"/>
          </a:xfrm>
          <a:prstGeom prst="rect">
            <a:avLst/>
          </a:prstGeom>
          <a:noFill/>
          <a:ln>
            <a:noFill/>
          </a:ln>
        </p:spPr>
        <p:txBody>
          <a:bodyPr spcFirstLastPara="1" wrap="square" lIns="91425" tIns="45700" rIns="91425" bIns="45700" anchor="t" anchorCtr="0">
            <a:noAutofit/>
          </a:bodyPr>
          <a:lstStyle>
            <a:lvl1pPr marL="257175" lvl="0" indent="-228600" algn="l">
              <a:spcBef>
                <a:spcPts val="315"/>
              </a:spcBef>
              <a:spcAft>
                <a:spcPts val="0"/>
              </a:spcAft>
              <a:buSzPts val="2800"/>
              <a:buChar char="•"/>
              <a:defRPr sz="1575">
                <a:solidFill>
                  <a:srgbClr val="000000"/>
                </a:solidFill>
              </a:defRPr>
            </a:lvl1pPr>
            <a:lvl2pPr marL="514350" lvl="1" indent="-214313" algn="l">
              <a:spcBef>
                <a:spcPts val="270"/>
              </a:spcBef>
              <a:spcAft>
                <a:spcPts val="0"/>
              </a:spcAft>
              <a:buSzPts val="2400"/>
              <a:buChar char="–"/>
              <a:defRPr sz="1350">
                <a:solidFill>
                  <a:srgbClr val="000000"/>
                </a:solidFill>
              </a:defRPr>
            </a:lvl2pPr>
            <a:lvl3pPr marL="771525" lvl="2" indent="-200025" algn="l">
              <a:spcBef>
                <a:spcPts val="225"/>
              </a:spcBef>
              <a:spcAft>
                <a:spcPts val="0"/>
              </a:spcAft>
              <a:buSzPts val="2000"/>
              <a:buChar char="•"/>
              <a:defRPr sz="1125">
                <a:solidFill>
                  <a:srgbClr val="000000"/>
                </a:solidFill>
              </a:defRPr>
            </a:lvl3pPr>
            <a:lvl4pPr marL="1028700" lvl="3" indent="-192881" algn="l">
              <a:spcBef>
                <a:spcPts val="203"/>
              </a:spcBef>
              <a:spcAft>
                <a:spcPts val="0"/>
              </a:spcAft>
              <a:buSzPts val="1800"/>
              <a:buChar char="–"/>
              <a:defRPr sz="1013">
                <a:solidFill>
                  <a:srgbClr val="000000"/>
                </a:solidFill>
              </a:defRPr>
            </a:lvl4pPr>
            <a:lvl5pPr marL="1285875" lvl="4" indent="-192881" algn="l">
              <a:spcBef>
                <a:spcPts val="203"/>
              </a:spcBef>
              <a:spcAft>
                <a:spcPts val="0"/>
              </a:spcAft>
              <a:buSzPts val="1800"/>
              <a:buChar char="»"/>
              <a:defRPr sz="1013">
                <a:solidFill>
                  <a:srgbClr val="000000"/>
                </a:solidFill>
              </a:defRPr>
            </a:lvl5pPr>
            <a:lvl6pPr marL="1543050" lvl="5" indent="-192881" algn="l">
              <a:spcBef>
                <a:spcPts val="203"/>
              </a:spcBef>
              <a:spcAft>
                <a:spcPts val="0"/>
              </a:spcAft>
              <a:buClr>
                <a:schemeClr val="dk1"/>
              </a:buClr>
              <a:buSzPts val="1800"/>
              <a:buChar char="•"/>
              <a:defRPr sz="1013"/>
            </a:lvl6pPr>
            <a:lvl7pPr marL="1800225" lvl="6" indent="-192881" algn="l">
              <a:spcBef>
                <a:spcPts val="203"/>
              </a:spcBef>
              <a:spcAft>
                <a:spcPts val="0"/>
              </a:spcAft>
              <a:buClr>
                <a:schemeClr val="dk1"/>
              </a:buClr>
              <a:buSzPts val="1800"/>
              <a:buChar char="•"/>
              <a:defRPr sz="1013"/>
            </a:lvl7pPr>
            <a:lvl8pPr marL="2057400" lvl="7" indent="-192881" algn="l">
              <a:spcBef>
                <a:spcPts val="203"/>
              </a:spcBef>
              <a:spcAft>
                <a:spcPts val="0"/>
              </a:spcAft>
              <a:buClr>
                <a:schemeClr val="dk1"/>
              </a:buClr>
              <a:buSzPts val="1800"/>
              <a:buChar char="•"/>
              <a:defRPr sz="1013"/>
            </a:lvl8pPr>
            <a:lvl9pPr marL="2314575" lvl="8" indent="-192881" algn="l">
              <a:spcBef>
                <a:spcPts val="203"/>
              </a:spcBef>
              <a:spcAft>
                <a:spcPts val="0"/>
              </a:spcAft>
              <a:buClr>
                <a:schemeClr val="dk1"/>
              </a:buClr>
              <a:buSzPts val="1800"/>
              <a:buChar char="•"/>
              <a:defRPr sz="1013"/>
            </a:lvl9pPr>
          </a:lstStyle>
          <a:p>
            <a:endParaRPr/>
          </a:p>
        </p:txBody>
      </p:sp>
      <p:sp>
        <p:nvSpPr>
          <p:cNvPr id="52" name="Google Shape;52;p5"/>
          <p:cNvSpPr txBox="1">
            <a:spLocks noGrp="1"/>
          </p:cNvSpPr>
          <p:nvPr>
            <p:ph type="body" idx="2"/>
          </p:nvPr>
        </p:nvSpPr>
        <p:spPr>
          <a:xfrm>
            <a:off x="4648200" y="1085850"/>
            <a:ext cx="4038600" cy="3508772"/>
          </a:xfrm>
          <a:prstGeom prst="rect">
            <a:avLst/>
          </a:prstGeom>
          <a:noFill/>
          <a:ln>
            <a:noFill/>
          </a:ln>
        </p:spPr>
        <p:txBody>
          <a:bodyPr spcFirstLastPara="1" wrap="square" lIns="91425" tIns="45700" rIns="91425" bIns="45700" anchor="t" anchorCtr="0">
            <a:noAutofit/>
          </a:bodyPr>
          <a:lstStyle>
            <a:lvl1pPr marL="257175" lvl="0" indent="-228600" algn="l">
              <a:spcBef>
                <a:spcPts val="315"/>
              </a:spcBef>
              <a:spcAft>
                <a:spcPts val="0"/>
              </a:spcAft>
              <a:buSzPts val="2800"/>
              <a:buChar char="•"/>
              <a:defRPr sz="1575">
                <a:solidFill>
                  <a:srgbClr val="000000"/>
                </a:solidFill>
              </a:defRPr>
            </a:lvl1pPr>
            <a:lvl2pPr marL="514350" lvl="1" indent="-214313" algn="l">
              <a:spcBef>
                <a:spcPts val="270"/>
              </a:spcBef>
              <a:spcAft>
                <a:spcPts val="0"/>
              </a:spcAft>
              <a:buSzPts val="2400"/>
              <a:buChar char="–"/>
              <a:defRPr sz="1350">
                <a:solidFill>
                  <a:srgbClr val="000000"/>
                </a:solidFill>
              </a:defRPr>
            </a:lvl2pPr>
            <a:lvl3pPr marL="771525" lvl="2" indent="-200025" algn="l">
              <a:spcBef>
                <a:spcPts val="225"/>
              </a:spcBef>
              <a:spcAft>
                <a:spcPts val="0"/>
              </a:spcAft>
              <a:buSzPts val="2000"/>
              <a:buChar char="•"/>
              <a:defRPr sz="1125">
                <a:solidFill>
                  <a:srgbClr val="000000"/>
                </a:solidFill>
              </a:defRPr>
            </a:lvl3pPr>
            <a:lvl4pPr marL="1028700" lvl="3" indent="-192881" algn="l">
              <a:spcBef>
                <a:spcPts val="203"/>
              </a:spcBef>
              <a:spcAft>
                <a:spcPts val="0"/>
              </a:spcAft>
              <a:buSzPts val="1800"/>
              <a:buChar char="–"/>
              <a:defRPr sz="1013">
                <a:solidFill>
                  <a:srgbClr val="000000"/>
                </a:solidFill>
              </a:defRPr>
            </a:lvl4pPr>
            <a:lvl5pPr marL="1285875" lvl="4" indent="-192881" algn="l">
              <a:spcBef>
                <a:spcPts val="203"/>
              </a:spcBef>
              <a:spcAft>
                <a:spcPts val="0"/>
              </a:spcAft>
              <a:buSzPts val="1800"/>
              <a:buChar char="»"/>
              <a:defRPr sz="1013">
                <a:solidFill>
                  <a:srgbClr val="000000"/>
                </a:solidFill>
              </a:defRPr>
            </a:lvl5pPr>
            <a:lvl6pPr marL="1543050" lvl="5" indent="-192881" algn="l">
              <a:spcBef>
                <a:spcPts val="203"/>
              </a:spcBef>
              <a:spcAft>
                <a:spcPts val="0"/>
              </a:spcAft>
              <a:buClr>
                <a:schemeClr val="dk1"/>
              </a:buClr>
              <a:buSzPts val="1800"/>
              <a:buChar char="•"/>
              <a:defRPr sz="1013"/>
            </a:lvl6pPr>
            <a:lvl7pPr marL="1800225" lvl="6" indent="-192881" algn="l">
              <a:spcBef>
                <a:spcPts val="203"/>
              </a:spcBef>
              <a:spcAft>
                <a:spcPts val="0"/>
              </a:spcAft>
              <a:buClr>
                <a:schemeClr val="dk1"/>
              </a:buClr>
              <a:buSzPts val="1800"/>
              <a:buChar char="•"/>
              <a:defRPr sz="1013"/>
            </a:lvl7pPr>
            <a:lvl8pPr marL="2057400" lvl="7" indent="-192881" algn="l">
              <a:spcBef>
                <a:spcPts val="203"/>
              </a:spcBef>
              <a:spcAft>
                <a:spcPts val="0"/>
              </a:spcAft>
              <a:buClr>
                <a:schemeClr val="dk1"/>
              </a:buClr>
              <a:buSzPts val="1800"/>
              <a:buChar char="•"/>
              <a:defRPr sz="1013"/>
            </a:lvl8pPr>
            <a:lvl9pPr marL="2314575" lvl="8" indent="-192881" algn="l">
              <a:spcBef>
                <a:spcPts val="203"/>
              </a:spcBef>
              <a:spcAft>
                <a:spcPts val="0"/>
              </a:spcAft>
              <a:buClr>
                <a:schemeClr val="dk1"/>
              </a:buClr>
              <a:buSzPts val="1800"/>
              <a:buChar char="•"/>
              <a:defRPr sz="1013"/>
            </a:lvl9pPr>
          </a:lstStyle>
          <a:p>
            <a:endParaRPr/>
          </a:p>
        </p:txBody>
      </p:sp>
      <p:sp>
        <p:nvSpPr>
          <p:cNvPr id="53" name="Google Shape;53;p5"/>
          <p:cNvSpPr txBox="1">
            <a:spLocks noGrp="1"/>
          </p:cNvSpPr>
          <p:nvPr>
            <p:ph type="title"/>
          </p:nvPr>
        </p:nvSpPr>
        <p:spPr>
          <a:xfrm>
            <a:off x="457200" y="205982"/>
            <a:ext cx="8229600" cy="765572"/>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2"/>
              </a:buClr>
              <a:buSzPts val="3600"/>
              <a:buFont typeface="Century Gothic"/>
              <a:buNone/>
              <a:defRPr sz="2025">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5"/>
          <p:cNvSpPr txBox="1">
            <a:spLocks noGrp="1"/>
          </p:cNvSpPr>
          <p:nvPr>
            <p:ph type="dt" idx="10"/>
          </p:nvPr>
        </p:nvSpPr>
        <p:spPr>
          <a:xfrm>
            <a:off x="457200" y="4775998"/>
            <a:ext cx="812800" cy="273844"/>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619">
                <a:solidFill>
                  <a:srgbClr val="A5A5A5"/>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5"/>
          <p:cNvSpPr txBox="1">
            <a:spLocks noGrp="1"/>
          </p:cNvSpPr>
          <p:nvPr>
            <p:ph type="ftr" idx="11"/>
          </p:nvPr>
        </p:nvSpPr>
        <p:spPr>
          <a:xfrm>
            <a:off x="1371601" y="4775998"/>
            <a:ext cx="4876800" cy="273844"/>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619">
                <a:solidFill>
                  <a:srgbClr val="A5A5A5"/>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5"/>
          <p:cNvSpPr txBox="1">
            <a:spLocks noGrp="1"/>
          </p:cNvSpPr>
          <p:nvPr>
            <p:ph type="sldNum" idx="12"/>
          </p:nvPr>
        </p:nvSpPr>
        <p:spPr>
          <a:xfrm>
            <a:off x="6324600" y="4775998"/>
            <a:ext cx="609600" cy="273844"/>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619">
                <a:solidFill>
                  <a:srgbClr val="A5A5A5"/>
                </a:solidFill>
                <a:latin typeface="Calibri"/>
                <a:ea typeface="Calibri"/>
                <a:cs typeface="Calibri"/>
                <a:sym typeface="Calibri"/>
              </a:defRPr>
            </a:lvl1pPr>
            <a:lvl2pPr marL="0" lvl="1" indent="0" algn="r">
              <a:spcBef>
                <a:spcPts val="0"/>
              </a:spcBef>
              <a:buNone/>
              <a:defRPr sz="619">
                <a:solidFill>
                  <a:srgbClr val="A5A5A5"/>
                </a:solidFill>
                <a:latin typeface="Calibri"/>
                <a:ea typeface="Calibri"/>
                <a:cs typeface="Calibri"/>
                <a:sym typeface="Calibri"/>
              </a:defRPr>
            </a:lvl2pPr>
            <a:lvl3pPr marL="0" lvl="2" indent="0" algn="r">
              <a:spcBef>
                <a:spcPts val="0"/>
              </a:spcBef>
              <a:buNone/>
              <a:defRPr sz="619">
                <a:solidFill>
                  <a:srgbClr val="A5A5A5"/>
                </a:solidFill>
                <a:latin typeface="Calibri"/>
                <a:ea typeface="Calibri"/>
                <a:cs typeface="Calibri"/>
                <a:sym typeface="Calibri"/>
              </a:defRPr>
            </a:lvl3pPr>
            <a:lvl4pPr marL="0" lvl="3" indent="0" algn="r">
              <a:spcBef>
                <a:spcPts val="0"/>
              </a:spcBef>
              <a:buNone/>
              <a:defRPr sz="619">
                <a:solidFill>
                  <a:srgbClr val="A5A5A5"/>
                </a:solidFill>
                <a:latin typeface="Calibri"/>
                <a:ea typeface="Calibri"/>
                <a:cs typeface="Calibri"/>
                <a:sym typeface="Calibri"/>
              </a:defRPr>
            </a:lvl4pPr>
            <a:lvl5pPr marL="0" lvl="4" indent="0" algn="r">
              <a:spcBef>
                <a:spcPts val="0"/>
              </a:spcBef>
              <a:buNone/>
              <a:defRPr sz="619">
                <a:solidFill>
                  <a:srgbClr val="A5A5A5"/>
                </a:solidFill>
                <a:latin typeface="Calibri"/>
                <a:ea typeface="Calibri"/>
                <a:cs typeface="Calibri"/>
                <a:sym typeface="Calibri"/>
              </a:defRPr>
            </a:lvl5pPr>
            <a:lvl6pPr marL="0" lvl="5" indent="0" algn="r">
              <a:spcBef>
                <a:spcPts val="0"/>
              </a:spcBef>
              <a:buNone/>
              <a:defRPr sz="619">
                <a:solidFill>
                  <a:srgbClr val="A5A5A5"/>
                </a:solidFill>
                <a:latin typeface="Calibri"/>
                <a:ea typeface="Calibri"/>
                <a:cs typeface="Calibri"/>
                <a:sym typeface="Calibri"/>
              </a:defRPr>
            </a:lvl6pPr>
            <a:lvl7pPr marL="0" lvl="6" indent="0" algn="r">
              <a:spcBef>
                <a:spcPts val="0"/>
              </a:spcBef>
              <a:buNone/>
              <a:defRPr sz="619">
                <a:solidFill>
                  <a:srgbClr val="A5A5A5"/>
                </a:solidFill>
                <a:latin typeface="Calibri"/>
                <a:ea typeface="Calibri"/>
                <a:cs typeface="Calibri"/>
                <a:sym typeface="Calibri"/>
              </a:defRPr>
            </a:lvl7pPr>
            <a:lvl8pPr marL="0" lvl="7" indent="0" algn="r">
              <a:spcBef>
                <a:spcPts val="0"/>
              </a:spcBef>
              <a:buNone/>
              <a:defRPr sz="619">
                <a:solidFill>
                  <a:srgbClr val="A5A5A5"/>
                </a:solidFill>
                <a:latin typeface="Calibri"/>
                <a:ea typeface="Calibri"/>
                <a:cs typeface="Calibri"/>
                <a:sym typeface="Calibri"/>
              </a:defRPr>
            </a:lvl8pPr>
            <a:lvl9pPr marL="0" lvl="8" indent="0" algn="r">
              <a:spcBef>
                <a:spcPts val="0"/>
              </a:spcBef>
              <a:buNone/>
              <a:defRPr sz="619">
                <a:solidFill>
                  <a:srgbClr val="A5A5A5"/>
                </a:solidFill>
                <a:latin typeface="Calibri"/>
                <a:ea typeface="Calibri"/>
                <a:cs typeface="Calibri"/>
                <a:sym typeface="Calibri"/>
              </a:defRPr>
            </a:lvl9pPr>
          </a:lstStyle>
          <a:p>
            <a:fld id="{00000000-1234-1234-1234-123412341234}" type="slidenum">
              <a:rPr lang="en-US" smtClean="0"/>
              <a:pPr/>
              <a:t>‹#›</a:t>
            </a:fld>
            <a:endParaRPr lang="en-US"/>
          </a:p>
        </p:txBody>
      </p:sp>
      <p:pic>
        <p:nvPicPr>
          <p:cNvPr id="57" name="Google Shape;57;p5"/>
          <p:cNvPicPr preferRelativeResize="0"/>
          <p:nvPr/>
        </p:nvPicPr>
        <p:blipFill rotWithShape="1">
          <a:blip r:embed="rId2">
            <a:alphaModFix/>
          </a:blip>
          <a:srcRect/>
          <a:stretch/>
        </p:blipFill>
        <p:spPr>
          <a:xfrm>
            <a:off x="8266296" y="4757393"/>
            <a:ext cx="698950" cy="299146"/>
          </a:xfrm>
          <a:prstGeom prst="rect">
            <a:avLst/>
          </a:prstGeom>
          <a:noFill/>
          <a:ln>
            <a:noFill/>
          </a:ln>
        </p:spPr>
      </p:pic>
    </p:spTree>
    <p:extLst>
      <p:ext uri="{BB962C8B-B14F-4D97-AF65-F5344CB8AC3E}">
        <p14:creationId xmlns:p14="http://schemas.microsoft.com/office/powerpoint/2010/main" val="67536857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257300"/>
            <a:ext cx="5334000" cy="2097564"/>
          </a:xfrm>
        </p:spPr>
        <p:txBody>
          <a:bodyPr anchor="ctr"/>
          <a:lstStyle>
            <a:lvl1pPr algn="l">
              <a:defRPr lang="en-US" dirty="0"/>
            </a:lvl1pPr>
          </a:lstStyle>
          <a:p>
            <a:r>
              <a:rPr lang="en-US" dirty="0"/>
              <a:t>Click to edit Master title style</a:t>
            </a:r>
          </a:p>
        </p:txBody>
      </p:sp>
      <p:sp>
        <p:nvSpPr>
          <p:cNvPr id="3" name="Subtitle 2"/>
          <p:cNvSpPr>
            <a:spLocks noGrp="1"/>
          </p:cNvSpPr>
          <p:nvPr>
            <p:ph type="subTitle" idx="1"/>
          </p:nvPr>
        </p:nvSpPr>
        <p:spPr>
          <a:xfrm>
            <a:off x="609605" y="3354864"/>
            <a:ext cx="4964423" cy="874236"/>
          </a:xfrm>
        </p:spPr>
        <p:txBody>
          <a:bodyPr anchor="ctr">
            <a:noAutofit/>
          </a:bodyPr>
          <a:lstStyle>
            <a:lvl1pPr marL="0" indent="0" algn="l">
              <a:buNone/>
              <a:defRPr lang="en-US" sz="1500" dirty="0">
                <a:solidFill>
                  <a:schemeClr val="accent3">
                    <a:lumMod val="75000"/>
                  </a:schemeClr>
                </a:solidFill>
                <a:latin typeface="Century Gothic" panose="020B05020202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4" y="4869666"/>
            <a:ext cx="914401" cy="273844"/>
          </a:xfrm>
          <a:prstGeom prst="rect">
            <a:avLst/>
          </a:prstGeom>
        </p:spPr>
        <p:txBody>
          <a:bodyPr/>
          <a:lstStyle>
            <a:lvl1pPr>
              <a:defRPr>
                <a:solidFill>
                  <a:schemeClr val="bg1">
                    <a:lumMod val="65000"/>
                  </a:schemeClr>
                </a:solidFill>
              </a:defRPr>
            </a:lvl1pPr>
          </a:lstStyle>
          <a:p>
            <a:fld id="{640C868A-3CA4-4A02-A58F-E3F56594932A}" type="datetimeFigureOut">
              <a:rPr lang="en-US" smtClean="0"/>
              <a:pPr/>
              <a:t>10/2/2020</a:t>
            </a:fld>
            <a:endParaRPr lang="en-US" dirty="0"/>
          </a:p>
        </p:txBody>
      </p:sp>
      <p:sp>
        <p:nvSpPr>
          <p:cNvPr id="5" name="Footer Placeholder 4"/>
          <p:cNvSpPr>
            <a:spLocks noGrp="1"/>
          </p:cNvSpPr>
          <p:nvPr>
            <p:ph type="ftr" sz="quarter" idx="11"/>
          </p:nvPr>
        </p:nvSpPr>
        <p:spPr>
          <a:xfrm>
            <a:off x="1447800" y="4869666"/>
            <a:ext cx="3276600" cy="273844"/>
          </a:xfrm>
          <a:prstGeom prst="rect">
            <a:avLst/>
          </a:prstGeom>
        </p:spPr>
        <p:txBody>
          <a:bodyPr/>
          <a:lstStyle>
            <a:lvl1pPr>
              <a:defRPr>
                <a:solidFill>
                  <a:schemeClr val="bg1">
                    <a:lumMod val="65000"/>
                  </a:schemeClr>
                </a:solidFill>
              </a:defRPr>
            </a:lvl1pPr>
          </a:lstStyle>
          <a:p>
            <a:endParaRPr lang="en-US" dirty="0"/>
          </a:p>
        </p:txBody>
      </p:sp>
      <p:sp>
        <p:nvSpPr>
          <p:cNvPr id="6" name="Slide Number Placeholder 5"/>
          <p:cNvSpPr>
            <a:spLocks noGrp="1"/>
          </p:cNvSpPr>
          <p:nvPr>
            <p:ph type="sldNum" sz="quarter" idx="12"/>
          </p:nvPr>
        </p:nvSpPr>
        <p:spPr>
          <a:xfrm>
            <a:off x="7848600" y="4767272"/>
            <a:ext cx="834006" cy="273844"/>
          </a:xfrm>
          <a:prstGeom prst="rect">
            <a:avLst/>
          </a:prstGeom>
        </p:spPr>
        <p:txBody>
          <a:bodyPr/>
          <a:lstStyle>
            <a:lvl1pPr algn="r">
              <a:defRPr>
                <a:solidFill>
                  <a:schemeClr val="bg1">
                    <a:lumMod val="65000"/>
                  </a:schemeClr>
                </a:solidFill>
              </a:defRPr>
            </a:lvl1pPr>
          </a:lstStyle>
          <a:p>
            <a:fld id="{0A34F8DD-7804-4F7D-91B6-26F9462BFA1A}" type="slidenum">
              <a:rPr lang="en-US" smtClean="0"/>
              <a:pPr/>
              <a:t>‹#›</a:t>
            </a:fld>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55956" y="340055"/>
            <a:ext cx="1051875" cy="757131"/>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35194" y="1801828"/>
            <a:ext cx="1093409" cy="751080"/>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374177" y="3257560"/>
            <a:ext cx="1415433" cy="308282"/>
          </a:xfrm>
          <a:prstGeom prst="rect">
            <a:avLst/>
          </a:prstGeom>
        </p:spPr>
      </p:pic>
      <p:sp>
        <p:nvSpPr>
          <p:cNvPr id="12" name="TextBox 11"/>
          <p:cNvSpPr txBox="1"/>
          <p:nvPr userDrawn="1"/>
        </p:nvSpPr>
        <p:spPr>
          <a:xfrm>
            <a:off x="6934201" y="3955468"/>
            <a:ext cx="1855409" cy="553998"/>
          </a:xfrm>
          <a:prstGeom prst="rect">
            <a:avLst/>
          </a:prstGeom>
          <a:noFill/>
        </p:spPr>
        <p:txBody>
          <a:bodyPr wrap="square" lIns="0" tIns="0" rIns="0" bIns="0" rtlCol="0" anchor="ctr">
            <a:spAutoFit/>
          </a:bodyPr>
          <a:lstStyle/>
          <a:p>
            <a:pPr algn="r"/>
            <a:r>
              <a:rPr lang="en-US" sz="600" dirty="0">
                <a:solidFill>
                  <a:schemeClr val="bg1">
                    <a:lumMod val="65000"/>
                  </a:schemeClr>
                </a:solidFill>
                <a:latin typeface="+mj-lt"/>
                <a:cs typeface="Arial" panose="020B0604020202020204" pitchFamily="34" charset="0"/>
              </a:rPr>
              <a:t>This product was developed by the Florida Positive Behavioral Interventions and Support Project, a project funded by the State of Florida, Department of Education, K-12 Public Schools, Bureau of Exceptional Education and Student Services, through federal assistance under the Individuals with Disabilities Education Act (IDEA), Part B.</a:t>
            </a:r>
          </a:p>
        </p:txBody>
      </p:sp>
      <p:pic>
        <p:nvPicPr>
          <p:cNvPr id="14" name="Picture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57201" y="343065"/>
            <a:ext cx="5341058" cy="628360"/>
          </a:xfrm>
          <a:prstGeom prst="rect">
            <a:avLst/>
          </a:prstGeom>
        </p:spPr>
      </p:pic>
      <p:cxnSp>
        <p:nvCxnSpPr>
          <p:cNvPr id="16" name="Straight Connector 15"/>
          <p:cNvCxnSpPr/>
          <p:nvPr userDrawn="1"/>
        </p:nvCxnSpPr>
        <p:spPr>
          <a:xfrm>
            <a:off x="609605" y="1200150"/>
            <a:ext cx="5269223"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7086601" y="3691400"/>
            <a:ext cx="1703009"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57201" y="4677175"/>
            <a:ext cx="4096173" cy="237725"/>
          </a:xfrm>
          <a:prstGeom prst="rect">
            <a:avLst/>
          </a:prstGeom>
        </p:spPr>
      </p:pic>
    </p:spTree>
    <p:extLst>
      <p:ext uri="{BB962C8B-B14F-4D97-AF65-F5344CB8AC3E}">
        <p14:creationId xmlns:p14="http://schemas.microsoft.com/office/powerpoint/2010/main" val="397323717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4" y="205987"/>
            <a:ext cx="8229601" cy="765572"/>
          </a:xfrm>
        </p:spPr>
        <p:txBody>
          <a:bodyPr anchor="t">
            <a:normAutofit/>
          </a:bodyPr>
          <a:lstStyle>
            <a:lvl1pPr algn="l">
              <a:defRPr sz="2700">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4" y="1085850"/>
            <a:ext cx="8229601" cy="3508772"/>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3405" y="4775994"/>
            <a:ext cx="815805" cy="261938"/>
          </a:xfrm>
          <a:prstGeom prst="rect">
            <a:avLst/>
          </a:prstGeom>
        </p:spPr>
      </p:pic>
      <p:sp>
        <p:nvSpPr>
          <p:cNvPr id="9" name="Date Placeholder 3"/>
          <p:cNvSpPr>
            <a:spLocks noGrp="1"/>
          </p:cNvSpPr>
          <p:nvPr>
            <p:ph type="dt" sz="half" idx="2"/>
          </p:nvPr>
        </p:nvSpPr>
        <p:spPr>
          <a:xfrm>
            <a:off x="457204" y="4776003"/>
            <a:ext cx="812800" cy="273844"/>
          </a:xfrm>
          <a:prstGeom prst="rect">
            <a:avLst/>
          </a:prstGeom>
        </p:spPr>
        <p:txBody>
          <a:bodyPr/>
          <a:lstStyle>
            <a:lvl1pPr>
              <a:defRPr sz="825">
                <a:solidFill>
                  <a:schemeClr val="bg1">
                    <a:lumMod val="65000"/>
                  </a:schemeClr>
                </a:solidFill>
              </a:defRPr>
            </a:lvl1pPr>
          </a:lstStyle>
          <a:p>
            <a:fld id="{640C868A-3CA4-4A02-A58F-E3F56594932A}" type="datetimeFigureOut">
              <a:rPr lang="en-US" smtClean="0"/>
              <a:pPr/>
              <a:t>10/2/2020</a:t>
            </a:fld>
            <a:endParaRPr lang="en-US"/>
          </a:p>
        </p:txBody>
      </p:sp>
      <p:sp>
        <p:nvSpPr>
          <p:cNvPr id="10" name="Footer Placeholder 4"/>
          <p:cNvSpPr>
            <a:spLocks noGrp="1"/>
          </p:cNvSpPr>
          <p:nvPr>
            <p:ph type="ftr" sz="quarter" idx="3"/>
          </p:nvPr>
        </p:nvSpPr>
        <p:spPr>
          <a:xfrm>
            <a:off x="1371605" y="4776003"/>
            <a:ext cx="4876800" cy="273844"/>
          </a:xfrm>
          <a:prstGeom prst="rect">
            <a:avLst/>
          </a:prstGeom>
        </p:spPr>
        <p:txBody>
          <a:bodyPr/>
          <a:lstStyle>
            <a:lvl1pPr>
              <a:defRPr sz="825">
                <a:solidFill>
                  <a:schemeClr val="bg1">
                    <a:lumMod val="65000"/>
                  </a:schemeClr>
                </a:solidFill>
              </a:defRPr>
            </a:lvl1pPr>
          </a:lstStyle>
          <a:p>
            <a:endParaRPr lang="en-US" dirty="0"/>
          </a:p>
        </p:txBody>
      </p:sp>
      <p:sp>
        <p:nvSpPr>
          <p:cNvPr id="11" name="Slide Number Placeholder 5"/>
          <p:cNvSpPr>
            <a:spLocks noGrp="1"/>
          </p:cNvSpPr>
          <p:nvPr>
            <p:ph type="sldNum" sz="quarter" idx="4"/>
          </p:nvPr>
        </p:nvSpPr>
        <p:spPr>
          <a:xfrm>
            <a:off x="6324600" y="4776003"/>
            <a:ext cx="609600" cy="273844"/>
          </a:xfrm>
          <a:prstGeom prst="rect">
            <a:avLst/>
          </a:prstGeom>
        </p:spPr>
        <p:txBody>
          <a:bodyPr/>
          <a:lstStyle>
            <a:lvl1pPr algn="r">
              <a:defRPr sz="825">
                <a:solidFill>
                  <a:schemeClr val="bg1">
                    <a:lumMod val="65000"/>
                  </a:schemeClr>
                </a:solidFill>
              </a:defRPr>
            </a:lvl1pPr>
          </a:lstStyle>
          <a:p>
            <a:fld id="{0A34F8DD-7804-4F7D-91B6-26F9462BFA1A}" type="slidenum">
              <a:rPr lang="en-US" smtClean="0"/>
              <a:pPr/>
              <a:t>‹#›</a:t>
            </a:fld>
            <a:endParaRPr lang="en-US"/>
          </a:p>
        </p:txBody>
      </p:sp>
    </p:spTree>
    <p:extLst>
      <p:ext uri="{BB962C8B-B14F-4D97-AF65-F5344CB8AC3E}">
        <p14:creationId xmlns:p14="http://schemas.microsoft.com/office/powerpoint/2010/main" val="278975754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itle 1"/>
          <p:cNvSpPr>
            <a:spLocks noGrp="1"/>
          </p:cNvSpPr>
          <p:nvPr>
            <p:ph type="ctrTitle"/>
          </p:nvPr>
        </p:nvSpPr>
        <p:spPr>
          <a:xfrm>
            <a:off x="609605" y="2210271"/>
            <a:ext cx="4964423" cy="2204715"/>
          </a:xfrm>
        </p:spPr>
        <p:txBody>
          <a:bodyPr anchor="ctr">
            <a:normAutofit/>
          </a:bodyPr>
          <a:lstStyle>
            <a:lvl1pPr algn="l">
              <a:defRPr lang="en-US" sz="2700" dirty="0"/>
            </a:lvl1pPr>
          </a:lstStyle>
          <a:p>
            <a:r>
              <a:rPr lang="en-US" dirty="0"/>
              <a:t>Click to edit Master title style</a:t>
            </a:r>
          </a:p>
        </p:txBody>
      </p:sp>
      <p:sp>
        <p:nvSpPr>
          <p:cNvPr id="15" name="Subtitle 2"/>
          <p:cNvSpPr>
            <a:spLocks noGrp="1"/>
          </p:cNvSpPr>
          <p:nvPr>
            <p:ph type="subTitle" idx="1"/>
          </p:nvPr>
        </p:nvSpPr>
        <p:spPr>
          <a:xfrm>
            <a:off x="609605" y="1600200"/>
            <a:ext cx="4964423" cy="590195"/>
          </a:xfrm>
        </p:spPr>
        <p:txBody>
          <a:bodyPr anchor="ctr">
            <a:noAutofit/>
          </a:bodyPr>
          <a:lstStyle>
            <a:lvl1pPr marL="0" indent="0" algn="l">
              <a:buNone/>
              <a:defRPr lang="en-US" sz="1500" dirty="0">
                <a:solidFill>
                  <a:schemeClr val="accent3">
                    <a:lumMod val="75000"/>
                  </a:schemeClr>
                </a:solidFill>
                <a:latin typeface="Century Gothic" panose="020B05020202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16" name="Date Placeholder 3"/>
          <p:cNvSpPr>
            <a:spLocks noGrp="1"/>
          </p:cNvSpPr>
          <p:nvPr>
            <p:ph type="dt" sz="half" idx="10"/>
          </p:nvPr>
        </p:nvSpPr>
        <p:spPr>
          <a:xfrm>
            <a:off x="457204" y="4869666"/>
            <a:ext cx="914401" cy="273844"/>
          </a:xfrm>
          <a:prstGeom prst="rect">
            <a:avLst/>
          </a:prstGeom>
        </p:spPr>
        <p:txBody>
          <a:bodyPr/>
          <a:lstStyle>
            <a:lvl1pPr>
              <a:defRPr>
                <a:solidFill>
                  <a:schemeClr val="bg1">
                    <a:lumMod val="65000"/>
                  </a:schemeClr>
                </a:solidFill>
              </a:defRPr>
            </a:lvl1pPr>
          </a:lstStyle>
          <a:p>
            <a:fld id="{640C868A-3CA4-4A02-A58F-E3F56594932A}" type="datetimeFigureOut">
              <a:rPr lang="en-US" smtClean="0"/>
              <a:pPr/>
              <a:t>10/2/2020</a:t>
            </a:fld>
            <a:endParaRPr lang="en-US" dirty="0"/>
          </a:p>
        </p:txBody>
      </p:sp>
      <p:sp>
        <p:nvSpPr>
          <p:cNvPr id="17" name="Footer Placeholder 4"/>
          <p:cNvSpPr>
            <a:spLocks noGrp="1"/>
          </p:cNvSpPr>
          <p:nvPr>
            <p:ph type="ftr" sz="quarter" idx="11"/>
          </p:nvPr>
        </p:nvSpPr>
        <p:spPr>
          <a:xfrm>
            <a:off x="1447800" y="4869666"/>
            <a:ext cx="3276600" cy="273844"/>
          </a:xfrm>
          <a:prstGeom prst="rect">
            <a:avLst/>
          </a:prstGeom>
        </p:spPr>
        <p:txBody>
          <a:bodyPr/>
          <a:lstStyle>
            <a:lvl1pPr>
              <a:defRPr>
                <a:solidFill>
                  <a:schemeClr val="bg1">
                    <a:lumMod val="65000"/>
                  </a:schemeClr>
                </a:solidFill>
              </a:defRPr>
            </a:lvl1pPr>
          </a:lstStyle>
          <a:p>
            <a:endParaRPr lang="en-US" dirty="0"/>
          </a:p>
        </p:txBody>
      </p:sp>
      <p:sp>
        <p:nvSpPr>
          <p:cNvPr id="18" name="Slide Number Placeholder 5"/>
          <p:cNvSpPr>
            <a:spLocks noGrp="1"/>
          </p:cNvSpPr>
          <p:nvPr>
            <p:ph type="sldNum" sz="quarter" idx="12"/>
          </p:nvPr>
        </p:nvSpPr>
        <p:spPr>
          <a:xfrm>
            <a:off x="7848600" y="4767272"/>
            <a:ext cx="834006" cy="273844"/>
          </a:xfrm>
          <a:prstGeom prst="rect">
            <a:avLst/>
          </a:prstGeom>
        </p:spPr>
        <p:txBody>
          <a:bodyPr/>
          <a:lstStyle>
            <a:lvl1pPr algn="r">
              <a:defRPr>
                <a:solidFill>
                  <a:schemeClr val="bg1">
                    <a:lumMod val="65000"/>
                  </a:schemeClr>
                </a:solidFill>
              </a:defRPr>
            </a:lvl1pPr>
          </a:lstStyle>
          <a:p>
            <a:fld id="{0A34F8DD-7804-4F7D-91B6-26F9462BFA1A}" type="slidenum">
              <a:rPr lang="en-US" smtClean="0"/>
              <a:pPr/>
              <a:t>‹#›</a:t>
            </a:fld>
            <a:endParaRPr lang="en-US" dirty="0"/>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55956" y="340055"/>
            <a:ext cx="1051875" cy="757131"/>
          </a:xfrm>
          <a:prstGeom prst="rect">
            <a:avLst/>
          </a:prstGeom>
        </p:spPr>
      </p:pic>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35194" y="1801828"/>
            <a:ext cx="1093409" cy="751080"/>
          </a:xfrm>
          <a:prstGeom prst="rect">
            <a:avLst/>
          </a:prstGeom>
        </p:spPr>
      </p:pic>
      <p:pic>
        <p:nvPicPr>
          <p:cNvPr id="21" name="Picture 2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374177" y="3257560"/>
            <a:ext cx="1415433" cy="308282"/>
          </a:xfrm>
          <a:prstGeom prst="rect">
            <a:avLst/>
          </a:prstGeom>
        </p:spPr>
      </p:pic>
      <p:sp>
        <p:nvSpPr>
          <p:cNvPr id="22" name="TextBox 21"/>
          <p:cNvSpPr txBox="1"/>
          <p:nvPr userDrawn="1"/>
        </p:nvSpPr>
        <p:spPr>
          <a:xfrm>
            <a:off x="6934201" y="3955468"/>
            <a:ext cx="1855409" cy="553998"/>
          </a:xfrm>
          <a:prstGeom prst="rect">
            <a:avLst/>
          </a:prstGeom>
          <a:noFill/>
        </p:spPr>
        <p:txBody>
          <a:bodyPr wrap="square" lIns="0" tIns="0" rIns="0" bIns="0" rtlCol="0" anchor="ctr">
            <a:spAutoFit/>
          </a:bodyPr>
          <a:lstStyle/>
          <a:p>
            <a:pPr algn="r"/>
            <a:r>
              <a:rPr lang="en-US" sz="600" kern="1200" dirty="0">
                <a:solidFill>
                  <a:schemeClr val="bg1">
                    <a:lumMod val="65000"/>
                  </a:schemeClr>
                </a:solidFill>
                <a:latin typeface="+mn-lt"/>
                <a:ea typeface="+mn-ea"/>
                <a:cs typeface="Arial" panose="020B0604020202020204" pitchFamily="34" charset="0"/>
              </a:rPr>
              <a:t>This product was developed by the Florida Positive Behavioral Interventions and Support Project, a project funded by the State of Florida, Department of Education, K-12 Public Schools, Bureau of Exceptional Education and Student Services, through federal assistance under the Individuals with Disabilities Education Act (IDEA), Part B.</a:t>
            </a:r>
          </a:p>
        </p:txBody>
      </p:sp>
      <p:cxnSp>
        <p:nvCxnSpPr>
          <p:cNvPr id="24" name="Straight Connector 23"/>
          <p:cNvCxnSpPr/>
          <p:nvPr userDrawn="1"/>
        </p:nvCxnSpPr>
        <p:spPr>
          <a:xfrm>
            <a:off x="609605" y="1200150"/>
            <a:ext cx="5269223"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7086601" y="3691400"/>
            <a:ext cx="1703009"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57201" y="4677175"/>
            <a:ext cx="4096173" cy="237725"/>
          </a:xfrm>
          <a:prstGeom prst="rect">
            <a:avLst/>
          </a:prstGeom>
        </p:spPr>
      </p:pic>
      <p:pic>
        <p:nvPicPr>
          <p:cNvPr id="27" name="Picture 2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57201" y="343065"/>
            <a:ext cx="5341058" cy="628360"/>
          </a:xfrm>
          <a:prstGeom prst="rect">
            <a:avLst/>
          </a:prstGeom>
        </p:spPr>
      </p:pic>
    </p:spTree>
    <p:extLst>
      <p:ext uri="{BB962C8B-B14F-4D97-AF65-F5344CB8AC3E}">
        <p14:creationId xmlns:p14="http://schemas.microsoft.com/office/powerpoint/2010/main" val="59806957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085850"/>
            <a:ext cx="4038600" cy="3508772"/>
          </a:xfrm>
        </p:spPr>
        <p:txBody>
          <a:bodyPr/>
          <a:lstStyle>
            <a:lvl1pPr>
              <a:defRPr sz="2100">
                <a:solidFill>
                  <a:srgbClr val="000000"/>
                </a:solidFill>
              </a:defRPr>
            </a:lvl1pPr>
            <a:lvl2pPr>
              <a:defRPr sz="1800">
                <a:solidFill>
                  <a:srgbClr val="000000"/>
                </a:solidFill>
              </a:defRPr>
            </a:lvl2pPr>
            <a:lvl3pPr>
              <a:defRPr sz="1500">
                <a:solidFill>
                  <a:srgbClr val="000000"/>
                </a:solidFill>
              </a:defRPr>
            </a:lvl3pPr>
            <a:lvl4pPr>
              <a:defRPr sz="1350">
                <a:solidFill>
                  <a:srgbClr val="000000"/>
                </a:solidFill>
              </a:defRPr>
            </a:lvl4pPr>
            <a:lvl5pPr>
              <a:defRPr sz="1350">
                <a:solidFill>
                  <a:srgbClr val="000000"/>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85850"/>
            <a:ext cx="4038600" cy="3508772"/>
          </a:xfrm>
        </p:spPr>
        <p:txBody>
          <a:bodyPr/>
          <a:lstStyle>
            <a:lvl1pPr>
              <a:defRPr sz="2100">
                <a:solidFill>
                  <a:srgbClr val="000000"/>
                </a:solidFill>
              </a:defRPr>
            </a:lvl1pPr>
            <a:lvl2pPr>
              <a:defRPr sz="1800">
                <a:solidFill>
                  <a:srgbClr val="000000"/>
                </a:solidFill>
              </a:defRPr>
            </a:lvl2pPr>
            <a:lvl3pPr>
              <a:defRPr sz="1500">
                <a:solidFill>
                  <a:srgbClr val="000000"/>
                </a:solidFill>
              </a:defRPr>
            </a:lvl3pPr>
            <a:lvl4pPr>
              <a:defRPr sz="1350">
                <a:solidFill>
                  <a:srgbClr val="000000"/>
                </a:solidFill>
              </a:defRPr>
            </a:lvl4pPr>
            <a:lvl5pPr>
              <a:defRPr sz="1350">
                <a:solidFill>
                  <a:srgbClr val="000000"/>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p:nvPr>
        </p:nvSpPr>
        <p:spPr>
          <a:xfrm>
            <a:off x="457204" y="205987"/>
            <a:ext cx="8229601" cy="765572"/>
          </a:xfrm>
        </p:spPr>
        <p:txBody>
          <a:bodyPr anchor="t">
            <a:normAutofit/>
          </a:bodyPr>
          <a:lstStyle>
            <a:lvl1pPr algn="l">
              <a:defRPr sz="2700">
                <a:latin typeface="Century Gothic" panose="020B0502020202020204" pitchFamily="34" charset="0"/>
              </a:defRPr>
            </a:lvl1pPr>
          </a:lstStyle>
          <a:p>
            <a:r>
              <a:rPr lang="en-US" dirty="0"/>
              <a:t>Click to edit Master title style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3405" y="4775994"/>
            <a:ext cx="815805" cy="261938"/>
          </a:xfrm>
          <a:prstGeom prst="rect">
            <a:avLst/>
          </a:prstGeom>
        </p:spPr>
      </p:pic>
      <p:sp>
        <p:nvSpPr>
          <p:cNvPr id="14" name="Date Placeholder 3"/>
          <p:cNvSpPr>
            <a:spLocks noGrp="1"/>
          </p:cNvSpPr>
          <p:nvPr>
            <p:ph type="dt" sz="half" idx="10"/>
          </p:nvPr>
        </p:nvSpPr>
        <p:spPr>
          <a:xfrm>
            <a:off x="457204" y="4776003"/>
            <a:ext cx="812800" cy="273844"/>
          </a:xfrm>
          <a:prstGeom prst="rect">
            <a:avLst/>
          </a:prstGeom>
        </p:spPr>
        <p:txBody>
          <a:bodyPr/>
          <a:lstStyle>
            <a:lvl1pPr>
              <a:defRPr sz="825">
                <a:solidFill>
                  <a:schemeClr val="bg1">
                    <a:lumMod val="65000"/>
                  </a:schemeClr>
                </a:solidFill>
              </a:defRPr>
            </a:lvl1pPr>
          </a:lstStyle>
          <a:p>
            <a:fld id="{640C868A-3CA4-4A02-A58F-E3F56594932A}" type="datetimeFigureOut">
              <a:rPr lang="en-US" smtClean="0"/>
              <a:pPr/>
              <a:t>10/2/2020</a:t>
            </a:fld>
            <a:endParaRPr lang="en-US"/>
          </a:p>
        </p:txBody>
      </p:sp>
      <p:sp>
        <p:nvSpPr>
          <p:cNvPr id="15" name="Footer Placeholder 4"/>
          <p:cNvSpPr>
            <a:spLocks noGrp="1"/>
          </p:cNvSpPr>
          <p:nvPr>
            <p:ph type="ftr" sz="quarter" idx="3"/>
          </p:nvPr>
        </p:nvSpPr>
        <p:spPr>
          <a:xfrm>
            <a:off x="1371605" y="4776003"/>
            <a:ext cx="4876800" cy="273844"/>
          </a:xfrm>
          <a:prstGeom prst="rect">
            <a:avLst/>
          </a:prstGeom>
        </p:spPr>
        <p:txBody>
          <a:bodyPr/>
          <a:lstStyle>
            <a:lvl1pPr>
              <a:defRPr sz="825">
                <a:solidFill>
                  <a:schemeClr val="bg1">
                    <a:lumMod val="65000"/>
                  </a:schemeClr>
                </a:solidFill>
              </a:defRPr>
            </a:lvl1pPr>
          </a:lstStyle>
          <a:p>
            <a:endParaRPr lang="en-US" dirty="0"/>
          </a:p>
        </p:txBody>
      </p:sp>
      <p:sp>
        <p:nvSpPr>
          <p:cNvPr id="16" name="Slide Number Placeholder 5"/>
          <p:cNvSpPr>
            <a:spLocks noGrp="1"/>
          </p:cNvSpPr>
          <p:nvPr>
            <p:ph type="sldNum" sz="quarter" idx="4"/>
          </p:nvPr>
        </p:nvSpPr>
        <p:spPr>
          <a:xfrm>
            <a:off x="6324600" y="4776003"/>
            <a:ext cx="609600" cy="273844"/>
          </a:xfrm>
          <a:prstGeom prst="rect">
            <a:avLst/>
          </a:prstGeom>
        </p:spPr>
        <p:txBody>
          <a:bodyPr/>
          <a:lstStyle>
            <a:lvl1pPr algn="r">
              <a:defRPr sz="825">
                <a:solidFill>
                  <a:schemeClr val="bg1">
                    <a:lumMod val="65000"/>
                  </a:schemeClr>
                </a:solidFill>
              </a:defRPr>
            </a:lvl1pPr>
          </a:lstStyle>
          <a:p>
            <a:fld id="{0A34F8DD-7804-4F7D-91B6-26F9462BFA1A}" type="slidenum">
              <a:rPr lang="en-US" smtClean="0"/>
              <a:pPr/>
              <a:t>‹#›</a:t>
            </a:fld>
            <a:endParaRPr lang="en-US"/>
          </a:p>
        </p:txBody>
      </p:sp>
    </p:spTree>
    <p:extLst>
      <p:ext uri="{BB962C8B-B14F-4D97-AF65-F5344CB8AC3E}">
        <p14:creationId xmlns:p14="http://schemas.microsoft.com/office/powerpoint/2010/main" val="5234191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342900"/>
            <a:ext cx="2949178" cy="1200150"/>
          </a:xfrm>
        </p:spPr>
        <p:txBody>
          <a:bodyPr anchor="b"/>
          <a:lstStyle>
            <a:lvl1pPr>
              <a:defRPr sz="2400">
                <a:solidFill>
                  <a:srgbClr val="006747"/>
                </a:solidFill>
              </a:defRPr>
            </a:lvl1pPr>
          </a:lstStyle>
          <a:p>
            <a:r>
              <a:rPr lang="en-US" dirty="0"/>
              <a:t>Header Goes Here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solidFill>
                  <a:srgbClr val="466069"/>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endParaRPr lang="en-US" dirty="0"/>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a:p>
        </p:txBody>
      </p:sp>
      <p:sp>
        <p:nvSpPr>
          <p:cNvPr id="8" name="Rectangle 7">
            <a:extLst>
              <a:ext uri="{FF2B5EF4-FFF2-40B4-BE49-F238E27FC236}">
                <a16:creationId xmlns:a16="http://schemas.microsoft.com/office/drawing/2014/main" id="{89BF4C2C-1ED6-0F47-810A-EE823A1E98D4}"/>
              </a:ext>
            </a:extLst>
          </p:cNvPr>
          <p:cNvSpPr/>
          <p:nvPr userDrawn="1"/>
        </p:nvSpPr>
        <p:spPr>
          <a:xfrm>
            <a:off x="0" y="0"/>
            <a:ext cx="9144000" cy="139304"/>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857849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4" y="1085850"/>
            <a:ext cx="4040188" cy="479822"/>
          </a:xfrm>
        </p:spPr>
        <p:style>
          <a:lnRef idx="3">
            <a:schemeClr val="lt1"/>
          </a:lnRef>
          <a:fillRef idx="1">
            <a:schemeClr val="accent3"/>
          </a:fillRef>
          <a:effectRef idx="1">
            <a:schemeClr val="accent3"/>
          </a:effectRef>
          <a:fontRef idx="none"/>
        </p:style>
        <p:txBody>
          <a:bodyPr anchor="ctr">
            <a:normAutofit/>
          </a:bodyPr>
          <a:lstStyle>
            <a:lvl1pPr marL="0" indent="0" algn="ctr">
              <a:buNone/>
              <a:defRPr sz="15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457204" y="1608534"/>
            <a:ext cx="4040188" cy="2963466"/>
          </a:xfrm>
        </p:spPr>
        <p:txBody>
          <a:bodyPr/>
          <a:lstStyle>
            <a:lvl1pPr>
              <a:defRPr sz="1800">
                <a:solidFill>
                  <a:srgbClr val="000000"/>
                </a:solidFill>
              </a:defRPr>
            </a:lvl1pPr>
            <a:lvl2pPr>
              <a:defRPr sz="1500">
                <a:solidFill>
                  <a:srgbClr val="000000"/>
                </a:solidFill>
              </a:defRPr>
            </a:lvl2pPr>
            <a:lvl3pPr>
              <a:defRPr sz="1350">
                <a:solidFill>
                  <a:srgbClr val="000000"/>
                </a:solidFill>
              </a:defRPr>
            </a:lvl3pPr>
            <a:lvl4pPr>
              <a:defRPr sz="1200">
                <a:solidFill>
                  <a:srgbClr val="000000"/>
                </a:solidFill>
              </a:defRPr>
            </a:lvl4pPr>
            <a:lvl5pPr>
              <a:defRPr sz="1200">
                <a:solidFill>
                  <a:srgbClr val="000000"/>
                </a:solidFill>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085850"/>
            <a:ext cx="4041775" cy="479822"/>
          </a:xfrm>
        </p:spPr>
        <p:style>
          <a:lnRef idx="3">
            <a:schemeClr val="lt1"/>
          </a:lnRef>
          <a:fillRef idx="1">
            <a:schemeClr val="accent1"/>
          </a:fillRef>
          <a:effectRef idx="1">
            <a:schemeClr val="accent1"/>
          </a:effectRef>
          <a:fontRef idx="none"/>
        </p:style>
        <p:txBody>
          <a:bodyPr anchor="ctr">
            <a:normAutofit/>
          </a:bodyPr>
          <a:lstStyle>
            <a:lvl1pPr marL="0" indent="0" algn="ctr">
              <a:buNone/>
              <a:defRPr sz="15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08534"/>
            <a:ext cx="4041775" cy="2963466"/>
          </a:xfrm>
        </p:spPr>
        <p:txBody>
          <a:bodyPr/>
          <a:lstStyle>
            <a:lvl1pPr>
              <a:defRPr sz="1800">
                <a:solidFill>
                  <a:srgbClr val="000000"/>
                </a:solidFill>
              </a:defRPr>
            </a:lvl1pPr>
            <a:lvl2pPr>
              <a:defRPr sz="1500">
                <a:solidFill>
                  <a:srgbClr val="000000"/>
                </a:solidFill>
              </a:defRPr>
            </a:lvl2pPr>
            <a:lvl3pPr>
              <a:defRPr sz="1350">
                <a:solidFill>
                  <a:srgbClr val="000000"/>
                </a:solidFill>
              </a:defRPr>
            </a:lvl3pPr>
            <a:lvl4pPr>
              <a:defRPr sz="1200">
                <a:solidFill>
                  <a:srgbClr val="000000"/>
                </a:solidFill>
              </a:defRPr>
            </a:lvl4pPr>
            <a:lvl5pPr>
              <a:defRPr sz="1200">
                <a:solidFill>
                  <a:srgbClr val="000000"/>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457204" y="205987"/>
            <a:ext cx="8229601" cy="765572"/>
          </a:xfrm>
        </p:spPr>
        <p:txBody>
          <a:bodyPr anchor="t">
            <a:normAutofit/>
          </a:bodyPr>
          <a:lstStyle>
            <a:lvl1pPr algn="l">
              <a:defRPr sz="2700">
                <a:latin typeface="Century Gothic" panose="020B0502020202020204" pitchFamily="34" charset="0"/>
              </a:defRPr>
            </a:lvl1pPr>
          </a:lstStyle>
          <a:p>
            <a:r>
              <a:rPr lang="en-US" dirty="0"/>
              <a:t>Click to edit Master title style</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3405" y="4775994"/>
            <a:ext cx="815805" cy="261938"/>
          </a:xfrm>
          <a:prstGeom prst="rect">
            <a:avLst/>
          </a:prstGeom>
        </p:spPr>
      </p:pic>
      <p:sp>
        <p:nvSpPr>
          <p:cNvPr id="16" name="Date Placeholder 3"/>
          <p:cNvSpPr>
            <a:spLocks noGrp="1"/>
          </p:cNvSpPr>
          <p:nvPr>
            <p:ph type="dt" sz="half" idx="10"/>
          </p:nvPr>
        </p:nvSpPr>
        <p:spPr>
          <a:xfrm>
            <a:off x="457204" y="4776003"/>
            <a:ext cx="812800" cy="273844"/>
          </a:xfrm>
          <a:prstGeom prst="rect">
            <a:avLst/>
          </a:prstGeom>
        </p:spPr>
        <p:txBody>
          <a:bodyPr/>
          <a:lstStyle>
            <a:lvl1pPr>
              <a:defRPr sz="825">
                <a:solidFill>
                  <a:schemeClr val="bg1">
                    <a:lumMod val="65000"/>
                  </a:schemeClr>
                </a:solidFill>
              </a:defRPr>
            </a:lvl1pPr>
          </a:lstStyle>
          <a:p>
            <a:fld id="{640C868A-3CA4-4A02-A58F-E3F56594932A}" type="datetimeFigureOut">
              <a:rPr lang="en-US" smtClean="0"/>
              <a:pPr/>
              <a:t>10/2/2020</a:t>
            </a:fld>
            <a:endParaRPr lang="en-US"/>
          </a:p>
        </p:txBody>
      </p:sp>
      <p:sp>
        <p:nvSpPr>
          <p:cNvPr id="17" name="Footer Placeholder 4"/>
          <p:cNvSpPr>
            <a:spLocks noGrp="1"/>
          </p:cNvSpPr>
          <p:nvPr>
            <p:ph type="ftr" sz="quarter" idx="11"/>
          </p:nvPr>
        </p:nvSpPr>
        <p:spPr>
          <a:xfrm>
            <a:off x="1371605" y="4776003"/>
            <a:ext cx="4876800" cy="273844"/>
          </a:xfrm>
          <a:prstGeom prst="rect">
            <a:avLst/>
          </a:prstGeom>
        </p:spPr>
        <p:txBody>
          <a:bodyPr/>
          <a:lstStyle>
            <a:lvl1pPr>
              <a:defRPr sz="825">
                <a:solidFill>
                  <a:schemeClr val="bg1">
                    <a:lumMod val="65000"/>
                  </a:schemeClr>
                </a:solidFill>
              </a:defRPr>
            </a:lvl1pPr>
          </a:lstStyle>
          <a:p>
            <a:endParaRPr lang="en-US" dirty="0"/>
          </a:p>
        </p:txBody>
      </p:sp>
      <p:sp>
        <p:nvSpPr>
          <p:cNvPr id="18" name="Slide Number Placeholder 5"/>
          <p:cNvSpPr>
            <a:spLocks noGrp="1"/>
          </p:cNvSpPr>
          <p:nvPr>
            <p:ph type="sldNum" sz="quarter" idx="12"/>
          </p:nvPr>
        </p:nvSpPr>
        <p:spPr>
          <a:xfrm>
            <a:off x="6324600" y="4776003"/>
            <a:ext cx="609600" cy="273844"/>
          </a:xfrm>
          <a:prstGeom prst="rect">
            <a:avLst/>
          </a:prstGeom>
        </p:spPr>
        <p:txBody>
          <a:bodyPr/>
          <a:lstStyle>
            <a:lvl1pPr algn="r">
              <a:defRPr sz="825">
                <a:solidFill>
                  <a:schemeClr val="bg1">
                    <a:lumMod val="65000"/>
                  </a:schemeClr>
                </a:solidFill>
              </a:defRPr>
            </a:lvl1pPr>
          </a:lstStyle>
          <a:p>
            <a:fld id="{0A34F8DD-7804-4F7D-91B6-26F9462BFA1A}" type="slidenum">
              <a:rPr lang="en-US" smtClean="0"/>
              <a:pPr/>
              <a:t>‹#›</a:t>
            </a:fld>
            <a:endParaRPr lang="en-US"/>
          </a:p>
        </p:txBody>
      </p:sp>
    </p:spTree>
    <p:extLst>
      <p:ext uri="{BB962C8B-B14F-4D97-AF65-F5344CB8AC3E}">
        <p14:creationId xmlns:p14="http://schemas.microsoft.com/office/powerpoint/2010/main" val="136738993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457204" y="205987"/>
            <a:ext cx="8229601" cy="765572"/>
          </a:xfrm>
        </p:spPr>
        <p:txBody>
          <a:bodyPr anchor="t">
            <a:normAutofit/>
          </a:bodyPr>
          <a:lstStyle>
            <a:lvl1pPr algn="l">
              <a:defRPr sz="2700">
                <a:latin typeface="Century Gothic" panose="020B0502020202020204" pitchFamily="34" charset="0"/>
              </a:defRPr>
            </a:lvl1pPr>
          </a:lstStyle>
          <a:p>
            <a:r>
              <a:rPr lang="en-US" dirty="0"/>
              <a:t>Click to edit Master title style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3405" y="4775994"/>
            <a:ext cx="815805" cy="261938"/>
          </a:xfrm>
          <a:prstGeom prst="rect">
            <a:avLst/>
          </a:prstGeom>
        </p:spPr>
      </p:pic>
      <p:sp>
        <p:nvSpPr>
          <p:cNvPr id="12" name="Date Placeholder 3"/>
          <p:cNvSpPr>
            <a:spLocks noGrp="1"/>
          </p:cNvSpPr>
          <p:nvPr>
            <p:ph type="dt" sz="half" idx="2"/>
          </p:nvPr>
        </p:nvSpPr>
        <p:spPr>
          <a:xfrm>
            <a:off x="457204" y="4776003"/>
            <a:ext cx="812800" cy="273844"/>
          </a:xfrm>
          <a:prstGeom prst="rect">
            <a:avLst/>
          </a:prstGeom>
        </p:spPr>
        <p:txBody>
          <a:bodyPr/>
          <a:lstStyle>
            <a:lvl1pPr>
              <a:defRPr sz="825">
                <a:solidFill>
                  <a:schemeClr val="bg1">
                    <a:lumMod val="65000"/>
                  </a:schemeClr>
                </a:solidFill>
              </a:defRPr>
            </a:lvl1pPr>
          </a:lstStyle>
          <a:p>
            <a:fld id="{640C868A-3CA4-4A02-A58F-E3F56594932A}" type="datetimeFigureOut">
              <a:rPr lang="en-US" smtClean="0"/>
              <a:pPr/>
              <a:t>10/2/2020</a:t>
            </a:fld>
            <a:endParaRPr lang="en-US"/>
          </a:p>
        </p:txBody>
      </p:sp>
      <p:sp>
        <p:nvSpPr>
          <p:cNvPr id="13" name="Footer Placeholder 4"/>
          <p:cNvSpPr>
            <a:spLocks noGrp="1"/>
          </p:cNvSpPr>
          <p:nvPr>
            <p:ph type="ftr" sz="quarter" idx="3"/>
          </p:nvPr>
        </p:nvSpPr>
        <p:spPr>
          <a:xfrm>
            <a:off x="1371605" y="4776003"/>
            <a:ext cx="4876800" cy="273844"/>
          </a:xfrm>
          <a:prstGeom prst="rect">
            <a:avLst/>
          </a:prstGeom>
        </p:spPr>
        <p:txBody>
          <a:bodyPr/>
          <a:lstStyle>
            <a:lvl1pPr>
              <a:defRPr sz="825">
                <a:solidFill>
                  <a:schemeClr val="bg1">
                    <a:lumMod val="65000"/>
                  </a:schemeClr>
                </a:solidFill>
              </a:defRPr>
            </a:lvl1pPr>
          </a:lstStyle>
          <a:p>
            <a:endParaRPr lang="en-US" dirty="0"/>
          </a:p>
        </p:txBody>
      </p:sp>
      <p:sp>
        <p:nvSpPr>
          <p:cNvPr id="14" name="Slide Number Placeholder 5"/>
          <p:cNvSpPr>
            <a:spLocks noGrp="1"/>
          </p:cNvSpPr>
          <p:nvPr>
            <p:ph type="sldNum" sz="quarter" idx="4"/>
          </p:nvPr>
        </p:nvSpPr>
        <p:spPr>
          <a:xfrm>
            <a:off x="6324600" y="4776003"/>
            <a:ext cx="609600" cy="273844"/>
          </a:xfrm>
          <a:prstGeom prst="rect">
            <a:avLst/>
          </a:prstGeom>
        </p:spPr>
        <p:txBody>
          <a:bodyPr/>
          <a:lstStyle>
            <a:lvl1pPr algn="r">
              <a:defRPr sz="825">
                <a:solidFill>
                  <a:schemeClr val="bg1">
                    <a:lumMod val="65000"/>
                  </a:schemeClr>
                </a:solidFill>
              </a:defRPr>
            </a:lvl1pPr>
          </a:lstStyle>
          <a:p>
            <a:fld id="{0A34F8DD-7804-4F7D-91B6-26F9462BFA1A}" type="slidenum">
              <a:rPr lang="en-US" smtClean="0"/>
              <a:pPr/>
              <a:t>‹#›</a:t>
            </a:fld>
            <a:endParaRPr lang="en-US"/>
          </a:p>
        </p:txBody>
      </p:sp>
    </p:spTree>
    <p:extLst>
      <p:ext uri="{BB962C8B-B14F-4D97-AF65-F5344CB8AC3E}">
        <p14:creationId xmlns:p14="http://schemas.microsoft.com/office/powerpoint/2010/main" val="84434480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3405" y="4775994"/>
            <a:ext cx="815805" cy="261938"/>
          </a:xfrm>
          <a:prstGeom prst="rect">
            <a:avLst/>
          </a:prstGeom>
        </p:spPr>
      </p:pic>
      <p:sp>
        <p:nvSpPr>
          <p:cNvPr id="9" name="Date Placeholder 3"/>
          <p:cNvSpPr>
            <a:spLocks noGrp="1"/>
          </p:cNvSpPr>
          <p:nvPr>
            <p:ph type="dt" sz="half" idx="2"/>
          </p:nvPr>
        </p:nvSpPr>
        <p:spPr>
          <a:xfrm>
            <a:off x="457204" y="4776003"/>
            <a:ext cx="812800" cy="273844"/>
          </a:xfrm>
          <a:prstGeom prst="rect">
            <a:avLst/>
          </a:prstGeom>
        </p:spPr>
        <p:txBody>
          <a:bodyPr/>
          <a:lstStyle>
            <a:lvl1pPr>
              <a:defRPr sz="825">
                <a:solidFill>
                  <a:schemeClr val="bg1">
                    <a:lumMod val="65000"/>
                  </a:schemeClr>
                </a:solidFill>
              </a:defRPr>
            </a:lvl1pPr>
          </a:lstStyle>
          <a:p>
            <a:fld id="{640C868A-3CA4-4A02-A58F-E3F56594932A}" type="datetimeFigureOut">
              <a:rPr lang="en-US" smtClean="0"/>
              <a:pPr/>
              <a:t>10/2/2020</a:t>
            </a:fld>
            <a:endParaRPr lang="en-US"/>
          </a:p>
        </p:txBody>
      </p:sp>
      <p:sp>
        <p:nvSpPr>
          <p:cNvPr id="10" name="Footer Placeholder 4"/>
          <p:cNvSpPr>
            <a:spLocks noGrp="1"/>
          </p:cNvSpPr>
          <p:nvPr>
            <p:ph type="ftr" sz="quarter" idx="3"/>
          </p:nvPr>
        </p:nvSpPr>
        <p:spPr>
          <a:xfrm>
            <a:off x="1371605" y="4776003"/>
            <a:ext cx="4876800" cy="273844"/>
          </a:xfrm>
          <a:prstGeom prst="rect">
            <a:avLst/>
          </a:prstGeom>
        </p:spPr>
        <p:txBody>
          <a:bodyPr/>
          <a:lstStyle>
            <a:lvl1pPr>
              <a:defRPr sz="825">
                <a:solidFill>
                  <a:schemeClr val="bg1">
                    <a:lumMod val="65000"/>
                  </a:schemeClr>
                </a:solidFill>
              </a:defRPr>
            </a:lvl1pPr>
          </a:lstStyle>
          <a:p>
            <a:endParaRPr lang="en-US" dirty="0"/>
          </a:p>
        </p:txBody>
      </p:sp>
      <p:sp>
        <p:nvSpPr>
          <p:cNvPr id="11" name="Slide Number Placeholder 5"/>
          <p:cNvSpPr>
            <a:spLocks noGrp="1"/>
          </p:cNvSpPr>
          <p:nvPr>
            <p:ph type="sldNum" sz="quarter" idx="4"/>
          </p:nvPr>
        </p:nvSpPr>
        <p:spPr>
          <a:xfrm>
            <a:off x="6324600" y="4776003"/>
            <a:ext cx="609600" cy="273844"/>
          </a:xfrm>
          <a:prstGeom prst="rect">
            <a:avLst/>
          </a:prstGeom>
        </p:spPr>
        <p:txBody>
          <a:bodyPr/>
          <a:lstStyle>
            <a:lvl1pPr algn="r">
              <a:defRPr sz="825">
                <a:solidFill>
                  <a:schemeClr val="bg1">
                    <a:lumMod val="65000"/>
                  </a:schemeClr>
                </a:solidFill>
              </a:defRPr>
            </a:lvl1pPr>
          </a:lstStyle>
          <a:p>
            <a:fld id="{0A34F8DD-7804-4F7D-91B6-26F9462BFA1A}" type="slidenum">
              <a:rPr lang="en-US" smtClean="0"/>
              <a:pPr/>
              <a:t>‹#›</a:t>
            </a:fld>
            <a:endParaRPr lang="en-US"/>
          </a:p>
        </p:txBody>
      </p:sp>
    </p:spTree>
    <p:extLst>
      <p:ext uri="{BB962C8B-B14F-4D97-AF65-F5344CB8AC3E}">
        <p14:creationId xmlns:p14="http://schemas.microsoft.com/office/powerpoint/2010/main" val="142437641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04797"/>
            <a:ext cx="5111750" cy="4389835"/>
          </a:xfrm>
        </p:spPr>
        <p:txBody>
          <a:bodyPr/>
          <a:lstStyle>
            <a:lvl1pPr>
              <a:defRPr sz="2400">
                <a:solidFill>
                  <a:srgbClr val="000000"/>
                </a:solidFill>
              </a:defRPr>
            </a:lvl1pPr>
            <a:lvl2pPr>
              <a:defRPr sz="2100">
                <a:solidFill>
                  <a:srgbClr val="000000"/>
                </a:solidFill>
              </a:defRPr>
            </a:lvl2pPr>
            <a:lvl3pPr>
              <a:defRPr sz="1800">
                <a:solidFill>
                  <a:srgbClr val="000000"/>
                </a:solidFill>
              </a:defRPr>
            </a:lvl3pPr>
            <a:lvl4pPr>
              <a:defRPr sz="1500">
                <a:solidFill>
                  <a:srgbClr val="000000"/>
                </a:solidFill>
              </a:defRPr>
            </a:lvl4pPr>
            <a:lvl5pPr>
              <a:defRPr sz="1500">
                <a:solidFill>
                  <a:srgbClr val="000000"/>
                </a:solidFill>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8"/>
            <a:ext cx="3008313" cy="3518297"/>
          </a:xfrm>
        </p:spPr>
        <p:style>
          <a:lnRef idx="3">
            <a:schemeClr val="lt1"/>
          </a:lnRef>
          <a:fillRef idx="1">
            <a:schemeClr val="accent3"/>
          </a:fillRef>
          <a:effectRef idx="1">
            <a:schemeClr val="accent3"/>
          </a:effectRef>
          <a:fontRef idx="none"/>
        </p:style>
        <p:txBody>
          <a:bodyPr>
            <a:normAutofit/>
          </a:bodyPr>
          <a:lstStyle>
            <a:lvl1pPr marL="0" indent="0">
              <a:buNone/>
              <a:defRPr sz="1350">
                <a:solidFill>
                  <a:schemeClr val="bg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itle 1"/>
          <p:cNvSpPr>
            <a:spLocks noGrp="1"/>
          </p:cNvSpPr>
          <p:nvPr>
            <p:ph type="title"/>
          </p:nvPr>
        </p:nvSpPr>
        <p:spPr>
          <a:xfrm>
            <a:off x="457201" y="205987"/>
            <a:ext cx="3008313" cy="822722"/>
          </a:xfrm>
        </p:spPr>
        <p:txBody>
          <a:bodyPr anchor="t">
            <a:normAutofit/>
          </a:bodyPr>
          <a:lstStyle>
            <a:lvl1pPr algn="l">
              <a:defRPr sz="2100">
                <a:latin typeface="Century Gothic" panose="020B0502020202020204" pitchFamily="34" charset="0"/>
              </a:defRPr>
            </a:lvl1pPr>
          </a:lstStyle>
          <a:p>
            <a:r>
              <a:rPr lang="en-US" dirty="0"/>
              <a:t>Click to edit Master title style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3405" y="4775994"/>
            <a:ext cx="815805" cy="261938"/>
          </a:xfrm>
          <a:prstGeom prst="rect">
            <a:avLst/>
          </a:prstGeom>
        </p:spPr>
      </p:pic>
      <p:sp>
        <p:nvSpPr>
          <p:cNvPr id="14" name="Date Placeholder 3"/>
          <p:cNvSpPr>
            <a:spLocks noGrp="1"/>
          </p:cNvSpPr>
          <p:nvPr>
            <p:ph type="dt" sz="half" idx="10"/>
          </p:nvPr>
        </p:nvSpPr>
        <p:spPr>
          <a:xfrm>
            <a:off x="457204" y="4776003"/>
            <a:ext cx="812800" cy="273844"/>
          </a:xfrm>
          <a:prstGeom prst="rect">
            <a:avLst/>
          </a:prstGeom>
        </p:spPr>
        <p:txBody>
          <a:bodyPr/>
          <a:lstStyle>
            <a:lvl1pPr>
              <a:defRPr sz="825">
                <a:solidFill>
                  <a:schemeClr val="bg1">
                    <a:lumMod val="65000"/>
                  </a:schemeClr>
                </a:solidFill>
              </a:defRPr>
            </a:lvl1pPr>
          </a:lstStyle>
          <a:p>
            <a:fld id="{640C868A-3CA4-4A02-A58F-E3F56594932A}" type="datetimeFigureOut">
              <a:rPr lang="en-US" smtClean="0"/>
              <a:pPr/>
              <a:t>10/2/2020</a:t>
            </a:fld>
            <a:endParaRPr lang="en-US"/>
          </a:p>
        </p:txBody>
      </p:sp>
      <p:sp>
        <p:nvSpPr>
          <p:cNvPr id="15" name="Footer Placeholder 4"/>
          <p:cNvSpPr>
            <a:spLocks noGrp="1"/>
          </p:cNvSpPr>
          <p:nvPr>
            <p:ph type="ftr" sz="quarter" idx="3"/>
          </p:nvPr>
        </p:nvSpPr>
        <p:spPr>
          <a:xfrm>
            <a:off x="1371605" y="4776003"/>
            <a:ext cx="4876800" cy="273844"/>
          </a:xfrm>
          <a:prstGeom prst="rect">
            <a:avLst/>
          </a:prstGeom>
        </p:spPr>
        <p:txBody>
          <a:bodyPr/>
          <a:lstStyle>
            <a:lvl1pPr>
              <a:defRPr sz="825">
                <a:solidFill>
                  <a:schemeClr val="bg1">
                    <a:lumMod val="65000"/>
                  </a:schemeClr>
                </a:solidFill>
              </a:defRPr>
            </a:lvl1pPr>
          </a:lstStyle>
          <a:p>
            <a:endParaRPr lang="en-US" dirty="0"/>
          </a:p>
        </p:txBody>
      </p:sp>
      <p:sp>
        <p:nvSpPr>
          <p:cNvPr id="16" name="Slide Number Placeholder 5"/>
          <p:cNvSpPr>
            <a:spLocks noGrp="1"/>
          </p:cNvSpPr>
          <p:nvPr>
            <p:ph type="sldNum" sz="quarter" idx="4"/>
          </p:nvPr>
        </p:nvSpPr>
        <p:spPr>
          <a:xfrm>
            <a:off x="6324600" y="4776003"/>
            <a:ext cx="609600" cy="273844"/>
          </a:xfrm>
          <a:prstGeom prst="rect">
            <a:avLst/>
          </a:prstGeom>
        </p:spPr>
        <p:txBody>
          <a:bodyPr/>
          <a:lstStyle>
            <a:lvl1pPr algn="r">
              <a:defRPr sz="825">
                <a:solidFill>
                  <a:schemeClr val="bg1">
                    <a:lumMod val="65000"/>
                  </a:schemeClr>
                </a:solidFill>
              </a:defRPr>
            </a:lvl1pPr>
          </a:lstStyle>
          <a:p>
            <a:fld id="{0A34F8DD-7804-4F7D-91B6-26F9462BFA1A}" type="slidenum">
              <a:rPr lang="en-US" smtClean="0"/>
              <a:pPr/>
              <a:t>‹#›</a:t>
            </a:fld>
            <a:endParaRPr lang="en-US"/>
          </a:p>
        </p:txBody>
      </p:sp>
    </p:spTree>
    <p:extLst>
      <p:ext uri="{BB962C8B-B14F-4D97-AF65-F5344CB8AC3E}">
        <p14:creationId xmlns:p14="http://schemas.microsoft.com/office/powerpoint/2010/main" val="423393692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92" y="3600450"/>
            <a:ext cx="5486400" cy="425054"/>
          </a:xfrm>
        </p:spPr>
        <p:txBody>
          <a:bodyPr anchor="b">
            <a:normAutofit/>
          </a:bodyPr>
          <a:lstStyle>
            <a:lvl1pPr algn="l">
              <a:defRPr sz="2100" b="1"/>
            </a:lvl1pPr>
          </a:lstStyle>
          <a:p>
            <a:r>
              <a:rPr lang="en-US" dirty="0"/>
              <a:t>Click to edit Master title style</a:t>
            </a:r>
          </a:p>
        </p:txBody>
      </p:sp>
      <p:sp>
        <p:nvSpPr>
          <p:cNvPr id="3" name="Picture Placeholder 2"/>
          <p:cNvSpPr>
            <a:spLocks noGrp="1"/>
          </p:cNvSpPr>
          <p:nvPr>
            <p:ph type="pic" idx="1"/>
          </p:nvPr>
        </p:nvSpPr>
        <p:spPr>
          <a:xfrm>
            <a:off x="1792292" y="459581"/>
            <a:ext cx="5486400" cy="3086100"/>
          </a:xfrm>
        </p:spPr>
        <p:txBody>
          <a:bodyPr/>
          <a:lstStyle>
            <a:lvl1pPr marL="0" indent="0">
              <a:buNone/>
              <a:defRPr sz="2400">
                <a:solidFill>
                  <a:srgbClr val="000000"/>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792292" y="4025503"/>
            <a:ext cx="5486400" cy="603647"/>
          </a:xfrm>
        </p:spPr>
        <p:txBody>
          <a:bodyPr/>
          <a:lstStyle>
            <a:lvl1pPr marL="0" indent="0">
              <a:buNone/>
              <a:defRPr sz="1050">
                <a:solidFill>
                  <a:srgbClr val="000000"/>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3405" y="4775994"/>
            <a:ext cx="815805" cy="261938"/>
          </a:xfrm>
          <a:prstGeom prst="rect">
            <a:avLst/>
          </a:prstGeom>
        </p:spPr>
      </p:pic>
      <p:sp>
        <p:nvSpPr>
          <p:cNvPr id="12" name="Date Placeholder 3"/>
          <p:cNvSpPr>
            <a:spLocks noGrp="1"/>
          </p:cNvSpPr>
          <p:nvPr>
            <p:ph type="dt" sz="half" idx="10"/>
          </p:nvPr>
        </p:nvSpPr>
        <p:spPr>
          <a:xfrm>
            <a:off x="457204" y="4776003"/>
            <a:ext cx="812800" cy="273844"/>
          </a:xfrm>
          <a:prstGeom prst="rect">
            <a:avLst/>
          </a:prstGeom>
        </p:spPr>
        <p:txBody>
          <a:bodyPr/>
          <a:lstStyle>
            <a:lvl1pPr>
              <a:defRPr sz="825">
                <a:solidFill>
                  <a:schemeClr val="bg1">
                    <a:lumMod val="65000"/>
                  </a:schemeClr>
                </a:solidFill>
              </a:defRPr>
            </a:lvl1pPr>
          </a:lstStyle>
          <a:p>
            <a:fld id="{640C868A-3CA4-4A02-A58F-E3F56594932A}" type="datetimeFigureOut">
              <a:rPr lang="en-US" smtClean="0"/>
              <a:pPr/>
              <a:t>10/2/2020</a:t>
            </a:fld>
            <a:endParaRPr lang="en-US"/>
          </a:p>
        </p:txBody>
      </p:sp>
      <p:sp>
        <p:nvSpPr>
          <p:cNvPr id="13" name="Footer Placeholder 4"/>
          <p:cNvSpPr>
            <a:spLocks noGrp="1"/>
          </p:cNvSpPr>
          <p:nvPr>
            <p:ph type="ftr" sz="quarter" idx="3"/>
          </p:nvPr>
        </p:nvSpPr>
        <p:spPr>
          <a:xfrm>
            <a:off x="1371605" y="4776003"/>
            <a:ext cx="4876800" cy="273844"/>
          </a:xfrm>
          <a:prstGeom prst="rect">
            <a:avLst/>
          </a:prstGeom>
        </p:spPr>
        <p:txBody>
          <a:bodyPr/>
          <a:lstStyle>
            <a:lvl1pPr>
              <a:defRPr sz="825">
                <a:solidFill>
                  <a:schemeClr val="bg1">
                    <a:lumMod val="65000"/>
                  </a:schemeClr>
                </a:solidFill>
              </a:defRPr>
            </a:lvl1pPr>
          </a:lstStyle>
          <a:p>
            <a:endParaRPr lang="en-US" dirty="0"/>
          </a:p>
        </p:txBody>
      </p:sp>
      <p:sp>
        <p:nvSpPr>
          <p:cNvPr id="14" name="Slide Number Placeholder 5"/>
          <p:cNvSpPr>
            <a:spLocks noGrp="1"/>
          </p:cNvSpPr>
          <p:nvPr>
            <p:ph type="sldNum" sz="quarter" idx="4"/>
          </p:nvPr>
        </p:nvSpPr>
        <p:spPr>
          <a:xfrm>
            <a:off x="6324600" y="4776003"/>
            <a:ext cx="609600" cy="273844"/>
          </a:xfrm>
          <a:prstGeom prst="rect">
            <a:avLst/>
          </a:prstGeom>
        </p:spPr>
        <p:txBody>
          <a:bodyPr/>
          <a:lstStyle>
            <a:lvl1pPr algn="r">
              <a:defRPr sz="825">
                <a:solidFill>
                  <a:schemeClr val="bg1">
                    <a:lumMod val="65000"/>
                  </a:schemeClr>
                </a:solidFill>
              </a:defRPr>
            </a:lvl1pPr>
          </a:lstStyle>
          <a:p>
            <a:fld id="{0A34F8DD-7804-4F7D-91B6-26F9462BFA1A}" type="slidenum">
              <a:rPr lang="en-US" smtClean="0"/>
              <a:pPr/>
              <a:t>‹#›</a:t>
            </a:fld>
            <a:endParaRPr lang="en-US"/>
          </a:p>
        </p:txBody>
      </p:sp>
    </p:spTree>
    <p:extLst>
      <p:ext uri="{BB962C8B-B14F-4D97-AF65-F5344CB8AC3E}">
        <p14:creationId xmlns:p14="http://schemas.microsoft.com/office/powerpoint/2010/main" val="166040543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457204" y="205987"/>
            <a:ext cx="8229601" cy="765572"/>
          </a:xfrm>
        </p:spPr>
        <p:txBody>
          <a:bodyPr anchor="t">
            <a:normAutofit/>
          </a:bodyPr>
          <a:lstStyle>
            <a:lvl1pPr algn="l">
              <a:defRPr sz="2700">
                <a:latin typeface="Century Gothic" panose="020B0502020202020204" pitchFamily="34" charset="0"/>
              </a:defRPr>
            </a:lvl1pPr>
          </a:lstStyle>
          <a:p>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2405" y="4775994"/>
            <a:ext cx="815805" cy="261938"/>
          </a:xfrm>
          <a:prstGeom prst="rect">
            <a:avLst/>
          </a:prstGeom>
        </p:spPr>
      </p:pic>
      <p:sp>
        <p:nvSpPr>
          <p:cNvPr id="13" name="Date Placeholder 3"/>
          <p:cNvSpPr>
            <a:spLocks noGrp="1"/>
          </p:cNvSpPr>
          <p:nvPr>
            <p:ph type="dt" sz="half" idx="2"/>
          </p:nvPr>
        </p:nvSpPr>
        <p:spPr>
          <a:xfrm>
            <a:off x="2514605" y="4776003"/>
            <a:ext cx="812800" cy="273844"/>
          </a:xfrm>
          <a:prstGeom prst="rect">
            <a:avLst/>
          </a:prstGeom>
        </p:spPr>
        <p:txBody>
          <a:bodyPr/>
          <a:lstStyle>
            <a:lvl1pPr>
              <a:defRPr sz="825">
                <a:solidFill>
                  <a:schemeClr val="bg1">
                    <a:lumMod val="65000"/>
                  </a:schemeClr>
                </a:solidFill>
              </a:defRPr>
            </a:lvl1pPr>
          </a:lstStyle>
          <a:p>
            <a:fld id="{640C868A-3CA4-4A02-A58F-E3F56594932A}" type="datetimeFigureOut">
              <a:rPr lang="en-US" smtClean="0"/>
              <a:pPr/>
              <a:t>10/2/2020</a:t>
            </a:fld>
            <a:endParaRPr lang="en-US"/>
          </a:p>
        </p:txBody>
      </p:sp>
      <p:sp>
        <p:nvSpPr>
          <p:cNvPr id="14" name="Footer Placeholder 4"/>
          <p:cNvSpPr>
            <a:spLocks noGrp="1"/>
          </p:cNvSpPr>
          <p:nvPr>
            <p:ph type="ftr" sz="quarter" idx="3"/>
          </p:nvPr>
        </p:nvSpPr>
        <p:spPr>
          <a:xfrm>
            <a:off x="3429000" y="4776003"/>
            <a:ext cx="4876800" cy="273844"/>
          </a:xfrm>
          <a:prstGeom prst="rect">
            <a:avLst/>
          </a:prstGeom>
        </p:spPr>
        <p:txBody>
          <a:bodyPr/>
          <a:lstStyle>
            <a:lvl1pPr>
              <a:defRPr sz="825">
                <a:solidFill>
                  <a:schemeClr val="bg1">
                    <a:lumMod val="65000"/>
                  </a:schemeClr>
                </a:solidFill>
              </a:defRPr>
            </a:lvl1pPr>
          </a:lstStyle>
          <a:p>
            <a:endParaRPr lang="en-US" dirty="0"/>
          </a:p>
        </p:txBody>
      </p:sp>
      <p:sp>
        <p:nvSpPr>
          <p:cNvPr id="15" name="Slide Number Placeholder 5"/>
          <p:cNvSpPr>
            <a:spLocks noGrp="1"/>
          </p:cNvSpPr>
          <p:nvPr>
            <p:ph type="sldNum" sz="quarter" idx="4"/>
          </p:nvPr>
        </p:nvSpPr>
        <p:spPr>
          <a:xfrm>
            <a:off x="8382000" y="4776003"/>
            <a:ext cx="609600" cy="273844"/>
          </a:xfrm>
          <a:prstGeom prst="rect">
            <a:avLst/>
          </a:prstGeom>
        </p:spPr>
        <p:txBody>
          <a:bodyPr/>
          <a:lstStyle>
            <a:lvl1pPr algn="r">
              <a:defRPr sz="825">
                <a:solidFill>
                  <a:schemeClr val="bg1">
                    <a:lumMod val="65000"/>
                  </a:schemeClr>
                </a:solidFill>
              </a:defRPr>
            </a:lvl1pPr>
          </a:lstStyle>
          <a:p>
            <a:fld id="{0A34F8DD-7804-4F7D-91B6-26F9462BFA1A}" type="slidenum">
              <a:rPr lang="en-US" smtClean="0"/>
              <a:pPr/>
              <a:t>‹#›</a:t>
            </a:fld>
            <a:endParaRPr lang="en-US"/>
          </a:p>
        </p:txBody>
      </p:sp>
    </p:spTree>
    <p:extLst>
      <p:ext uri="{BB962C8B-B14F-4D97-AF65-F5344CB8AC3E}">
        <p14:creationId xmlns:p14="http://schemas.microsoft.com/office/powerpoint/2010/main" val="45927337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5" y="205988"/>
            <a:ext cx="1828800" cy="4388644"/>
          </a:xfrm>
        </p:spPr>
        <p:txBody>
          <a:bodyPr vert="eaVert">
            <a:normAutofit/>
          </a:bodyPr>
          <a:lstStyle>
            <a:lvl1pPr>
              <a:defRPr sz="2700">
                <a:latin typeface="Century Gothic" panose="020B0502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05988"/>
            <a:ext cx="6248400" cy="4388644"/>
          </a:xfrm>
        </p:spPr>
        <p:txBody>
          <a:bodyPr vert="eaVert"/>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2405" y="4775994"/>
            <a:ext cx="815805" cy="261938"/>
          </a:xfrm>
          <a:prstGeom prst="rect">
            <a:avLst/>
          </a:prstGeom>
        </p:spPr>
      </p:pic>
      <p:sp>
        <p:nvSpPr>
          <p:cNvPr id="17" name="Date Placeholder 3"/>
          <p:cNvSpPr>
            <a:spLocks noGrp="1"/>
          </p:cNvSpPr>
          <p:nvPr>
            <p:ph type="dt" sz="half" idx="2"/>
          </p:nvPr>
        </p:nvSpPr>
        <p:spPr>
          <a:xfrm>
            <a:off x="2514605" y="4776003"/>
            <a:ext cx="812800" cy="273844"/>
          </a:xfrm>
          <a:prstGeom prst="rect">
            <a:avLst/>
          </a:prstGeom>
        </p:spPr>
        <p:txBody>
          <a:bodyPr/>
          <a:lstStyle>
            <a:lvl1pPr>
              <a:defRPr sz="825">
                <a:solidFill>
                  <a:schemeClr val="bg1">
                    <a:lumMod val="65000"/>
                  </a:schemeClr>
                </a:solidFill>
              </a:defRPr>
            </a:lvl1pPr>
          </a:lstStyle>
          <a:p>
            <a:fld id="{640C868A-3CA4-4A02-A58F-E3F56594932A}" type="datetimeFigureOut">
              <a:rPr lang="en-US" smtClean="0"/>
              <a:pPr/>
              <a:t>10/2/2020</a:t>
            </a:fld>
            <a:endParaRPr lang="en-US"/>
          </a:p>
        </p:txBody>
      </p:sp>
      <p:sp>
        <p:nvSpPr>
          <p:cNvPr id="18" name="Footer Placeholder 4"/>
          <p:cNvSpPr>
            <a:spLocks noGrp="1"/>
          </p:cNvSpPr>
          <p:nvPr>
            <p:ph type="ftr" sz="quarter" idx="3"/>
          </p:nvPr>
        </p:nvSpPr>
        <p:spPr>
          <a:xfrm>
            <a:off x="3429000" y="4776003"/>
            <a:ext cx="4876800" cy="273844"/>
          </a:xfrm>
          <a:prstGeom prst="rect">
            <a:avLst/>
          </a:prstGeom>
        </p:spPr>
        <p:txBody>
          <a:bodyPr/>
          <a:lstStyle>
            <a:lvl1pPr>
              <a:defRPr sz="825">
                <a:solidFill>
                  <a:schemeClr val="bg1">
                    <a:lumMod val="65000"/>
                  </a:schemeClr>
                </a:solidFill>
              </a:defRPr>
            </a:lvl1pPr>
          </a:lstStyle>
          <a:p>
            <a:endParaRPr lang="en-US" dirty="0"/>
          </a:p>
        </p:txBody>
      </p:sp>
      <p:sp>
        <p:nvSpPr>
          <p:cNvPr id="19" name="Slide Number Placeholder 5"/>
          <p:cNvSpPr>
            <a:spLocks noGrp="1"/>
          </p:cNvSpPr>
          <p:nvPr>
            <p:ph type="sldNum" sz="quarter" idx="4"/>
          </p:nvPr>
        </p:nvSpPr>
        <p:spPr>
          <a:xfrm>
            <a:off x="8382000" y="4776003"/>
            <a:ext cx="609600" cy="273844"/>
          </a:xfrm>
          <a:prstGeom prst="rect">
            <a:avLst/>
          </a:prstGeom>
        </p:spPr>
        <p:txBody>
          <a:bodyPr/>
          <a:lstStyle>
            <a:lvl1pPr algn="r">
              <a:defRPr sz="825">
                <a:solidFill>
                  <a:schemeClr val="bg1">
                    <a:lumMod val="65000"/>
                  </a:schemeClr>
                </a:solidFill>
              </a:defRPr>
            </a:lvl1pPr>
          </a:lstStyle>
          <a:p>
            <a:fld id="{0A34F8DD-7804-4F7D-91B6-26F9462BFA1A}" type="slidenum">
              <a:rPr lang="en-US" smtClean="0"/>
              <a:pPr/>
              <a:t>‹#›</a:t>
            </a:fld>
            <a:endParaRPr lang="en-US"/>
          </a:p>
        </p:txBody>
      </p:sp>
    </p:spTree>
    <p:extLst>
      <p:ext uri="{BB962C8B-B14F-4D97-AF65-F5344CB8AC3E}">
        <p14:creationId xmlns:p14="http://schemas.microsoft.com/office/powerpoint/2010/main" val="378323666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3315037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logo">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66172" y="740569"/>
            <a:ext cx="2949178" cy="802480"/>
          </a:xfrm>
        </p:spPr>
        <p:txBody>
          <a:bodyPr anchor="b"/>
          <a:lstStyle>
            <a:lvl1pPr>
              <a:defRPr sz="2400">
                <a:solidFill>
                  <a:srgbClr val="006747"/>
                </a:solidFill>
              </a:defRPr>
            </a:lvl1pPr>
          </a:lstStyle>
          <a:p>
            <a:r>
              <a:rPr lang="en-US" dirty="0"/>
              <a:t>Header Goes Here</a:t>
            </a:r>
          </a:p>
        </p:txBody>
      </p:sp>
      <p:sp>
        <p:nvSpPr>
          <p:cNvPr id="4" name="Text Placeholder 3"/>
          <p:cNvSpPr>
            <a:spLocks noGrp="1"/>
          </p:cNvSpPr>
          <p:nvPr>
            <p:ph type="body" sz="half" idx="2"/>
          </p:nvPr>
        </p:nvSpPr>
        <p:spPr>
          <a:xfrm>
            <a:off x="5566172" y="1543050"/>
            <a:ext cx="2949178" cy="2858691"/>
          </a:xfrm>
        </p:spPr>
        <p:txBody>
          <a:bodyPr/>
          <a:lstStyle>
            <a:lvl1pPr marL="0" indent="0">
              <a:buNone/>
              <a:defRPr sz="1200">
                <a:solidFill>
                  <a:srgbClr val="466069"/>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endParaRPr lang="en-US" dirty="0"/>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a:p>
        </p:txBody>
      </p:sp>
      <p:sp>
        <p:nvSpPr>
          <p:cNvPr id="11" name="Chart Placeholder 5">
            <a:extLst>
              <a:ext uri="{FF2B5EF4-FFF2-40B4-BE49-F238E27FC236}">
                <a16:creationId xmlns:a16="http://schemas.microsoft.com/office/drawing/2014/main" id="{88B55E94-566B-064E-82B6-C977F84F7C65}"/>
              </a:ext>
            </a:extLst>
          </p:cNvPr>
          <p:cNvSpPr>
            <a:spLocks noGrp="1"/>
          </p:cNvSpPr>
          <p:nvPr>
            <p:ph type="chart" sz="quarter" idx="14"/>
          </p:nvPr>
        </p:nvSpPr>
        <p:spPr>
          <a:xfrm>
            <a:off x="660663" y="740569"/>
            <a:ext cx="4627562" cy="3654425"/>
          </a:xfrm>
        </p:spPr>
        <p:txBody>
          <a:bodyPr/>
          <a:lstStyle/>
          <a:p>
            <a:endParaRPr lang="en-US" dirty="0"/>
          </a:p>
        </p:txBody>
      </p:sp>
    </p:spTree>
    <p:extLst>
      <p:ext uri="{BB962C8B-B14F-4D97-AF65-F5344CB8AC3E}">
        <p14:creationId xmlns:p14="http://schemas.microsoft.com/office/powerpoint/2010/main" val="41419466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1098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70613" y="742950"/>
            <a:ext cx="6345302" cy="2400300"/>
          </a:xfrm>
        </p:spPr>
        <p:txBody>
          <a:bodyPr>
            <a:normAutofit/>
          </a:bodyPr>
          <a:lstStyle>
            <a:lvl1pPr>
              <a:defRPr sz="4500"/>
            </a:lvl1pPr>
          </a:lstStyle>
          <a:p>
            <a:r>
              <a:rPr lang="en-US"/>
              <a:t>Click to edit Master title style</a:t>
            </a:r>
            <a:endParaRPr/>
          </a:p>
        </p:txBody>
      </p:sp>
      <p:sp>
        <p:nvSpPr>
          <p:cNvPr id="3" name="Subtitle 2"/>
          <p:cNvSpPr>
            <a:spLocks noGrp="1"/>
          </p:cNvSpPr>
          <p:nvPr>
            <p:ph type="subTitle" idx="1"/>
          </p:nvPr>
        </p:nvSpPr>
        <p:spPr>
          <a:xfrm>
            <a:off x="970613" y="3200400"/>
            <a:ext cx="6345302" cy="1028700"/>
          </a:xfrm>
        </p:spPr>
        <p:txBody>
          <a:bodyPr>
            <a:normAutofit/>
          </a:bodyPr>
          <a:lstStyle>
            <a:lvl1pPr marL="0" indent="0" algn="l">
              <a:spcBef>
                <a:spcPts val="0"/>
              </a:spcBef>
              <a:buNone/>
              <a:defRPr sz="180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lvl1pPr>
              <a:defRPr sz="825"/>
            </a:lvl1pPr>
          </a:lstStyle>
          <a:p>
            <a:fld id="{0AEE8F56-E884-4BF6-BA3B-F4667BB28D4C}" type="datetime1">
              <a:rPr lang="en-US" smtClean="0"/>
              <a:t>10/2/2020</a:t>
            </a:fld>
            <a:endParaRPr lang="en-US" dirty="0"/>
          </a:p>
        </p:txBody>
      </p:sp>
      <p:sp>
        <p:nvSpPr>
          <p:cNvPr id="5" name="Footer Placeholder 4"/>
          <p:cNvSpPr>
            <a:spLocks noGrp="1"/>
          </p:cNvSpPr>
          <p:nvPr>
            <p:ph type="ftr" sz="quarter" idx="11"/>
          </p:nvPr>
        </p:nvSpPr>
        <p:spPr/>
        <p:txBody>
          <a:bodyPr/>
          <a:lstStyle>
            <a:lvl1pPr>
              <a:defRPr sz="825"/>
            </a:lvl1pPr>
          </a:lstStyle>
          <a:p>
            <a:endParaRPr lang="en-US" dirty="0"/>
          </a:p>
        </p:txBody>
      </p:sp>
      <p:sp>
        <p:nvSpPr>
          <p:cNvPr id="6" name="Slide Number Placeholder 5"/>
          <p:cNvSpPr>
            <a:spLocks noGrp="1"/>
          </p:cNvSpPr>
          <p:nvPr>
            <p:ph type="sldNum" sz="quarter" idx="12"/>
          </p:nvPr>
        </p:nvSpPr>
        <p:spPr/>
        <p:txBody>
          <a:bodyPr/>
          <a:lstStyle>
            <a:lvl1pPr>
              <a:defRPr sz="825"/>
            </a:lvl1p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2578406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ED12-1E52-6C4E-9F94-C31ED28A5BD2}"/>
              </a:ext>
            </a:extLst>
          </p:cNvPr>
          <p:cNvSpPr>
            <a:spLocks noGrp="1"/>
          </p:cNvSpPr>
          <p:nvPr>
            <p:ph type="title" hasCustomPrompt="1"/>
          </p:nvPr>
        </p:nvSpPr>
        <p:spPr>
          <a:xfrm>
            <a:off x="623888" y="467360"/>
            <a:ext cx="7886700" cy="1087964"/>
          </a:xfrm>
        </p:spPr>
        <p:txBody>
          <a:bodyPr anchor="b"/>
          <a:lstStyle>
            <a:lvl1pPr algn="r">
              <a:defRPr sz="4500">
                <a:solidFill>
                  <a:schemeClr val="bg1"/>
                </a:solidFill>
              </a:defRPr>
            </a:lvl1pPr>
          </a:lstStyle>
          <a:p>
            <a:r>
              <a:rPr lang="en-US" dirty="0"/>
              <a:t>Title Goes Here</a:t>
            </a:r>
          </a:p>
        </p:txBody>
      </p:sp>
      <p:sp>
        <p:nvSpPr>
          <p:cNvPr id="3" name="Text Placeholder 2">
            <a:extLst>
              <a:ext uri="{FF2B5EF4-FFF2-40B4-BE49-F238E27FC236}">
                <a16:creationId xmlns:a16="http://schemas.microsoft.com/office/drawing/2014/main" id="{8ADF4F18-B776-DD4E-AAD8-649F4A38F1E6}"/>
              </a:ext>
            </a:extLst>
          </p:cNvPr>
          <p:cNvSpPr>
            <a:spLocks noGrp="1"/>
          </p:cNvSpPr>
          <p:nvPr>
            <p:ph type="body" idx="1" hasCustomPrompt="1"/>
          </p:nvPr>
        </p:nvSpPr>
        <p:spPr>
          <a:xfrm>
            <a:off x="623888" y="1575565"/>
            <a:ext cx="7886700" cy="562570"/>
          </a:xfrm>
        </p:spPr>
        <p:txBody>
          <a:bodyPr>
            <a:normAutofit/>
          </a:bodyPr>
          <a:lstStyle>
            <a:lvl1pPr marL="0" indent="0" algn="r">
              <a:buNone/>
              <a:defRPr sz="1600" b="1" spc="100" baseline="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SUBTITLE GOES HERE</a:t>
            </a:r>
          </a:p>
        </p:txBody>
      </p:sp>
      <p:sp>
        <p:nvSpPr>
          <p:cNvPr id="4" name="Text Placeholder 2">
            <a:extLst>
              <a:ext uri="{FF2B5EF4-FFF2-40B4-BE49-F238E27FC236}">
                <a16:creationId xmlns:a16="http://schemas.microsoft.com/office/drawing/2014/main" id="{8C5BBF53-4D71-3C4A-B4D0-13621C769C28}"/>
              </a:ext>
            </a:extLst>
          </p:cNvPr>
          <p:cNvSpPr>
            <a:spLocks noGrp="1"/>
          </p:cNvSpPr>
          <p:nvPr>
            <p:ph type="body" idx="11" hasCustomPrompt="1"/>
          </p:nvPr>
        </p:nvSpPr>
        <p:spPr>
          <a:xfrm>
            <a:off x="623888" y="2296351"/>
            <a:ext cx="7886700" cy="297332"/>
          </a:xfrm>
        </p:spPr>
        <p:txBody>
          <a:bodyPr>
            <a:normAutofit/>
          </a:bodyPr>
          <a:lstStyle>
            <a:lvl1pPr marL="0" indent="0" algn="r">
              <a:buNone/>
              <a:defRPr sz="1400" b="0">
                <a:solidFill>
                  <a:srgbClr val="ECEAD1"/>
                </a:solidFill>
                <a:effectLs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Presenter Name | Date</a:t>
            </a:r>
          </a:p>
        </p:txBody>
      </p:sp>
    </p:spTree>
    <p:extLst>
      <p:ext uri="{BB962C8B-B14F-4D97-AF65-F5344CB8AC3E}">
        <p14:creationId xmlns:p14="http://schemas.microsoft.com/office/powerpoint/2010/main" val="4385333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lvl1pPr>
              <a:defRPr sz="825"/>
            </a:lvl1pPr>
          </a:lstStyle>
          <a:p>
            <a:fld id="{0B492B96-F301-41FE-913A-AA8B97A90EFD}" type="datetime1">
              <a:rPr lang="en-US" smtClean="0"/>
              <a:t>10/2/2020</a:t>
            </a:fld>
            <a:endParaRPr lang="en-US" dirty="0"/>
          </a:p>
        </p:txBody>
      </p:sp>
      <p:sp>
        <p:nvSpPr>
          <p:cNvPr id="5" name="Footer Placeholder 4"/>
          <p:cNvSpPr>
            <a:spLocks noGrp="1"/>
          </p:cNvSpPr>
          <p:nvPr>
            <p:ph type="ftr" sz="quarter" idx="11"/>
          </p:nvPr>
        </p:nvSpPr>
        <p:spPr/>
        <p:txBody>
          <a:bodyPr/>
          <a:lstStyle>
            <a:lvl1pPr>
              <a:defRPr sz="825"/>
            </a:lvl1pPr>
          </a:lstStyle>
          <a:p>
            <a:endParaRPr lang="en-US" dirty="0"/>
          </a:p>
        </p:txBody>
      </p:sp>
      <p:sp>
        <p:nvSpPr>
          <p:cNvPr id="6" name="Slide Number Placeholder 5"/>
          <p:cNvSpPr>
            <a:spLocks noGrp="1"/>
          </p:cNvSpPr>
          <p:nvPr>
            <p:ph type="sldNum" sz="quarter" idx="12"/>
          </p:nvPr>
        </p:nvSpPr>
        <p:spPr/>
        <p:txBody>
          <a:bodyPr/>
          <a:lstStyle>
            <a:lvl1pPr>
              <a:defRPr sz="825"/>
            </a:lvl1p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1904110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70613" y="1543051"/>
            <a:ext cx="6345303" cy="2000249"/>
          </a:xfrm>
        </p:spPr>
        <p:txBody>
          <a:bodyPr anchor="b">
            <a:normAutofit/>
          </a:bodyPr>
          <a:lstStyle>
            <a:lvl1pPr algn="l">
              <a:defRPr sz="3600" b="0" i="0" cap="none" baseline="0"/>
            </a:lvl1pPr>
          </a:lstStyle>
          <a:p>
            <a:r>
              <a:rPr lang="en-US"/>
              <a:t>Click to edit Master title style</a:t>
            </a:r>
            <a:endParaRPr/>
          </a:p>
        </p:txBody>
      </p:sp>
      <p:sp>
        <p:nvSpPr>
          <p:cNvPr id="3" name="Text Placeholder 2"/>
          <p:cNvSpPr>
            <a:spLocks noGrp="1"/>
          </p:cNvSpPr>
          <p:nvPr>
            <p:ph type="body" idx="1"/>
          </p:nvPr>
        </p:nvSpPr>
        <p:spPr>
          <a:xfrm>
            <a:off x="970613" y="3657600"/>
            <a:ext cx="6345303" cy="857250"/>
          </a:xfrm>
        </p:spPr>
        <p:txBody>
          <a:bodyPr anchor="t">
            <a:normAutofit/>
          </a:bodyPr>
          <a:lstStyle>
            <a:lvl1pPr marL="0" indent="0">
              <a:spcBef>
                <a:spcPts val="0"/>
              </a:spcBef>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sz="825"/>
            </a:lvl1pPr>
          </a:lstStyle>
          <a:p>
            <a:fld id="{3544ABDE-5A68-4CAB-9C24-DA1AB10BAE58}" type="datetime1">
              <a:rPr lang="en-US" smtClean="0"/>
              <a:t>10/2/2020</a:t>
            </a:fld>
            <a:endParaRPr lang="en-US" dirty="0"/>
          </a:p>
        </p:txBody>
      </p:sp>
      <p:sp>
        <p:nvSpPr>
          <p:cNvPr id="5" name="Footer Placeholder 4"/>
          <p:cNvSpPr>
            <a:spLocks noGrp="1"/>
          </p:cNvSpPr>
          <p:nvPr>
            <p:ph type="ftr" sz="quarter" idx="11"/>
          </p:nvPr>
        </p:nvSpPr>
        <p:spPr/>
        <p:txBody>
          <a:bodyPr/>
          <a:lstStyle>
            <a:lvl1pPr>
              <a:defRPr sz="825"/>
            </a:lvl1pPr>
          </a:lstStyle>
          <a:p>
            <a:endParaRPr lang="en-US" dirty="0"/>
          </a:p>
        </p:txBody>
      </p:sp>
      <p:sp>
        <p:nvSpPr>
          <p:cNvPr id="6" name="Slide Number Placeholder 5"/>
          <p:cNvSpPr>
            <a:spLocks noGrp="1"/>
          </p:cNvSpPr>
          <p:nvPr>
            <p:ph type="sldNum" sz="quarter" idx="12"/>
          </p:nvPr>
        </p:nvSpPr>
        <p:spPr/>
        <p:txBody>
          <a:bodyPr/>
          <a:lstStyle>
            <a:lvl1pPr>
              <a:defRPr sz="825"/>
            </a:lvl1p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2332273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970612" y="1257300"/>
            <a:ext cx="3525930" cy="3371850"/>
          </a:xfrm>
        </p:spPr>
        <p:txBody>
          <a:bodyPr>
            <a:normAutofit/>
          </a:bodyPr>
          <a:lstStyle>
            <a:lvl1pPr>
              <a:defRPr sz="1800"/>
            </a:lvl1pPr>
            <a:lvl2pPr>
              <a:defRPr sz="1500"/>
            </a:lvl2pPr>
            <a:lvl3pPr>
              <a:defRPr sz="1350"/>
            </a:lvl3pPr>
            <a:lvl4pPr>
              <a:defRPr sz="1200"/>
            </a:lvl4pPr>
            <a:lvl5pPr>
              <a:defRPr sz="1200"/>
            </a:lvl5pPr>
            <a:lvl6pPr marL="1200150">
              <a:defRPr sz="1200"/>
            </a:lvl6pPr>
            <a:lvl7pPr marL="1405890">
              <a:defRPr sz="1200"/>
            </a:lvl7pPr>
            <a:lvl8pPr marL="1611630">
              <a:defRPr sz="1200"/>
            </a:lvl8pPr>
            <a:lvl9pPr marL="1817370">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652738" y="1257301"/>
            <a:ext cx="3525930" cy="3371850"/>
          </a:xfrm>
        </p:spPr>
        <p:txBody>
          <a:bodyPr>
            <a:normAutofit/>
          </a:bodyPr>
          <a:lstStyle>
            <a:lvl1pPr>
              <a:defRPr sz="1800"/>
            </a:lvl1pPr>
            <a:lvl2pPr>
              <a:defRPr sz="1500"/>
            </a:lvl2pPr>
            <a:lvl3pPr>
              <a:defRPr sz="1350"/>
            </a:lvl3pPr>
            <a:lvl4pPr>
              <a:defRPr sz="1200"/>
            </a:lvl4pPr>
            <a:lvl5pPr>
              <a:defRPr sz="1200"/>
            </a:lvl5pPr>
            <a:lvl6pPr marL="1200150">
              <a:defRPr sz="1200"/>
            </a:lvl6pPr>
            <a:lvl7pPr marL="1405890">
              <a:defRPr sz="1200"/>
            </a:lvl7pPr>
            <a:lvl8pPr marL="1611630">
              <a:defRPr sz="1200"/>
            </a:lvl8pPr>
            <a:lvl9pPr marL="1817370">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lvl1pPr>
              <a:defRPr sz="825"/>
            </a:lvl1pPr>
          </a:lstStyle>
          <a:p>
            <a:fld id="{0EF0D6EA-4B70-4309-84EA-32A10F299478}" type="datetime1">
              <a:rPr lang="en-US" smtClean="0"/>
              <a:t>10/2/2020</a:t>
            </a:fld>
            <a:endParaRPr lang="en-US" dirty="0"/>
          </a:p>
        </p:txBody>
      </p:sp>
      <p:sp>
        <p:nvSpPr>
          <p:cNvPr id="6" name="Footer Placeholder 5"/>
          <p:cNvSpPr>
            <a:spLocks noGrp="1"/>
          </p:cNvSpPr>
          <p:nvPr>
            <p:ph type="ftr" sz="quarter" idx="11"/>
          </p:nvPr>
        </p:nvSpPr>
        <p:spPr/>
        <p:txBody>
          <a:bodyPr/>
          <a:lstStyle>
            <a:lvl1pPr>
              <a:defRPr sz="825"/>
            </a:lvl1pPr>
          </a:lstStyle>
          <a:p>
            <a:endParaRPr lang="en-US" dirty="0"/>
          </a:p>
        </p:txBody>
      </p:sp>
      <p:sp>
        <p:nvSpPr>
          <p:cNvPr id="7" name="Slide Number Placeholder 6"/>
          <p:cNvSpPr>
            <a:spLocks noGrp="1"/>
          </p:cNvSpPr>
          <p:nvPr>
            <p:ph type="sldNum" sz="quarter" idx="12"/>
          </p:nvPr>
        </p:nvSpPr>
        <p:spPr/>
        <p:txBody>
          <a:bodyPr/>
          <a:lstStyle>
            <a:lvl1pPr>
              <a:defRPr sz="825"/>
            </a:lvl1p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3155636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970612" y="1257300"/>
            <a:ext cx="3526775" cy="571501"/>
          </a:xfrm>
        </p:spPr>
        <p:txBody>
          <a:bodyPr anchor="ctr">
            <a:noAutofit/>
          </a:bodyPr>
          <a:lstStyle>
            <a:lvl1pPr marL="0" indent="0">
              <a:spcBef>
                <a:spcPts val="0"/>
              </a:spcBef>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970612" y="1887343"/>
            <a:ext cx="3526775" cy="2741807"/>
          </a:xfrm>
        </p:spPr>
        <p:txBody>
          <a:bodyPr/>
          <a:lstStyle>
            <a:lvl1pPr>
              <a:defRPr sz="1650"/>
            </a:lvl1pPr>
            <a:lvl2pPr>
              <a:defRPr sz="1500"/>
            </a:lvl2pPr>
            <a:lvl3pPr>
              <a:defRPr sz="1350"/>
            </a:lvl3pPr>
            <a:lvl4pPr>
              <a:defRPr sz="1200"/>
            </a:lvl4pPr>
            <a:lvl5pPr>
              <a:defRPr sz="1200"/>
            </a:lvl5pPr>
            <a:lvl6pPr marL="1200150">
              <a:defRPr sz="1200"/>
            </a:lvl6pPr>
            <a:lvl7pPr marL="1405890">
              <a:defRPr sz="1200"/>
            </a:lvl7pPr>
            <a:lvl8pPr marL="1611630">
              <a:defRPr sz="1200"/>
            </a:lvl8pPr>
            <a:lvl9pPr marL="1817370">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645026" y="1257300"/>
            <a:ext cx="3528363" cy="571501"/>
          </a:xfrm>
        </p:spPr>
        <p:txBody>
          <a:bodyPr anchor="ctr">
            <a:noAutofit/>
          </a:bodyPr>
          <a:lstStyle>
            <a:lvl1pPr marL="0" indent="0">
              <a:spcBef>
                <a:spcPts val="0"/>
              </a:spcBef>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887343"/>
            <a:ext cx="3528363" cy="2741807"/>
          </a:xfrm>
        </p:spPr>
        <p:txBody>
          <a:bodyPr/>
          <a:lstStyle>
            <a:lvl1pPr>
              <a:defRPr sz="1650"/>
            </a:lvl1pPr>
            <a:lvl2pPr>
              <a:defRPr sz="1500"/>
            </a:lvl2pPr>
            <a:lvl3pPr>
              <a:defRPr sz="1350"/>
            </a:lvl3pPr>
            <a:lvl4pPr>
              <a:defRPr sz="1200"/>
            </a:lvl4pPr>
            <a:lvl5pPr>
              <a:defRPr sz="1200"/>
            </a:lvl5pPr>
            <a:lvl6pPr marL="1200150">
              <a:defRPr sz="1200"/>
            </a:lvl6pPr>
            <a:lvl7pPr marL="1405890">
              <a:defRPr sz="1200"/>
            </a:lvl7pPr>
            <a:lvl8pPr marL="1611630">
              <a:defRPr sz="1200"/>
            </a:lvl8pPr>
            <a:lvl9pPr marL="1817370">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lvl1pPr>
              <a:defRPr sz="825"/>
            </a:lvl1pPr>
          </a:lstStyle>
          <a:p>
            <a:fld id="{C5429569-20AC-402C-AC2B-107D1726454F}" type="datetime1">
              <a:rPr lang="en-US" smtClean="0"/>
              <a:t>10/2/2020</a:t>
            </a:fld>
            <a:endParaRPr lang="en-US" dirty="0"/>
          </a:p>
        </p:txBody>
      </p:sp>
      <p:sp>
        <p:nvSpPr>
          <p:cNvPr id="8" name="Footer Placeholder 7"/>
          <p:cNvSpPr>
            <a:spLocks noGrp="1"/>
          </p:cNvSpPr>
          <p:nvPr>
            <p:ph type="ftr" sz="quarter" idx="11"/>
          </p:nvPr>
        </p:nvSpPr>
        <p:spPr/>
        <p:txBody>
          <a:bodyPr/>
          <a:lstStyle>
            <a:lvl1pPr>
              <a:defRPr sz="825"/>
            </a:lvl1pPr>
          </a:lstStyle>
          <a:p>
            <a:endParaRPr lang="en-US" dirty="0"/>
          </a:p>
        </p:txBody>
      </p:sp>
      <p:sp>
        <p:nvSpPr>
          <p:cNvPr id="9" name="Slide Number Placeholder 8"/>
          <p:cNvSpPr>
            <a:spLocks noGrp="1"/>
          </p:cNvSpPr>
          <p:nvPr>
            <p:ph type="sldNum" sz="quarter" idx="12"/>
          </p:nvPr>
        </p:nvSpPr>
        <p:spPr/>
        <p:txBody>
          <a:bodyPr/>
          <a:lstStyle>
            <a:lvl1pPr>
              <a:defRPr sz="825"/>
            </a:lvl1p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267540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lvl1pPr>
              <a:defRPr sz="825"/>
            </a:lvl1pPr>
          </a:lstStyle>
          <a:p>
            <a:fld id="{91D8F43F-13B4-4F43-A283-F386B25B9B2D}" type="datetime1">
              <a:rPr lang="en-US" smtClean="0"/>
              <a:t>10/2/2020</a:t>
            </a:fld>
            <a:endParaRPr lang="en-US" dirty="0"/>
          </a:p>
        </p:txBody>
      </p:sp>
      <p:sp>
        <p:nvSpPr>
          <p:cNvPr id="4" name="Footer Placeholder 3"/>
          <p:cNvSpPr>
            <a:spLocks noGrp="1"/>
          </p:cNvSpPr>
          <p:nvPr>
            <p:ph type="ftr" sz="quarter" idx="11"/>
          </p:nvPr>
        </p:nvSpPr>
        <p:spPr/>
        <p:txBody>
          <a:bodyPr/>
          <a:lstStyle>
            <a:lvl1pPr>
              <a:defRPr sz="825"/>
            </a:lvl1pPr>
          </a:lstStyle>
          <a:p>
            <a:endParaRPr lang="en-US" dirty="0"/>
          </a:p>
        </p:txBody>
      </p:sp>
      <p:sp>
        <p:nvSpPr>
          <p:cNvPr id="5" name="Slide Number Placeholder 4"/>
          <p:cNvSpPr>
            <a:spLocks noGrp="1"/>
          </p:cNvSpPr>
          <p:nvPr>
            <p:ph type="sldNum" sz="quarter" idx="12"/>
          </p:nvPr>
        </p:nvSpPr>
        <p:spPr/>
        <p:txBody>
          <a:bodyPr/>
          <a:lstStyle>
            <a:lvl1pPr>
              <a:defRPr sz="825"/>
            </a:lvl1p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3573846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z="825"/>
            </a:lvl1pPr>
          </a:lstStyle>
          <a:p>
            <a:fld id="{BFB8C574-2306-450E-9A94-D956459853CF}" type="datetime1">
              <a:rPr lang="en-US" smtClean="0"/>
              <a:t>10/2/2020</a:t>
            </a:fld>
            <a:endParaRPr lang="en-US" dirty="0"/>
          </a:p>
        </p:txBody>
      </p:sp>
      <p:sp>
        <p:nvSpPr>
          <p:cNvPr id="3" name="Footer Placeholder 2"/>
          <p:cNvSpPr>
            <a:spLocks noGrp="1"/>
          </p:cNvSpPr>
          <p:nvPr>
            <p:ph type="ftr" sz="quarter" idx="11"/>
          </p:nvPr>
        </p:nvSpPr>
        <p:spPr/>
        <p:txBody>
          <a:bodyPr/>
          <a:lstStyle>
            <a:lvl1pPr>
              <a:defRPr sz="825"/>
            </a:lvl1pPr>
          </a:lstStyle>
          <a:p>
            <a:endParaRPr lang="en-US" dirty="0"/>
          </a:p>
        </p:txBody>
      </p:sp>
      <p:sp>
        <p:nvSpPr>
          <p:cNvPr id="4" name="Slide Number Placeholder 3"/>
          <p:cNvSpPr>
            <a:spLocks noGrp="1"/>
          </p:cNvSpPr>
          <p:nvPr>
            <p:ph type="sldNum" sz="quarter" idx="12"/>
          </p:nvPr>
        </p:nvSpPr>
        <p:spPr/>
        <p:txBody>
          <a:bodyPr/>
          <a:lstStyle>
            <a:lvl1pPr>
              <a:defRPr sz="825"/>
            </a:lvl1p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4229672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29627" y="1257300"/>
            <a:ext cx="2858244" cy="1828800"/>
          </a:xfrm>
        </p:spPr>
        <p:txBody>
          <a:bodyPr anchor="b">
            <a:normAutofit/>
          </a:bodyPr>
          <a:lstStyle>
            <a:lvl1pPr algn="l">
              <a:defRPr sz="2400" b="0"/>
            </a:lvl1pPr>
          </a:lstStyle>
          <a:p>
            <a:r>
              <a:rPr lang="en-US"/>
              <a:t>Click to edit Master title style</a:t>
            </a:r>
            <a:endParaRPr dirty="0"/>
          </a:p>
        </p:txBody>
      </p:sp>
      <p:sp>
        <p:nvSpPr>
          <p:cNvPr id="3" name="Content Placeholder 2"/>
          <p:cNvSpPr>
            <a:spLocks noGrp="1"/>
          </p:cNvSpPr>
          <p:nvPr>
            <p:ph idx="1"/>
          </p:nvPr>
        </p:nvSpPr>
        <p:spPr>
          <a:xfrm>
            <a:off x="970612" y="514350"/>
            <a:ext cx="4630356" cy="4114800"/>
          </a:xfrm>
        </p:spPr>
        <p:txBody>
          <a:bodyPr>
            <a:normAutofit/>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5829627" y="3143250"/>
            <a:ext cx="2858244" cy="1143000"/>
          </a:xfrm>
        </p:spPr>
        <p:txBody>
          <a:bodyP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sz="825"/>
            </a:lvl1pPr>
          </a:lstStyle>
          <a:p>
            <a:fld id="{36863721-E2C4-4B94-B786-C4F117D27229}" type="datetime1">
              <a:rPr lang="en-US" smtClean="0"/>
              <a:t>10/2/2020</a:t>
            </a:fld>
            <a:endParaRPr lang="en-US" dirty="0"/>
          </a:p>
        </p:txBody>
      </p:sp>
      <p:sp>
        <p:nvSpPr>
          <p:cNvPr id="6" name="Footer Placeholder 5"/>
          <p:cNvSpPr>
            <a:spLocks noGrp="1"/>
          </p:cNvSpPr>
          <p:nvPr>
            <p:ph type="ftr" sz="quarter" idx="11"/>
          </p:nvPr>
        </p:nvSpPr>
        <p:spPr/>
        <p:txBody>
          <a:bodyPr/>
          <a:lstStyle>
            <a:lvl1pPr>
              <a:defRPr sz="825"/>
            </a:lvl1pPr>
          </a:lstStyle>
          <a:p>
            <a:endParaRPr lang="en-US" dirty="0"/>
          </a:p>
        </p:txBody>
      </p:sp>
      <p:sp>
        <p:nvSpPr>
          <p:cNvPr id="7" name="Slide Number Placeholder 6"/>
          <p:cNvSpPr>
            <a:spLocks noGrp="1"/>
          </p:cNvSpPr>
          <p:nvPr>
            <p:ph type="sldNum" sz="quarter" idx="12"/>
          </p:nvPr>
        </p:nvSpPr>
        <p:spPr/>
        <p:txBody>
          <a:bodyPr/>
          <a:lstStyle>
            <a:lvl1pPr>
              <a:defRPr sz="825"/>
            </a:lvl1p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1633978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29627" y="1257300"/>
            <a:ext cx="2858244" cy="1828800"/>
          </a:xfrm>
        </p:spPr>
        <p:txBody>
          <a:bodyPr anchor="b">
            <a:noAutofit/>
          </a:bodyPr>
          <a:lstStyle>
            <a:lvl1pPr algn="l">
              <a:defRPr sz="24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142107" y="0"/>
            <a:ext cx="4458862" cy="5143500"/>
          </a:xfrm>
        </p:spPr>
        <p:txBody>
          <a:bodyPr tIns="914400">
            <a:normAutofit/>
          </a:bodyPr>
          <a:lstStyle>
            <a:lvl1pPr marL="0" indent="0" algn="ctr">
              <a:buNone/>
              <a:defRPr sz="18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endParaRPr dirty="0"/>
          </a:p>
        </p:txBody>
      </p:sp>
      <p:sp>
        <p:nvSpPr>
          <p:cNvPr id="4" name="Text Placeholder 3"/>
          <p:cNvSpPr>
            <a:spLocks noGrp="1"/>
          </p:cNvSpPr>
          <p:nvPr>
            <p:ph type="body" sz="half" idx="2"/>
          </p:nvPr>
        </p:nvSpPr>
        <p:spPr>
          <a:xfrm>
            <a:off x="5829627" y="3143250"/>
            <a:ext cx="2858244" cy="1143000"/>
          </a:xfrm>
        </p:spPr>
        <p:txBody>
          <a:bodyP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838034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1200150">
              <a:defRPr/>
            </a:lvl6pPr>
            <a:lvl7pPr marL="1405890">
              <a:defRPr/>
            </a:lvl7pPr>
            <a:lvl8pPr marL="1611630">
              <a:defRPr/>
            </a:lvl8pPr>
            <a:lvl9pPr marL="181737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lvl1pPr>
              <a:defRPr sz="825"/>
            </a:lvl1pPr>
          </a:lstStyle>
          <a:p>
            <a:fld id="{46211366-BC25-4D8F-9D25-E1F6A26A61F5}" type="datetime1">
              <a:rPr lang="en-US" smtClean="0"/>
              <a:t>10/2/2020</a:t>
            </a:fld>
            <a:endParaRPr lang="en-US" dirty="0"/>
          </a:p>
        </p:txBody>
      </p:sp>
      <p:sp>
        <p:nvSpPr>
          <p:cNvPr id="5" name="Footer Placeholder 4"/>
          <p:cNvSpPr>
            <a:spLocks noGrp="1"/>
          </p:cNvSpPr>
          <p:nvPr>
            <p:ph type="ftr" sz="quarter" idx="11"/>
          </p:nvPr>
        </p:nvSpPr>
        <p:spPr/>
        <p:txBody>
          <a:bodyPr/>
          <a:lstStyle>
            <a:lvl1pPr>
              <a:defRPr sz="825"/>
            </a:lvl1pPr>
          </a:lstStyle>
          <a:p>
            <a:endParaRPr lang="en-US" dirty="0"/>
          </a:p>
        </p:txBody>
      </p:sp>
      <p:sp>
        <p:nvSpPr>
          <p:cNvPr id="6" name="Slide Number Placeholder 5"/>
          <p:cNvSpPr>
            <a:spLocks noGrp="1"/>
          </p:cNvSpPr>
          <p:nvPr>
            <p:ph type="sldNum" sz="quarter" idx="12"/>
          </p:nvPr>
        </p:nvSpPr>
        <p:spPr/>
        <p:txBody>
          <a:bodyPr/>
          <a:lstStyle>
            <a:lvl1pPr>
              <a:defRPr sz="825"/>
            </a:lvl1p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2287369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15916" y="285750"/>
            <a:ext cx="1429121" cy="4343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970613" y="285750"/>
            <a:ext cx="6230973" cy="4343400"/>
          </a:xfrm>
        </p:spPr>
        <p:txBody>
          <a:bodyPr vert="eaVert"/>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lvl1pPr>
              <a:defRPr sz="825"/>
            </a:lvl1pPr>
          </a:lstStyle>
          <a:p>
            <a:fld id="{A03E0BCB-6487-46BC-96CE-9D9DFD031911}" type="datetime1">
              <a:rPr lang="en-US" smtClean="0"/>
              <a:t>10/2/2020</a:t>
            </a:fld>
            <a:endParaRPr lang="en-US" dirty="0"/>
          </a:p>
        </p:txBody>
      </p:sp>
      <p:sp>
        <p:nvSpPr>
          <p:cNvPr id="5" name="Footer Placeholder 4"/>
          <p:cNvSpPr>
            <a:spLocks noGrp="1"/>
          </p:cNvSpPr>
          <p:nvPr>
            <p:ph type="ftr" sz="quarter" idx="11"/>
          </p:nvPr>
        </p:nvSpPr>
        <p:spPr/>
        <p:txBody>
          <a:bodyPr/>
          <a:lstStyle>
            <a:lvl1pPr>
              <a:defRPr sz="825"/>
            </a:lvl1pPr>
          </a:lstStyle>
          <a:p>
            <a:endParaRPr lang="en-US" dirty="0"/>
          </a:p>
        </p:txBody>
      </p:sp>
      <p:sp>
        <p:nvSpPr>
          <p:cNvPr id="6" name="Slide Number Placeholder 5"/>
          <p:cNvSpPr>
            <a:spLocks noGrp="1"/>
          </p:cNvSpPr>
          <p:nvPr>
            <p:ph type="sldNum" sz="quarter" idx="12"/>
          </p:nvPr>
        </p:nvSpPr>
        <p:spPr/>
        <p:txBody>
          <a:bodyPr/>
          <a:lstStyle>
            <a:lvl1pPr>
              <a:defRPr sz="825"/>
            </a:lvl1p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1243551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Logo-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575352"/>
            <a:ext cx="7886700" cy="692663"/>
          </a:xfrm>
        </p:spPr>
        <p:txBody>
          <a:bodyPr/>
          <a:lstStyle>
            <a:lvl1pPr>
              <a:defRPr>
                <a:solidFill>
                  <a:srgbClr val="006747"/>
                </a:solidFill>
              </a:defRPr>
            </a:lvl1pPr>
          </a:lstStyle>
          <a:p>
            <a:r>
              <a:rPr lang="en-US" dirty="0"/>
              <a:t>Header Goes Here</a:t>
            </a:r>
          </a:p>
        </p:txBody>
      </p:sp>
      <p:sp>
        <p:nvSpPr>
          <p:cNvPr id="3" name="Content Placeholder 2"/>
          <p:cNvSpPr>
            <a:spLocks noGrp="1"/>
          </p:cNvSpPr>
          <p:nvPr>
            <p:ph idx="1"/>
          </p:nvPr>
        </p:nvSpPr>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F5EC011-0DA0-DB45-996E-85C7F379AB45}" type="slidenum">
              <a:rPr lang="en-US" smtClean="0"/>
              <a:t>‹#›</a:t>
            </a:fld>
            <a:endParaRPr lang="en-US"/>
          </a:p>
        </p:txBody>
      </p:sp>
    </p:spTree>
    <p:extLst>
      <p:ext uri="{BB962C8B-B14F-4D97-AF65-F5344CB8AC3E}">
        <p14:creationId xmlns:p14="http://schemas.microsoft.com/office/powerpoint/2010/main" val="5041564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Doub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1CE819-0AF6-4662-A220-178C9C515A01}"/>
              </a:ext>
            </a:extLst>
          </p:cNvPr>
          <p:cNvSpPr>
            <a:spLocks noGrp="1"/>
          </p:cNvSpPr>
          <p:nvPr>
            <p:ph sz="half" idx="1"/>
          </p:nvPr>
        </p:nvSpPr>
        <p:spPr>
          <a:xfrm>
            <a:off x="416000" y="1370013"/>
            <a:ext cx="4079801" cy="3350843"/>
          </a:xfrm>
          <a:prstGeom prst="rect">
            <a:avLst/>
          </a:prstGeom>
        </p:spPr>
        <p:txBody>
          <a:bodyPr/>
          <a:lstStyle>
            <a:lvl1pPr>
              <a:spcBef>
                <a:spcPts val="400"/>
              </a:spcBef>
              <a:spcAft>
                <a:spcPts val="400"/>
              </a:spcAft>
              <a:buClr>
                <a:srgbClr val="FF0000"/>
              </a:buClr>
              <a:defRPr sz="2000">
                <a:latin typeface="Arial" panose="020B0604020202020204" pitchFamily="34" charset="0"/>
                <a:cs typeface="Arial" panose="020B0604020202020204" pitchFamily="34" charset="0"/>
              </a:defRPr>
            </a:lvl1pPr>
            <a:lvl2pPr>
              <a:spcBef>
                <a:spcPts val="400"/>
              </a:spcBef>
              <a:spcAft>
                <a:spcPts val="400"/>
              </a:spcAft>
              <a:buClr>
                <a:srgbClr val="FF0000"/>
              </a:buClr>
              <a:defRPr sz="1799">
                <a:latin typeface="Arial" panose="020B0604020202020204" pitchFamily="34" charset="0"/>
                <a:cs typeface="Arial" panose="020B0604020202020204" pitchFamily="34" charset="0"/>
              </a:defRPr>
            </a:lvl2pPr>
            <a:lvl3pPr>
              <a:spcBef>
                <a:spcPts val="400"/>
              </a:spcBef>
              <a:spcAft>
                <a:spcPts val="400"/>
              </a:spcAft>
              <a:buClr>
                <a:srgbClr val="FF0000"/>
              </a:buClr>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3E148E96-40EF-4529-80A7-FD7D8CB1E822}"/>
              </a:ext>
            </a:extLst>
          </p:cNvPr>
          <p:cNvSpPr>
            <a:spLocks noGrp="1"/>
          </p:cNvSpPr>
          <p:nvPr>
            <p:ph sz="half" idx="2"/>
          </p:nvPr>
        </p:nvSpPr>
        <p:spPr>
          <a:xfrm>
            <a:off x="4648200" y="1370013"/>
            <a:ext cx="4205177" cy="3350843"/>
          </a:xfrm>
          <a:prstGeom prst="rect">
            <a:avLst/>
          </a:prstGeom>
        </p:spPr>
        <p:txBody>
          <a:bodyPr/>
          <a:lstStyle>
            <a:lvl1pPr>
              <a:spcBef>
                <a:spcPts val="400"/>
              </a:spcBef>
              <a:spcAft>
                <a:spcPts val="400"/>
              </a:spcAft>
              <a:buClr>
                <a:srgbClr val="FF0000"/>
              </a:buClr>
              <a:defRPr sz="2000">
                <a:latin typeface="Arial" panose="020B0604020202020204" pitchFamily="34" charset="0"/>
                <a:cs typeface="Arial" panose="020B0604020202020204" pitchFamily="34" charset="0"/>
              </a:defRPr>
            </a:lvl1pPr>
            <a:lvl2pPr>
              <a:spcBef>
                <a:spcPts val="400"/>
              </a:spcBef>
              <a:spcAft>
                <a:spcPts val="400"/>
              </a:spcAft>
              <a:buClr>
                <a:srgbClr val="FF0000"/>
              </a:buClr>
              <a:defRPr sz="1799">
                <a:latin typeface="Arial" panose="020B0604020202020204" pitchFamily="34" charset="0"/>
                <a:cs typeface="Arial" panose="020B0604020202020204" pitchFamily="34" charset="0"/>
              </a:defRPr>
            </a:lvl2pPr>
            <a:lvl3pPr>
              <a:spcBef>
                <a:spcPts val="400"/>
              </a:spcBef>
              <a:spcAft>
                <a:spcPts val="400"/>
              </a:spcAft>
              <a:buClr>
                <a:srgbClr val="FF0000"/>
              </a:buClr>
              <a:defRPr sz="1600">
                <a:latin typeface="Arial" panose="020B0604020202020204" pitchFamily="34" charset="0"/>
                <a:cs typeface="Arial" panose="020B0604020202020204" pitchFamily="34" charset="0"/>
              </a:defRPr>
            </a:lvl3pPr>
            <a:lvl4pPr marL="1371257" indent="0">
              <a:buNone/>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5" name="Title Placeholder 1">
            <a:extLst>
              <a:ext uri="{FF2B5EF4-FFF2-40B4-BE49-F238E27FC236}">
                <a16:creationId xmlns:a16="http://schemas.microsoft.com/office/drawing/2014/main" id="{5F819719-5060-43B0-A455-6C1341CAD422}"/>
              </a:ext>
            </a:extLst>
          </p:cNvPr>
          <p:cNvSpPr>
            <a:spLocks noGrp="1"/>
          </p:cNvSpPr>
          <p:nvPr>
            <p:ph type="title"/>
          </p:nvPr>
        </p:nvSpPr>
        <p:spPr>
          <a:xfrm>
            <a:off x="415999" y="659220"/>
            <a:ext cx="8437378" cy="609194"/>
          </a:xfrm>
          <a:prstGeom prst="rect">
            <a:avLst/>
          </a:prstGeom>
        </p:spPr>
        <p:txBody>
          <a:bodyPr vert="horz" lIns="91440" tIns="45720" rIns="91440" bIns="45720" rtlCol="0" anchor="ctr">
            <a:noAutofit/>
          </a:bodyPr>
          <a:lstStyle>
            <a:lvl1pPr>
              <a:defRPr sz="2799">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6837306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Standard Layout #2">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5F819719-5060-43B0-A455-6C1341CAD422}"/>
              </a:ext>
            </a:extLst>
          </p:cNvPr>
          <p:cNvSpPr>
            <a:spLocks noGrp="1"/>
          </p:cNvSpPr>
          <p:nvPr>
            <p:ph type="title"/>
          </p:nvPr>
        </p:nvSpPr>
        <p:spPr>
          <a:xfrm>
            <a:off x="415999" y="659220"/>
            <a:ext cx="8437378" cy="609194"/>
          </a:xfrm>
          <a:prstGeom prst="rect">
            <a:avLst/>
          </a:prstGeom>
        </p:spPr>
        <p:txBody>
          <a:bodyPr vert="horz" lIns="91440" tIns="45720" rIns="91440" bIns="45720" rtlCol="0" anchor="ctr">
            <a:noAutofit/>
          </a:bodyPr>
          <a:lstStyle>
            <a:lvl1pPr>
              <a:defRPr sz="2799">
                <a:latin typeface="Arial" panose="020B0604020202020204" pitchFamily="34" charset="0"/>
                <a:cs typeface="Arial" panose="020B0604020202020204" pitchFamily="34" charset="0"/>
              </a:defRPr>
            </a:lvl1pPr>
          </a:lstStyle>
          <a:p>
            <a:r>
              <a:rPr lang="en-US"/>
              <a:t>Click to edit Master title style</a:t>
            </a:r>
          </a:p>
        </p:txBody>
      </p:sp>
      <p:sp>
        <p:nvSpPr>
          <p:cNvPr id="6" name="Text Placeholder 2">
            <a:extLst>
              <a:ext uri="{FF2B5EF4-FFF2-40B4-BE49-F238E27FC236}">
                <a16:creationId xmlns:a16="http://schemas.microsoft.com/office/drawing/2014/main" id="{D88B8A9F-6B1B-48AE-89F9-2F94240E1054}"/>
              </a:ext>
            </a:extLst>
          </p:cNvPr>
          <p:cNvSpPr>
            <a:spLocks noGrp="1"/>
          </p:cNvSpPr>
          <p:nvPr>
            <p:ph type="body" idx="10"/>
          </p:nvPr>
        </p:nvSpPr>
        <p:spPr>
          <a:xfrm>
            <a:off x="416000" y="1268413"/>
            <a:ext cx="8437376" cy="476102"/>
          </a:xfrm>
          <a:prstGeom prst="rect">
            <a:avLst/>
          </a:prstGeom>
        </p:spPr>
        <p:txBody>
          <a:bodyPr anchor="b"/>
          <a:lstStyle>
            <a:lvl1pPr marL="0" indent="0" algn="l">
              <a:buNone/>
              <a:defRPr sz="2000" b="1">
                <a:latin typeface="Arial" panose="020B0604020202020204" pitchFamily="34" charset="0"/>
                <a:cs typeface="Arial" panose="020B0604020202020204" pitchFamily="34" charset="0"/>
              </a:defRPr>
            </a:lvl1pPr>
            <a:lvl2pPr marL="457086" indent="0">
              <a:buNone/>
              <a:defRPr sz="2000" b="1"/>
            </a:lvl2pPr>
            <a:lvl3pPr marL="914171" indent="0">
              <a:buNone/>
              <a:defRPr sz="1799" b="1"/>
            </a:lvl3pPr>
            <a:lvl4pPr marL="1371257" indent="0">
              <a:buNone/>
              <a:defRPr sz="1600" b="1"/>
            </a:lvl4pPr>
            <a:lvl5pPr marL="1828343" indent="0">
              <a:buNone/>
              <a:defRPr sz="1600" b="1"/>
            </a:lvl5pPr>
            <a:lvl6pPr marL="2285429" indent="0">
              <a:buNone/>
              <a:defRPr sz="1600" b="1"/>
            </a:lvl6pPr>
            <a:lvl7pPr marL="2742515" indent="0">
              <a:buNone/>
              <a:defRPr sz="1600" b="1"/>
            </a:lvl7pPr>
            <a:lvl8pPr marL="3199600" indent="0">
              <a:buNone/>
              <a:defRPr sz="1600" b="1"/>
            </a:lvl8pPr>
            <a:lvl9pPr marL="3656686" indent="0">
              <a:buNone/>
              <a:defRPr sz="1600" b="1"/>
            </a:lvl9pPr>
          </a:lstStyle>
          <a:p>
            <a:pPr lvl="0"/>
            <a:r>
              <a:rPr lang="en-US"/>
              <a:t>Edit Master text styles</a:t>
            </a:r>
          </a:p>
        </p:txBody>
      </p:sp>
      <p:sp>
        <p:nvSpPr>
          <p:cNvPr id="12" name="Content Placeholder 2">
            <a:extLst>
              <a:ext uri="{FF2B5EF4-FFF2-40B4-BE49-F238E27FC236}">
                <a16:creationId xmlns:a16="http://schemas.microsoft.com/office/drawing/2014/main" id="{2E16BBE8-C02D-4DB5-86B4-64787E9FFEF4}"/>
              </a:ext>
            </a:extLst>
          </p:cNvPr>
          <p:cNvSpPr>
            <a:spLocks noGrp="1"/>
          </p:cNvSpPr>
          <p:nvPr>
            <p:ph sz="half" idx="1"/>
          </p:nvPr>
        </p:nvSpPr>
        <p:spPr>
          <a:xfrm>
            <a:off x="415999" y="1744515"/>
            <a:ext cx="8437378" cy="2976340"/>
          </a:xfrm>
          <a:prstGeom prst="rect">
            <a:avLst/>
          </a:prstGeom>
        </p:spPr>
        <p:txBody>
          <a:bodyPr/>
          <a:lstStyle>
            <a:lvl1pPr>
              <a:spcBef>
                <a:spcPts val="400"/>
              </a:spcBef>
              <a:spcAft>
                <a:spcPts val="400"/>
              </a:spcAft>
              <a:buClr>
                <a:srgbClr val="FF0000"/>
              </a:buClr>
              <a:defRPr sz="2000">
                <a:latin typeface="Arial" panose="020B0604020202020204" pitchFamily="34" charset="0"/>
                <a:cs typeface="Arial" panose="020B0604020202020204" pitchFamily="34" charset="0"/>
              </a:defRPr>
            </a:lvl1pPr>
            <a:lvl2pPr>
              <a:spcBef>
                <a:spcPts val="400"/>
              </a:spcBef>
              <a:spcAft>
                <a:spcPts val="400"/>
              </a:spcAft>
              <a:buClr>
                <a:srgbClr val="FF0000"/>
              </a:buClr>
              <a:defRPr sz="1799">
                <a:latin typeface="Arial" panose="020B0604020202020204" pitchFamily="34" charset="0"/>
                <a:cs typeface="Arial" panose="020B0604020202020204" pitchFamily="34" charset="0"/>
              </a:defRPr>
            </a:lvl2pPr>
            <a:lvl3pPr>
              <a:spcBef>
                <a:spcPts val="400"/>
              </a:spcBef>
              <a:spcAft>
                <a:spcPts val="400"/>
              </a:spcAft>
              <a:buClr>
                <a:srgbClr val="FF0000"/>
              </a:buClr>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091059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1_Title Slide">
    <p:spTree>
      <p:nvGrpSpPr>
        <p:cNvPr id="1" name="Shape 107"/>
        <p:cNvGrpSpPr/>
        <p:nvPr/>
      </p:nvGrpSpPr>
      <p:grpSpPr>
        <a:xfrm>
          <a:off x="0" y="0"/>
          <a:ext cx="0" cy="0"/>
          <a:chOff x="0" y="0"/>
          <a:chExt cx="0" cy="0"/>
        </a:xfrm>
      </p:grpSpPr>
      <p:pic>
        <p:nvPicPr>
          <p:cNvPr id="108" name="Shape 108"/>
          <p:cNvPicPr preferRelativeResize="0"/>
          <p:nvPr/>
        </p:nvPicPr>
        <p:blipFill rotWithShape="1">
          <a:blip r:embed="rId2">
            <a:alphaModFix/>
          </a:blip>
          <a:srcRect/>
          <a:stretch/>
        </p:blipFill>
        <p:spPr>
          <a:xfrm>
            <a:off x="0" y="0"/>
            <a:ext cx="9144000" cy="5143500"/>
          </a:xfrm>
          <a:prstGeom prst="rect">
            <a:avLst/>
          </a:prstGeom>
          <a:noFill/>
          <a:ln>
            <a:noFill/>
          </a:ln>
        </p:spPr>
      </p:pic>
    </p:spTree>
    <p:extLst>
      <p:ext uri="{BB962C8B-B14F-4D97-AF65-F5344CB8AC3E}">
        <p14:creationId xmlns:p14="http://schemas.microsoft.com/office/powerpoint/2010/main" val="11063417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685800" y="2082510"/>
            <a:ext cx="7772400" cy="92144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2700" b="1">
                <a:solidFill>
                  <a:schemeClr val="accent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subTitle" idx="1"/>
          </p:nvPr>
        </p:nvSpPr>
        <p:spPr>
          <a:xfrm>
            <a:off x="2468806" y="3078092"/>
            <a:ext cx="5989395" cy="867066"/>
          </a:xfrm>
          <a:prstGeom prst="rect">
            <a:avLst/>
          </a:prstGeom>
          <a:noFill/>
          <a:ln>
            <a:noFill/>
          </a:ln>
        </p:spPr>
        <p:txBody>
          <a:bodyPr spcFirstLastPara="1" wrap="square" lIns="91425" tIns="45700" rIns="91425" bIns="45700" anchor="t" anchorCtr="0">
            <a:noAutofit/>
          </a:bodyPr>
          <a:lstStyle>
            <a:lvl1pPr lvl="0" algn="l">
              <a:lnSpc>
                <a:spcPct val="70000"/>
              </a:lnSpc>
              <a:spcBef>
                <a:spcPts val="480"/>
              </a:spcBef>
              <a:spcAft>
                <a:spcPts val="0"/>
              </a:spcAft>
              <a:buClr>
                <a:schemeClr val="lt1"/>
              </a:buClr>
              <a:buSzPts val="3200"/>
              <a:buNone/>
              <a:defRPr>
                <a:solidFill>
                  <a:schemeClr val="lt1"/>
                </a:solidFill>
              </a:defRPr>
            </a:lvl1pPr>
            <a:lvl2pPr lvl="1" algn="ctr">
              <a:lnSpc>
                <a:spcPct val="70000"/>
              </a:lnSpc>
              <a:spcBef>
                <a:spcPts val="420"/>
              </a:spcBef>
              <a:spcAft>
                <a:spcPts val="0"/>
              </a:spcAft>
              <a:buClr>
                <a:srgbClr val="888888"/>
              </a:buClr>
              <a:buSzPts val="2800"/>
              <a:buNone/>
              <a:defRPr>
                <a:solidFill>
                  <a:srgbClr val="888888"/>
                </a:solidFill>
              </a:defRPr>
            </a:lvl2pPr>
            <a:lvl3pPr lvl="2" algn="ctr">
              <a:lnSpc>
                <a:spcPct val="70000"/>
              </a:lnSpc>
              <a:spcBef>
                <a:spcPts val="360"/>
              </a:spcBef>
              <a:spcAft>
                <a:spcPts val="0"/>
              </a:spcAft>
              <a:buClr>
                <a:srgbClr val="888888"/>
              </a:buClr>
              <a:buSzPts val="2400"/>
              <a:buNone/>
              <a:defRPr>
                <a:solidFill>
                  <a:srgbClr val="888888"/>
                </a:solidFill>
              </a:defRPr>
            </a:lvl3pPr>
            <a:lvl4pPr lvl="3" algn="ctr">
              <a:lnSpc>
                <a:spcPct val="70000"/>
              </a:lnSpc>
              <a:spcBef>
                <a:spcPts val="300"/>
              </a:spcBef>
              <a:spcAft>
                <a:spcPts val="0"/>
              </a:spcAft>
              <a:buClr>
                <a:srgbClr val="888888"/>
              </a:buClr>
              <a:buSzPts val="2000"/>
              <a:buNone/>
              <a:defRPr>
                <a:solidFill>
                  <a:srgbClr val="888888"/>
                </a:solidFill>
              </a:defRPr>
            </a:lvl4pPr>
            <a:lvl5pPr lvl="4" algn="ctr">
              <a:lnSpc>
                <a:spcPct val="70000"/>
              </a:lnSpc>
              <a:spcBef>
                <a:spcPts val="300"/>
              </a:spcBef>
              <a:spcAft>
                <a:spcPts val="0"/>
              </a:spcAft>
              <a:buClr>
                <a:srgbClr val="888888"/>
              </a:buClr>
              <a:buSzPts val="2000"/>
              <a:buNone/>
              <a:defRPr>
                <a:solidFill>
                  <a:srgbClr val="888888"/>
                </a:solidFill>
              </a:defRPr>
            </a:lvl5pPr>
            <a:lvl6pPr lvl="5" algn="ctr">
              <a:spcBef>
                <a:spcPts val="300"/>
              </a:spcBef>
              <a:spcAft>
                <a:spcPts val="0"/>
              </a:spcAft>
              <a:buClr>
                <a:srgbClr val="888888"/>
              </a:buClr>
              <a:buSzPts val="2000"/>
              <a:buNone/>
              <a:defRPr>
                <a:solidFill>
                  <a:srgbClr val="888888"/>
                </a:solidFill>
              </a:defRPr>
            </a:lvl6pPr>
            <a:lvl7pPr lvl="6" algn="ctr">
              <a:spcBef>
                <a:spcPts val="300"/>
              </a:spcBef>
              <a:spcAft>
                <a:spcPts val="0"/>
              </a:spcAft>
              <a:buClr>
                <a:srgbClr val="888888"/>
              </a:buClr>
              <a:buSzPts val="2000"/>
              <a:buNone/>
              <a:defRPr>
                <a:solidFill>
                  <a:srgbClr val="888888"/>
                </a:solidFill>
              </a:defRPr>
            </a:lvl7pPr>
            <a:lvl8pPr lvl="7" algn="ctr">
              <a:spcBef>
                <a:spcPts val="300"/>
              </a:spcBef>
              <a:spcAft>
                <a:spcPts val="0"/>
              </a:spcAft>
              <a:buClr>
                <a:srgbClr val="888888"/>
              </a:buClr>
              <a:buSzPts val="2000"/>
              <a:buNone/>
              <a:defRPr>
                <a:solidFill>
                  <a:srgbClr val="888888"/>
                </a:solidFill>
              </a:defRPr>
            </a:lvl8pPr>
            <a:lvl9pPr lvl="8" algn="ctr">
              <a:spcBef>
                <a:spcPts val="300"/>
              </a:spcBef>
              <a:spcAft>
                <a:spcPts val="0"/>
              </a:spcAft>
              <a:buClr>
                <a:srgbClr val="888888"/>
              </a:buClr>
              <a:buSzPts val="2000"/>
              <a:buNone/>
              <a:defRPr>
                <a:solidFill>
                  <a:srgbClr val="888888"/>
                </a:solidFill>
              </a:defRPr>
            </a:lvl9pPr>
          </a:lstStyle>
          <a:p>
            <a:endParaRPr/>
          </a:p>
        </p:txBody>
      </p:sp>
    </p:spTree>
    <p:extLst>
      <p:ext uri="{BB962C8B-B14F-4D97-AF65-F5344CB8AC3E}">
        <p14:creationId xmlns:p14="http://schemas.microsoft.com/office/powerpoint/2010/main" val="38439783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Title and Content" type="obj">
  <p:cSld name="1_Title and Content">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457200" y="989410"/>
            <a:ext cx="8229600" cy="857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3"/>
          <p:cNvSpPr txBox="1">
            <a:spLocks noGrp="1"/>
          </p:cNvSpPr>
          <p:nvPr>
            <p:ph type="body" idx="1"/>
          </p:nvPr>
        </p:nvSpPr>
        <p:spPr>
          <a:xfrm>
            <a:off x="457200" y="2034780"/>
            <a:ext cx="8229600" cy="2559844"/>
          </a:xfrm>
          <a:prstGeom prst="rect">
            <a:avLst/>
          </a:prstGeom>
          <a:noFill/>
          <a:ln>
            <a:noFill/>
          </a:ln>
        </p:spPr>
        <p:txBody>
          <a:bodyPr spcFirstLastPara="1" wrap="square" lIns="91425" tIns="45700" rIns="91425" bIns="45700" anchor="t" anchorCtr="0">
            <a:noAutofit/>
          </a:bodyPr>
          <a:lstStyle>
            <a:lvl1pPr marL="342900" lvl="0" indent="-257175" algn="l">
              <a:lnSpc>
                <a:spcPct val="70000"/>
              </a:lnSpc>
              <a:spcBef>
                <a:spcPts val="270"/>
              </a:spcBef>
              <a:spcAft>
                <a:spcPts val="0"/>
              </a:spcAft>
              <a:buClr>
                <a:schemeClr val="dk1"/>
              </a:buClr>
              <a:buSzPts val="1800"/>
              <a:buChar char="•"/>
              <a:defRPr/>
            </a:lvl1pPr>
            <a:lvl2pPr marL="685800" lvl="1" indent="-257175" algn="l">
              <a:lnSpc>
                <a:spcPct val="70000"/>
              </a:lnSpc>
              <a:spcBef>
                <a:spcPts val="270"/>
              </a:spcBef>
              <a:spcAft>
                <a:spcPts val="0"/>
              </a:spcAft>
              <a:buClr>
                <a:schemeClr val="dk1"/>
              </a:buClr>
              <a:buSzPts val="1800"/>
              <a:buChar char="–"/>
              <a:defRPr/>
            </a:lvl2pPr>
            <a:lvl3pPr marL="1028700" lvl="2" indent="-257175" algn="l">
              <a:lnSpc>
                <a:spcPct val="70000"/>
              </a:lnSpc>
              <a:spcBef>
                <a:spcPts val="270"/>
              </a:spcBef>
              <a:spcAft>
                <a:spcPts val="0"/>
              </a:spcAft>
              <a:buClr>
                <a:schemeClr val="dk1"/>
              </a:buClr>
              <a:buSzPts val="1800"/>
              <a:buChar char="•"/>
              <a:defRPr/>
            </a:lvl3pPr>
            <a:lvl4pPr marL="1371600" lvl="3" indent="-257175" algn="l">
              <a:lnSpc>
                <a:spcPct val="70000"/>
              </a:lnSpc>
              <a:spcBef>
                <a:spcPts val="270"/>
              </a:spcBef>
              <a:spcAft>
                <a:spcPts val="0"/>
              </a:spcAft>
              <a:buClr>
                <a:schemeClr val="dk1"/>
              </a:buClr>
              <a:buSzPts val="1800"/>
              <a:buChar char="–"/>
              <a:defRPr/>
            </a:lvl4pPr>
            <a:lvl5pPr marL="1714500" lvl="4" indent="-257175" algn="l">
              <a:lnSpc>
                <a:spcPct val="70000"/>
              </a:lnSpc>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19" name="Google Shape;19;p3"/>
          <p:cNvSpPr txBox="1">
            <a:spLocks noGrp="1"/>
          </p:cNvSpPr>
          <p:nvPr>
            <p:ph type="sldNum" idx="12"/>
          </p:nvPr>
        </p:nvSpPr>
        <p:spPr>
          <a:xfrm>
            <a:off x="6553201"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Arial"/>
                <a:ea typeface="Arial"/>
                <a:cs typeface="Arial"/>
                <a:sym typeface="Arial"/>
              </a:defRPr>
            </a:lvl1pPr>
            <a:lvl2pPr marL="0" marR="0" lvl="1" indent="0" algn="r">
              <a:spcBef>
                <a:spcPts val="0"/>
              </a:spcBef>
              <a:spcAft>
                <a:spcPts val="0"/>
              </a:spcAft>
              <a:buNone/>
              <a:defRPr sz="900" b="0" i="0" u="none" strike="noStrike" cap="none">
                <a:solidFill>
                  <a:srgbClr val="898989"/>
                </a:solidFill>
                <a:latin typeface="Arial"/>
                <a:ea typeface="Arial"/>
                <a:cs typeface="Arial"/>
                <a:sym typeface="Arial"/>
              </a:defRPr>
            </a:lvl2pPr>
            <a:lvl3pPr marL="0" marR="0" lvl="2" indent="0" algn="r">
              <a:spcBef>
                <a:spcPts val="0"/>
              </a:spcBef>
              <a:spcAft>
                <a:spcPts val="0"/>
              </a:spcAft>
              <a:buNone/>
              <a:defRPr sz="900" b="0" i="0" u="none" strike="noStrike" cap="none">
                <a:solidFill>
                  <a:srgbClr val="898989"/>
                </a:solidFill>
                <a:latin typeface="Arial"/>
                <a:ea typeface="Arial"/>
                <a:cs typeface="Arial"/>
                <a:sym typeface="Arial"/>
              </a:defRPr>
            </a:lvl3pPr>
            <a:lvl4pPr marL="0" marR="0" lvl="3" indent="0" algn="r">
              <a:spcBef>
                <a:spcPts val="0"/>
              </a:spcBef>
              <a:spcAft>
                <a:spcPts val="0"/>
              </a:spcAft>
              <a:buNone/>
              <a:defRPr sz="900" b="0" i="0" u="none" strike="noStrike" cap="none">
                <a:solidFill>
                  <a:srgbClr val="898989"/>
                </a:solidFill>
                <a:latin typeface="Arial"/>
                <a:ea typeface="Arial"/>
                <a:cs typeface="Arial"/>
                <a:sym typeface="Arial"/>
              </a:defRPr>
            </a:lvl4pPr>
            <a:lvl5pPr marL="0" marR="0" lvl="4" indent="0" algn="r">
              <a:spcBef>
                <a:spcPts val="0"/>
              </a:spcBef>
              <a:spcAft>
                <a:spcPts val="0"/>
              </a:spcAft>
              <a:buNone/>
              <a:defRPr sz="900" b="0" i="0" u="none" strike="noStrike" cap="none">
                <a:solidFill>
                  <a:srgbClr val="898989"/>
                </a:solidFill>
                <a:latin typeface="Arial"/>
                <a:ea typeface="Arial"/>
                <a:cs typeface="Arial"/>
                <a:sym typeface="Arial"/>
              </a:defRPr>
            </a:lvl5pPr>
            <a:lvl6pPr marL="0" marR="0" lvl="5" indent="0" algn="r">
              <a:spcBef>
                <a:spcPts val="0"/>
              </a:spcBef>
              <a:spcAft>
                <a:spcPts val="0"/>
              </a:spcAft>
              <a:buNone/>
              <a:defRPr sz="900" b="0" i="0" u="none" strike="noStrike" cap="none">
                <a:solidFill>
                  <a:srgbClr val="898989"/>
                </a:solidFill>
                <a:latin typeface="Arial"/>
                <a:ea typeface="Arial"/>
                <a:cs typeface="Arial"/>
                <a:sym typeface="Arial"/>
              </a:defRPr>
            </a:lvl6pPr>
            <a:lvl7pPr marL="0" marR="0" lvl="6" indent="0" algn="r">
              <a:spcBef>
                <a:spcPts val="0"/>
              </a:spcBef>
              <a:spcAft>
                <a:spcPts val="0"/>
              </a:spcAft>
              <a:buNone/>
              <a:defRPr sz="900" b="0" i="0" u="none" strike="noStrike" cap="none">
                <a:solidFill>
                  <a:srgbClr val="898989"/>
                </a:solidFill>
                <a:latin typeface="Arial"/>
                <a:ea typeface="Arial"/>
                <a:cs typeface="Arial"/>
                <a:sym typeface="Arial"/>
              </a:defRPr>
            </a:lvl7pPr>
            <a:lvl8pPr marL="0" marR="0" lvl="7" indent="0" algn="r">
              <a:spcBef>
                <a:spcPts val="0"/>
              </a:spcBef>
              <a:spcAft>
                <a:spcPts val="0"/>
              </a:spcAft>
              <a:buNone/>
              <a:defRPr sz="900" b="0" i="0" u="none" strike="noStrike" cap="none">
                <a:solidFill>
                  <a:srgbClr val="898989"/>
                </a:solidFill>
                <a:latin typeface="Arial"/>
                <a:ea typeface="Arial"/>
                <a:cs typeface="Arial"/>
                <a:sym typeface="Arial"/>
              </a:defRPr>
            </a:lvl8pPr>
            <a:lvl9pPr marL="0" marR="0" lvl="8" indent="0" algn="r">
              <a:spcBef>
                <a:spcPts val="0"/>
              </a:spcBef>
              <a:spcAft>
                <a:spcPts val="0"/>
              </a:spcAft>
              <a:buNone/>
              <a:defRPr sz="900" b="0" i="0" u="none" strike="noStrike" cap="none">
                <a:solidFill>
                  <a:srgbClr val="898989"/>
                </a:solidFill>
                <a:latin typeface="Arial"/>
                <a:ea typeface="Arial"/>
                <a:cs typeface="Arial"/>
                <a:sym typeface="Arial"/>
              </a:defRPr>
            </a:lvl9pPr>
          </a:lstStyle>
          <a:p>
            <a:fld id="{00000000-1234-1234-1234-123412341234}" type="slidenum">
              <a:rPr lang="en-US" smtClean="0"/>
              <a:pPr/>
              <a:t>‹#›</a:t>
            </a:fld>
            <a:endParaRPr lang="en-US" dirty="0">
              <a:solidFill>
                <a:schemeClr val="dk1"/>
              </a:solidFill>
            </a:endParaRPr>
          </a:p>
        </p:txBody>
      </p:sp>
    </p:spTree>
    <p:extLst>
      <p:ext uri="{BB962C8B-B14F-4D97-AF65-F5344CB8AC3E}">
        <p14:creationId xmlns:p14="http://schemas.microsoft.com/office/powerpoint/2010/main" val="8261949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sldNum" idx="12"/>
          </p:nvPr>
        </p:nvSpPr>
        <p:spPr>
          <a:xfrm>
            <a:off x="6553201"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FFFFFF"/>
                </a:solidFill>
                <a:latin typeface="Arial"/>
                <a:ea typeface="Arial"/>
                <a:cs typeface="Arial"/>
                <a:sym typeface="Arial"/>
              </a:defRPr>
            </a:lvl1pPr>
            <a:lvl2pPr marL="0" marR="0" lvl="1" indent="0" algn="r">
              <a:spcBef>
                <a:spcPts val="0"/>
              </a:spcBef>
              <a:spcAft>
                <a:spcPts val="0"/>
              </a:spcAft>
              <a:buNone/>
              <a:defRPr sz="900" b="0" i="0" u="none" strike="noStrike" cap="none">
                <a:solidFill>
                  <a:srgbClr val="FFFFFF"/>
                </a:solidFill>
                <a:latin typeface="Arial"/>
                <a:ea typeface="Arial"/>
                <a:cs typeface="Arial"/>
                <a:sym typeface="Arial"/>
              </a:defRPr>
            </a:lvl2pPr>
            <a:lvl3pPr marL="0" marR="0" lvl="2" indent="0" algn="r">
              <a:spcBef>
                <a:spcPts val="0"/>
              </a:spcBef>
              <a:spcAft>
                <a:spcPts val="0"/>
              </a:spcAft>
              <a:buNone/>
              <a:defRPr sz="900" b="0" i="0" u="none" strike="noStrike" cap="none">
                <a:solidFill>
                  <a:srgbClr val="FFFFFF"/>
                </a:solidFill>
                <a:latin typeface="Arial"/>
                <a:ea typeface="Arial"/>
                <a:cs typeface="Arial"/>
                <a:sym typeface="Arial"/>
              </a:defRPr>
            </a:lvl3pPr>
            <a:lvl4pPr marL="0" marR="0" lvl="3" indent="0" algn="r">
              <a:spcBef>
                <a:spcPts val="0"/>
              </a:spcBef>
              <a:spcAft>
                <a:spcPts val="0"/>
              </a:spcAft>
              <a:buNone/>
              <a:defRPr sz="900" b="0" i="0" u="none" strike="noStrike" cap="none">
                <a:solidFill>
                  <a:srgbClr val="FFFFFF"/>
                </a:solidFill>
                <a:latin typeface="Arial"/>
                <a:ea typeface="Arial"/>
                <a:cs typeface="Arial"/>
                <a:sym typeface="Arial"/>
              </a:defRPr>
            </a:lvl4pPr>
            <a:lvl5pPr marL="0" marR="0" lvl="4" indent="0" algn="r">
              <a:spcBef>
                <a:spcPts val="0"/>
              </a:spcBef>
              <a:spcAft>
                <a:spcPts val="0"/>
              </a:spcAft>
              <a:buNone/>
              <a:defRPr sz="900" b="0" i="0" u="none" strike="noStrike" cap="none">
                <a:solidFill>
                  <a:srgbClr val="FFFFFF"/>
                </a:solidFill>
                <a:latin typeface="Arial"/>
                <a:ea typeface="Arial"/>
                <a:cs typeface="Arial"/>
                <a:sym typeface="Arial"/>
              </a:defRPr>
            </a:lvl5pPr>
            <a:lvl6pPr marL="0" marR="0" lvl="5" indent="0" algn="r">
              <a:spcBef>
                <a:spcPts val="0"/>
              </a:spcBef>
              <a:spcAft>
                <a:spcPts val="0"/>
              </a:spcAft>
              <a:buNone/>
              <a:defRPr sz="900" b="0" i="0" u="none" strike="noStrike" cap="none">
                <a:solidFill>
                  <a:srgbClr val="FFFFFF"/>
                </a:solidFill>
                <a:latin typeface="Arial"/>
                <a:ea typeface="Arial"/>
                <a:cs typeface="Arial"/>
                <a:sym typeface="Arial"/>
              </a:defRPr>
            </a:lvl6pPr>
            <a:lvl7pPr marL="0" marR="0" lvl="6" indent="0" algn="r">
              <a:spcBef>
                <a:spcPts val="0"/>
              </a:spcBef>
              <a:spcAft>
                <a:spcPts val="0"/>
              </a:spcAft>
              <a:buNone/>
              <a:defRPr sz="900" b="0" i="0" u="none" strike="noStrike" cap="none">
                <a:solidFill>
                  <a:srgbClr val="FFFFFF"/>
                </a:solidFill>
                <a:latin typeface="Arial"/>
                <a:ea typeface="Arial"/>
                <a:cs typeface="Arial"/>
                <a:sym typeface="Arial"/>
              </a:defRPr>
            </a:lvl7pPr>
            <a:lvl8pPr marL="0" marR="0" lvl="7" indent="0" algn="r">
              <a:spcBef>
                <a:spcPts val="0"/>
              </a:spcBef>
              <a:spcAft>
                <a:spcPts val="0"/>
              </a:spcAft>
              <a:buNone/>
              <a:defRPr sz="900" b="0" i="0" u="none" strike="noStrike" cap="none">
                <a:solidFill>
                  <a:srgbClr val="FFFFFF"/>
                </a:solidFill>
                <a:latin typeface="Arial"/>
                <a:ea typeface="Arial"/>
                <a:cs typeface="Arial"/>
                <a:sym typeface="Arial"/>
              </a:defRPr>
            </a:lvl8pPr>
            <a:lvl9pPr marL="0" marR="0" lvl="8" indent="0" algn="r">
              <a:spcBef>
                <a:spcPts val="0"/>
              </a:spcBef>
              <a:spcAft>
                <a:spcPts val="0"/>
              </a:spcAft>
              <a:buNone/>
              <a:defRPr sz="900" b="0" i="0" u="none" strike="noStrike" cap="none">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0116228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6"/>
        <p:cNvGrpSpPr/>
        <p:nvPr/>
      </p:nvGrpSpPr>
      <p:grpSpPr>
        <a:xfrm>
          <a:off x="0" y="0"/>
          <a:ext cx="0" cy="0"/>
          <a:chOff x="0" y="0"/>
          <a:chExt cx="0" cy="0"/>
        </a:xfrm>
      </p:grpSpPr>
      <p:sp>
        <p:nvSpPr>
          <p:cNvPr id="37" name="Google Shape;37;p10"/>
          <p:cNvSpPr txBox="1">
            <a:spLocks noGrp="1"/>
          </p:cNvSpPr>
          <p:nvPr>
            <p:ph type="title"/>
          </p:nvPr>
        </p:nvSpPr>
        <p:spPr>
          <a:xfrm>
            <a:off x="838200" y="742950"/>
            <a:ext cx="7467600" cy="857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2700" b="1"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0"/>
          <p:cNvSpPr txBox="1">
            <a:spLocks noGrp="1"/>
          </p:cNvSpPr>
          <p:nvPr>
            <p:ph type="body" idx="1"/>
          </p:nvPr>
        </p:nvSpPr>
        <p:spPr>
          <a:xfrm>
            <a:off x="1371600" y="1828801"/>
            <a:ext cx="7315200" cy="2560048"/>
          </a:xfrm>
          <a:prstGeom prst="rect">
            <a:avLst/>
          </a:prstGeom>
          <a:noFill/>
          <a:ln>
            <a:noFill/>
          </a:ln>
        </p:spPr>
        <p:txBody>
          <a:bodyPr spcFirstLastPara="1" wrap="square" lIns="91425" tIns="45700" rIns="91425" bIns="45700" anchor="t" anchorCtr="0">
            <a:noAutofit/>
          </a:bodyPr>
          <a:lstStyle>
            <a:lvl1pPr marL="342900" lvl="0" indent="-323850" algn="l">
              <a:lnSpc>
                <a:spcPct val="100000"/>
              </a:lnSpc>
              <a:spcBef>
                <a:spcPts val="450"/>
              </a:spcBef>
              <a:spcAft>
                <a:spcPts val="0"/>
              </a:spcAft>
              <a:buClr>
                <a:schemeClr val="dk1"/>
              </a:buClr>
              <a:buSzPts val="3200"/>
              <a:buChar char="•"/>
              <a:defRPr/>
            </a:lvl1pPr>
            <a:lvl2pPr marL="685800" lvl="1" indent="-304800" algn="l">
              <a:lnSpc>
                <a:spcPct val="100000"/>
              </a:lnSpc>
              <a:spcBef>
                <a:spcPts val="450"/>
              </a:spcBef>
              <a:spcAft>
                <a:spcPts val="0"/>
              </a:spcAft>
              <a:buClr>
                <a:schemeClr val="dk1"/>
              </a:buClr>
              <a:buSzPts val="2800"/>
              <a:buChar char="–"/>
              <a:defRPr/>
            </a:lvl2pPr>
            <a:lvl3pPr marL="1028700" lvl="2" indent="-285750" algn="l">
              <a:lnSpc>
                <a:spcPct val="100000"/>
              </a:lnSpc>
              <a:spcBef>
                <a:spcPts val="450"/>
              </a:spcBef>
              <a:spcAft>
                <a:spcPts val="0"/>
              </a:spcAft>
              <a:buClr>
                <a:schemeClr val="dk1"/>
              </a:buClr>
              <a:buSzPts val="2400"/>
              <a:buChar char="•"/>
              <a:defRPr/>
            </a:lvl3pPr>
            <a:lvl4pPr marL="1371600" lvl="3" indent="-266700" algn="l">
              <a:lnSpc>
                <a:spcPct val="100000"/>
              </a:lnSpc>
              <a:spcBef>
                <a:spcPts val="450"/>
              </a:spcBef>
              <a:spcAft>
                <a:spcPts val="0"/>
              </a:spcAft>
              <a:buClr>
                <a:schemeClr val="dk1"/>
              </a:buClr>
              <a:buSzPts val="2000"/>
              <a:buChar char="–"/>
              <a:defRPr/>
            </a:lvl4pPr>
            <a:lvl5pPr marL="1714500" lvl="4" indent="-266700" algn="l">
              <a:lnSpc>
                <a:spcPct val="100000"/>
              </a:lnSpc>
              <a:spcBef>
                <a:spcPts val="450"/>
              </a:spcBef>
              <a:spcAft>
                <a:spcPts val="0"/>
              </a:spcAft>
              <a:buClr>
                <a:schemeClr val="dk1"/>
              </a:buClr>
              <a:buSzPts val="20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39" name="Google Shape;39;p10"/>
          <p:cNvSpPr txBox="1">
            <a:spLocks noGrp="1"/>
          </p:cNvSpPr>
          <p:nvPr>
            <p:ph type="sldNum" idx="12"/>
          </p:nvPr>
        </p:nvSpPr>
        <p:spPr>
          <a:xfrm>
            <a:off x="6553201"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Arial"/>
                <a:ea typeface="Arial"/>
                <a:cs typeface="Arial"/>
                <a:sym typeface="Arial"/>
              </a:defRPr>
            </a:lvl1pPr>
            <a:lvl2pPr marL="0" marR="0" lvl="1" indent="0" algn="r">
              <a:spcBef>
                <a:spcPts val="0"/>
              </a:spcBef>
              <a:spcAft>
                <a:spcPts val="0"/>
              </a:spcAft>
              <a:buNone/>
              <a:defRPr sz="900" b="0" i="0" u="none" strike="noStrike" cap="none">
                <a:solidFill>
                  <a:srgbClr val="898989"/>
                </a:solidFill>
                <a:latin typeface="Arial"/>
                <a:ea typeface="Arial"/>
                <a:cs typeface="Arial"/>
                <a:sym typeface="Arial"/>
              </a:defRPr>
            </a:lvl2pPr>
            <a:lvl3pPr marL="0" marR="0" lvl="2" indent="0" algn="r">
              <a:spcBef>
                <a:spcPts val="0"/>
              </a:spcBef>
              <a:spcAft>
                <a:spcPts val="0"/>
              </a:spcAft>
              <a:buNone/>
              <a:defRPr sz="900" b="0" i="0" u="none" strike="noStrike" cap="none">
                <a:solidFill>
                  <a:srgbClr val="898989"/>
                </a:solidFill>
                <a:latin typeface="Arial"/>
                <a:ea typeface="Arial"/>
                <a:cs typeface="Arial"/>
                <a:sym typeface="Arial"/>
              </a:defRPr>
            </a:lvl3pPr>
            <a:lvl4pPr marL="0" marR="0" lvl="3" indent="0" algn="r">
              <a:spcBef>
                <a:spcPts val="0"/>
              </a:spcBef>
              <a:spcAft>
                <a:spcPts val="0"/>
              </a:spcAft>
              <a:buNone/>
              <a:defRPr sz="900" b="0" i="0" u="none" strike="noStrike" cap="none">
                <a:solidFill>
                  <a:srgbClr val="898989"/>
                </a:solidFill>
                <a:latin typeface="Arial"/>
                <a:ea typeface="Arial"/>
                <a:cs typeface="Arial"/>
                <a:sym typeface="Arial"/>
              </a:defRPr>
            </a:lvl4pPr>
            <a:lvl5pPr marL="0" marR="0" lvl="4" indent="0" algn="r">
              <a:spcBef>
                <a:spcPts val="0"/>
              </a:spcBef>
              <a:spcAft>
                <a:spcPts val="0"/>
              </a:spcAft>
              <a:buNone/>
              <a:defRPr sz="900" b="0" i="0" u="none" strike="noStrike" cap="none">
                <a:solidFill>
                  <a:srgbClr val="898989"/>
                </a:solidFill>
                <a:latin typeface="Arial"/>
                <a:ea typeface="Arial"/>
                <a:cs typeface="Arial"/>
                <a:sym typeface="Arial"/>
              </a:defRPr>
            </a:lvl5pPr>
            <a:lvl6pPr marL="0" marR="0" lvl="5" indent="0" algn="r">
              <a:spcBef>
                <a:spcPts val="0"/>
              </a:spcBef>
              <a:spcAft>
                <a:spcPts val="0"/>
              </a:spcAft>
              <a:buNone/>
              <a:defRPr sz="900" b="0" i="0" u="none" strike="noStrike" cap="none">
                <a:solidFill>
                  <a:srgbClr val="898989"/>
                </a:solidFill>
                <a:latin typeface="Arial"/>
                <a:ea typeface="Arial"/>
                <a:cs typeface="Arial"/>
                <a:sym typeface="Arial"/>
              </a:defRPr>
            </a:lvl6pPr>
            <a:lvl7pPr marL="0" marR="0" lvl="6" indent="0" algn="r">
              <a:spcBef>
                <a:spcPts val="0"/>
              </a:spcBef>
              <a:spcAft>
                <a:spcPts val="0"/>
              </a:spcAft>
              <a:buNone/>
              <a:defRPr sz="900" b="0" i="0" u="none" strike="noStrike" cap="none">
                <a:solidFill>
                  <a:srgbClr val="898989"/>
                </a:solidFill>
                <a:latin typeface="Arial"/>
                <a:ea typeface="Arial"/>
                <a:cs typeface="Arial"/>
                <a:sym typeface="Arial"/>
              </a:defRPr>
            </a:lvl7pPr>
            <a:lvl8pPr marL="0" marR="0" lvl="7" indent="0" algn="r">
              <a:spcBef>
                <a:spcPts val="0"/>
              </a:spcBef>
              <a:spcAft>
                <a:spcPts val="0"/>
              </a:spcAft>
              <a:buNone/>
              <a:defRPr sz="900" b="0" i="0" u="none" strike="noStrike" cap="none">
                <a:solidFill>
                  <a:srgbClr val="898989"/>
                </a:solidFill>
                <a:latin typeface="Arial"/>
                <a:ea typeface="Arial"/>
                <a:cs typeface="Arial"/>
                <a:sym typeface="Arial"/>
              </a:defRPr>
            </a:lvl8pPr>
            <a:lvl9pPr marL="0" marR="0" lvl="8" indent="0" algn="r">
              <a:spcBef>
                <a:spcPts val="0"/>
              </a:spcBef>
              <a:spcAft>
                <a:spcPts val="0"/>
              </a:spcAft>
              <a:buNone/>
              <a:defRPr sz="900" b="0" i="0" u="none" strike="noStrike" cap="none">
                <a:solidFill>
                  <a:srgbClr val="898989"/>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8636335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685801" y="742950"/>
            <a:ext cx="8229600" cy="857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2700" b="1"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1"/>
          <p:cNvSpPr txBox="1">
            <a:spLocks noGrp="1"/>
          </p:cNvSpPr>
          <p:nvPr>
            <p:ph type="body" idx="1"/>
          </p:nvPr>
        </p:nvSpPr>
        <p:spPr>
          <a:xfrm>
            <a:off x="1143000" y="1885951"/>
            <a:ext cx="7467600" cy="2560048"/>
          </a:xfrm>
          <a:prstGeom prst="rect">
            <a:avLst/>
          </a:prstGeom>
          <a:noFill/>
          <a:ln>
            <a:noFill/>
          </a:ln>
        </p:spPr>
        <p:txBody>
          <a:bodyPr spcFirstLastPara="1" wrap="square" lIns="91425" tIns="45700" rIns="91425" bIns="45700" anchor="t" anchorCtr="0">
            <a:noAutofit/>
          </a:bodyPr>
          <a:lstStyle>
            <a:lvl1pPr marL="342900" lvl="0" indent="-323850" algn="l">
              <a:lnSpc>
                <a:spcPct val="100000"/>
              </a:lnSpc>
              <a:spcBef>
                <a:spcPts val="450"/>
              </a:spcBef>
              <a:spcAft>
                <a:spcPts val="0"/>
              </a:spcAft>
              <a:buClr>
                <a:schemeClr val="dk1"/>
              </a:buClr>
              <a:buSzPts val="3200"/>
              <a:buChar char="•"/>
              <a:defRPr/>
            </a:lvl1pPr>
            <a:lvl2pPr marL="685800" lvl="1" indent="-304800" algn="l">
              <a:lnSpc>
                <a:spcPct val="100000"/>
              </a:lnSpc>
              <a:spcBef>
                <a:spcPts val="450"/>
              </a:spcBef>
              <a:spcAft>
                <a:spcPts val="0"/>
              </a:spcAft>
              <a:buClr>
                <a:schemeClr val="dk1"/>
              </a:buClr>
              <a:buSzPts val="2800"/>
              <a:buChar char="–"/>
              <a:defRPr/>
            </a:lvl2pPr>
            <a:lvl3pPr marL="1028700" lvl="2" indent="-285750" algn="l">
              <a:lnSpc>
                <a:spcPct val="100000"/>
              </a:lnSpc>
              <a:spcBef>
                <a:spcPts val="450"/>
              </a:spcBef>
              <a:spcAft>
                <a:spcPts val="0"/>
              </a:spcAft>
              <a:buClr>
                <a:schemeClr val="dk1"/>
              </a:buClr>
              <a:buSzPts val="2400"/>
              <a:buChar char="•"/>
              <a:defRPr/>
            </a:lvl3pPr>
            <a:lvl4pPr marL="1371600" lvl="3" indent="-266700" algn="l">
              <a:lnSpc>
                <a:spcPct val="100000"/>
              </a:lnSpc>
              <a:spcBef>
                <a:spcPts val="450"/>
              </a:spcBef>
              <a:spcAft>
                <a:spcPts val="0"/>
              </a:spcAft>
              <a:buClr>
                <a:schemeClr val="dk1"/>
              </a:buClr>
              <a:buSzPts val="2000"/>
              <a:buChar char="–"/>
              <a:defRPr/>
            </a:lvl4pPr>
            <a:lvl5pPr marL="1714500" lvl="4" indent="-266700" algn="l">
              <a:lnSpc>
                <a:spcPct val="100000"/>
              </a:lnSpc>
              <a:spcBef>
                <a:spcPts val="450"/>
              </a:spcBef>
              <a:spcAft>
                <a:spcPts val="0"/>
              </a:spcAft>
              <a:buClr>
                <a:schemeClr val="dk1"/>
              </a:buClr>
              <a:buSzPts val="20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43" name="Google Shape;43;p11"/>
          <p:cNvSpPr txBox="1">
            <a:spLocks noGrp="1"/>
          </p:cNvSpPr>
          <p:nvPr>
            <p:ph type="sldNum" idx="12"/>
          </p:nvPr>
        </p:nvSpPr>
        <p:spPr>
          <a:xfrm>
            <a:off x="6888164" y="4817270"/>
            <a:ext cx="2133600"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Arial"/>
                <a:ea typeface="Arial"/>
                <a:cs typeface="Arial"/>
                <a:sym typeface="Arial"/>
              </a:defRPr>
            </a:lvl1pPr>
            <a:lvl2pPr marL="0" marR="0" lvl="1" indent="0" algn="r">
              <a:spcBef>
                <a:spcPts val="0"/>
              </a:spcBef>
              <a:spcAft>
                <a:spcPts val="0"/>
              </a:spcAft>
              <a:buNone/>
              <a:defRPr sz="900" b="0" i="0" u="none" strike="noStrike" cap="none">
                <a:solidFill>
                  <a:srgbClr val="898989"/>
                </a:solidFill>
                <a:latin typeface="Arial"/>
                <a:ea typeface="Arial"/>
                <a:cs typeface="Arial"/>
                <a:sym typeface="Arial"/>
              </a:defRPr>
            </a:lvl2pPr>
            <a:lvl3pPr marL="0" marR="0" lvl="2" indent="0" algn="r">
              <a:spcBef>
                <a:spcPts val="0"/>
              </a:spcBef>
              <a:spcAft>
                <a:spcPts val="0"/>
              </a:spcAft>
              <a:buNone/>
              <a:defRPr sz="900" b="0" i="0" u="none" strike="noStrike" cap="none">
                <a:solidFill>
                  <a:srgbClr val="898989"/>
                </a:solidFill>
                <a:latin typeface="Arial"/>
                <a:ea typeface="Arial"/>
                <a:cs typeface="Arial"/>
                <a:sym typeface="Arial"/>
              </a:defRPr>
            </a:lvl3pPr>
            <a:lvl4pPr marL="0" marR="0" lvl="3" indent="0" algn="r">
              <a:spcBef>
                <a:spcPts val="0"/>
              </a:spcBef>
              <a:spcAft>
                <a:spcPts val="0"/>
              </a:spcAft>
              <a:buNone/>
              <a:defRPr sz="900" b="0" i="0" u="none" strike="noStrike" cap="none">
                <a:solidFill>
                  <a:srgbClr val="898989"/>
                </a:solidFill>
                <a:latin typeface="Arial"/>
                <a:ea typeface="Arial"/>
                <a:cs typeface="Arial"/>
                <a:sym typeface="Arial"/>
              </a:defRPr>
            </a:lvl4pPr>
            <a:lvl5pPr marL="0" marR="0" lvl="4" indent="0" algn="r">
              <a:spcBef>
                <a:spcPts val="0"/>
              </a:spcBef>
              <a:spcAft>
                <a:spcPts val="0"/>
              </a:spcAft>
              <a:buNone/>
              <a:defRPr sz="900" b="0" i="0" u="none" strike="noStrike" cap="none">
                <a:solidFill>
                  <a:srgbClr val="898989"/>
                </a:solidFill>
                <a:latin typeface="Arial"/>
                <a:ea typeface="Arial"/>
                <a:cs typeface="Arial"/>
                <a:sym typeface="Arial"/>
              </a:defRPr>
            </a:lvl5pPr>
            <a:lvl6pPr marL="0" marR="0" lvl="5" indent="0" algn="r">
              <a:spcBef>
                <a:spcPts val="0"/>
              </a:spcBef>
              <a:spcAft>
                <a:spcPts val="0"/>
              </a:spcAft>
              <a:buNone/>
              <a:defRPr sz="900" b="0" i="0" u="none" strike="noStrike" cap="none">
                <a:solidFill>
                  <a:srgbClr val="898989"/>
                </a:solidFill>
                <a:latin typeface="Arial"/>
                <a:ea typeface="Arial"/>
                <a:cs typeface="Arial"/>
                <a:sym typeface="Arial"/>
              </a:defRPr>
            </a:lvl6pPr>
            <a:lvl7pPr marL="0" marR="0" lvl="6" indent="0" algn="r">
              <a:spcBef>
                <a:spcPts val="0"/>
              </a:spcBef>
              <a:spcAft>
                <a:spcPts val="0"/>
              </a:spcAft>
              <a:buNone/>
              <a:defRPr sz="900" b="0" i="0" u="none" strike="noStrike" cap="none">
                <a:solidFill>
                  <a:srgbClr val="898989"/>
                </a:solidFill>
                <a:latin typeface="Arial"/>
                <a:ea typeface="Arial"/>
                <a:cs typeface="Arial"/>
                <a:sym typeface="Arial"/>
              </a:defRPr>
            </a:lvl7pPr>
            <a:lvl8pPr marL="0" marR="0" lvl="7" indent="0" algn="r">
              <a:spcBef>
                <a:spcPts val="0"/>
              </a:spcBef>
              <a:spcAft>
                <a:spcPts val="0"/>
              </a:spcAft>
              <a:buNone/>
              <a:defRPr sz="900" b="0" i="0" u="none" strike="noStrike" cap="none">
                <a:solidFill>
                  <a:srgbClr val="898989"/>
                </a:solidFill>
                <a:latin typeface="Arial"/>
                <a:ea typeface="Arial"/>
                <a:cs typeface="Arial"/>
                <a:sym typeface="Arial"/>
              </a:defRPr>
            </a:lvl8pPr>
            <a:lvl9pPr marL="0" marR="0" lvl="8" indent="0" algn="r">
              <a:spcBef>
                <a:spcPts val="0"/>
              </a:spcBef>
              <a:spcAft>
                <a:spcPts val="0"/>
              </a:spcAft>
              <a:buNone/>
              <a:defRPr sz="900" b="0" i="0" u="none" strike="noStrike" cap="none">
                <a:solidFill>
                  <a:srgbClr val="898989"/>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1066915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4"/>
        <p:cNvGrpSpPr/>
        <p:nvPr/>
      </p:nvGrpSpPr>
      <p:grpSpPr>
        <a:xfrm>
          <a:off x="0" y="0"/>
          <a:ext cx="0" cy="0"/>
          <a:chOff x="0" y="0"/>
          <a:chExt cx="0" cy="0"/>
        </a:xfrm>
      </p:grpSpPr>
      <p:sp>
        <p:nvSpPr>
          <p:cNvPr id="45" name="Google Shape;45;p12"/>
          <p:cNvSpPr txBox="1">
            <a:spLocks noGrp="1"/>
          </p:cNvSpPr>
          <p:nvPr>
            <p:ph type="title"/>
          </p:nvPr>
        </p:nvSpPr>
        <p:spPr>
          <a:xfrm>
            <a:off x="457200" y="989410"/>
            <a:ext cx="8229600" cy="857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12"/>
          <p:cNvSpPr txBox="1">
            <a:spLocks noGrp="1"/>
          </p:cNvSpPr>
          <p:nvPr>
            <p:ph type="body" idx="1"/>
          </p:nvPr>
        </p:nvSpPr>
        <p:spPr>
          <a:xfrm>
            <a:off x="457200" y="1200154"/>
            <a:ext cx="4038600" cy="3394472"/>
          </a:xfrm>
          <a:prstGeom prst="rect">
            <a:avLst/>
          </a:prstGeom>
          <a:noFill/>
          <a:ln>
            <a:noFill/>
          </a:ln>
        </p:spPr>
        <p:txBody>
          <a:bodyPr spcFirstLastPara="1" wrap="square" lIns="91425" tIns="45700" rIns="91425" bIns="45700" anchor="t" anchorCtr="0">
            <a:noAutofit/>
          </a:bodyPr>
          <a:lstStyle>
            <a:lvl1pPr marL="342900" lvl="0" indent="-304800" algn="l">
              <a:lnSpc>
                <a:spcPct val="70000"/>
              </a:lnSpc>
              <a:spcBef>
                <a:spcPts val="420"/>
              </a:spcBef>
              <a:spcAft>
                <a:spcPts val="0"/>
              </a:spcAft>
              <a:buClr>
                <a:schemeClr val="dk1"/>
              </a:buClr>
              <a:buSzPts val="2800"/>
              <a:buChar char="•"/>
              <a:defRPr sz="2100"/>
            </a:lvl1pPr>
            <a:lvl2pPr marL="685800" lvl="1" indent="-285750" algn="l">
              <a:lnSpc>
                <a:spcPct val="70000"/>
              </a:lnSpc>
              <a:spcBef>
                <a:spcPts val="360"/>
              </a:spcBef>
              <a:spcAft>
                <a:spcPts val="0"/>
              </a:spcAft>
              <a:buClr>
                <a:schemeClr val="dk1"/>
              </a:buClr>
              <a:buSzPts val="2400"/>
              <a:buChar char="–"/>
              <a:defRPr sz="1800"/>
            </a:lvl2pPr>
            <a:lvl3pPr marL="1028700" lvl="2" indent="-266700" algn="l">
              <a:lnSpc>
                <a:spcPct val="70000"/>
              </a:lnSpc>
              <a:spcBef>
                <a:spcPts val="300"/>
              </a:spcBef>
              <a:spcAft>
                <a:spcPts val="0"/>
              </a:spcAft>
              <a:buClr>
                <a:schemeClr val="dk1"/>
              </a:buClr>
              <a:buSzPts val="2000"/>
              <a:buChar char="•"/>
              <a:defRPr sz="1500"/>
            </a:lvl3pPr>
            <a:lvl4pPr marL="1371600" lvl="3" indent="-257175" algn="l">
              <a:lnSpc>
                <a:spcPct val="70000"/>
              </a:lnSpc>
              <a:spcBef>
                <a:spcPts val="270"/>
              </a:spcBef>
              <a:spcAft>
                <a:spcPts val="0"/>
              </a:spcAft>
              <a:buClr>
                <a:schemeClr val="dk1"/>
              </a:buClr>
              <a:buSzPts val="1800"/>
              <a:buChar char="–"/>
              <a:defRPr sz="1350"/>
            </a:lvl4pPr>
            <a:lvl5pPr marL="1714500" lvl="4" indent="-257175" algn="l">
              <a:lnSpc>
                <a:spcPct val="70000"/>
              </a:lnSpc>
              <a:spcBef>
                <a:spcPts val="270"/>
              </a:spcBef>
              <a:spcAft>
                <a:spcPts val="0"/>
              </a:spcAft>
              <a:buClr>
                <a:schemeClr val="dk1"/>
              </a:buClr>
              <a:buSzPts val="1800"/>
              <a:buChar char="»"/>
              <a:defRPr sz="1350"/>
            </a:lvl5pPr>
            <a:lvl6pPr marL="2057400" lvl="5" indent="-257175" algn="l">
              <a:spcBef>
                <a:spcPts val="270"/>
              </a:spcBef>
              <a:spcAft>
                <a:spcPts val="0"/>
              </a:spcAft>
              <a:buClr>
                <a:schemeClr val="dk1"/>
              </a:buClr>
              <a:buSzPts val="1800"/>
              <a:buChar char="•"/>
              <a:defRPr sz="1350"/>
            </a:lvl6pPr>
            <a:lvl7pPr marL="2400300" lvl="6" indent="-257175" algn="l">
              <a:spcBef>
                <a:spcPts val="270"/>
              </a:spcBef>
              <a:spcAft>
                <a:spcPts val="0"/>
              </a:spcAft>
              <a:buClr>
                <a:schemeClr val="dk1"/>
              </a:buClr>
              <a:buSzPts val="1800"/>
              <a:buChar char="•"/>
              <a:defRPr sz="1350"/>
            </a:lvl7pPr>
            <a:lvl8pPr marL="2743200" lvl="7" indent="-257175" algn="l">
              <a:spcBef>
                <a:spcPts val="270"/>
              </a:spcBef>
              <a:spcAft>
                <a:spcPts val="0"/>
              </a:spcAft>
              <a:buClr>
                <a:schemeClr val="dk1"/>
              </a:buClr>
              <a:buSzPts val="1800"/>
              <a:buChar char="•"/>
              <a:defRPr sz="1350"/>
            </a:lvl8pPr>
            <a:lvl9pPr marL="3086100" lvl="8" indent="-257175" algn="l">
              <a:spcBef>
                <a:spcPts val="270"/>
              </a:spcBef>
              <a:spcAft>
                <a:spcPts val="0"/>
              </a:spcAft>
              <a:buClr>
                <a:schemeClr val="dk1"/>
              </a:buClr>
              <a:buSzPts val="1800"/>
              <a:buChar char="•"/>
              <a:defRPr sz="1350"/>
            </a:lvl9pPr>
          </a:lstStyle>
          <a:p>
            <a:endParaRPr/>
          </a:p>
        </p:txBody>
      </p:sp>
      <p:sp>
        <p:nvSpPr>
          <p:cNvPr id="47" name="Google Shape;47;p12"/>
          <p:cNvSpPr txBox="1">
            <a:spLocks noGrp="1"/>
          </p:cNvSpPr>
          <p:nvPr>
            <p:ph type="body" idx="2"/>
          </p:nvPr>
        </p:nvSpPr>
        <p:spPr>
          <a:xfrm>
            <a:off x="4648200" y="1200154"/>
            <a:ext cx="4038600" cy="3394472"/>
          </a:xfrm>
          <a:prstGeom prst="rect">
            <a:avLst/>
          </a:prstGeom>
          <a:noFill/>
          <a:ln>
            <a:noFill/>
          </a:ln>
        </p:spPr>
        <p:txBody>
          <a:bodyPr spcFirstLastPara="1" wrap="square" lIns="91425" tIns="45700" rIns="91425" bIns="45700" anchor="t" anchorCtr="0">
            <a:noAutofit/>
          </a:bodyPr>
          <a:lstStyle>
            <a:lvl1pPr marL="342900" lvl="0" indent="-304800" algn="l">
              <a:lnSpc>
                <a:spcPct val="70000"/>
              </a:lnSpc>
              <a:spcBef>
                <a:spcPts val="420"/>
              </a:spcBef>
              <a:spcAft>
                <a:spcPts val="0"/>
              </a:spcAft>
              <a:buClr>
                <a:schemeClr val="dk1"/>
              </a:buClr>
              <a:buSzPts val="2800"/>
              <a:buChar char="•"/>
              <a:defRPr sz="2100"/>
            </a:lvl1pPr>
            <a:lvl2pPr marL="685800" lvl="1" indent="-285750" algn="l">
              <a:lnSpc>
                <a:spcPct val="70000"/>
              </a:lnSpc>
              <a:spcBef>
                <a:spcPts val="360"/>
              </a:spcBef>
              <a:spcAft>
                <a:spcPts val="0"/>
              </a:spcAft>
              <a:buClr>
                <a:schemeClr val="dk1"/>
              </a:buClr>
              <a:buSzPts val="2400"/>
              <a:buChar char="–"/>
              <a:defRPr sz="1800"/>
            </a:lvl2pPr>
            <a:lvl3pPr marL="1028700" lvl="2" indent="-266700" algn="l">
              <a:lnSpc>
                <a:spcPct val="70000"/>
              </a:lnSpc>
              <a:spcBef>
                <a:spcPts val="300"/>
              </a:spcBef>
              <a:spcAft>
                <a:spcPts val="0"/>
              </a:spcAft>
              <a:buClr>
                <a:schemeClr val="dk1"/>
              </a:buClr>
              <a:buSzPts val="2000"/>
              <a:buChar char="•"/>
              <a:defRPr sz="1500"/>
            </a:lvl3pPr>
            <a:lvl4pPr marL="1371600" lvl="3" indent="-257175" algn="l">
              <a:lnSpc>
                <a:spcPct val="70000"/>
              </a:lnSpc>
              <a:spcBef>
                <a:spcPts val="270"/>
              </a:spcBef>
              <a:spcAft>
                <a:spcPts val="0"/>
              </a:spcAft>
              <a:buClr>
                <a:schemeClr val="dk1"/>
              </a:buClr>
              <a:buSzPts val="1800"/>
              <a:buChar char="–"/>
              <a:defRPr sz="1350"/>
            </a:lvl4pPr>
            <a:lvl5pPr marL="1714500" lvl="4" indent="-257175" algn="l">
              <a:lnSpc>
                <a:spcPct val="70000"/>
              </a:lnSpc>
              <a:spcBef>
                <a:spcPts val="270"/>
              </a:spcBef>
              <a:spcAft>
                <a:spcPts val="0"/>
              </a:spcAft>
              <a:buClr>
                <a:schemeClr val="dk1"/>
              </a:buClr>
              <a:buSzPts val="1800"/>
              <a:buChar char="»"/>
              <a:defRPr sz="1350"/>
            </a:lvl5pPr>
            <a:lvl6pPr marL="2057400" lvl="5" indent="-257175" algn="l">
              <a:spcBef>
                <a:spcPts val="270"/>
              </a:spcBef>
              <a:spcAft>
                <a:spcPts val="0"/>
              </a:spcAft>
              <a:buClr>
                <a:schemeClr val="dk1"/>
              </a:buClr>
              <a:buSzPts val="1800"/>
              <a:buChar char="•"/>
              <a:defRPr sz="1350"/>
            </a:lvl6pPr>
            <a:lvl7pPr marL="2400300" lvl="6" indent="-257175" algn="l">
              <a:spcBef>
                <a:spcPts val="270"/>
              </a:spcBef>
              <a:spcAft>
                <a:spcPts val="0"/>
              </a:spcAft>
              <a:buClr>
                <a:schemeClr val="dk1"/>
              </a:buClr>
              <a:buSzPts val="1800"/>
              <a:buChar char="•"/>
              <a:defRPr sz="1350"/>
            </a:lvl7pPr>
            <a:lvl8pPr marL="2743200" lvl="7" indent="-257175" algn="l">
              <a:spcBef>
                <a:spcPts val="270"/>
              </a:spcBef>
              <a:spcAft>
                <a:spcPts val="0"/>
              </a:spcAft>
              <a:buClr>
                <a:schemeClr val="dk1"/>
              </a:buClr>
              <a:buSzPts val="1800"/>
              <a:buChar char="•"/>
              <a:defRPr sz="1350"/>
            </a:lvl8pPr>
            <a:lvl9pPr marL="3086100" lvl="8" indent="-257175" algn="l">
              <a:spcBef>
                <a:spcPts val="270"/>
              </a:spcBef>
              <a:spcAft>
                <a:spcPts val="0"/>
              </a:spcAft>
              <a:buClr>
                <a:schemeClr val="dk1"/>
              </a:buClr>
              <a:buSzPts val="1800"/>
              <a:buChar char="•"/>
              <a:defRPr sz="1350"/>
            </a:lvl9pPr>
          </a:lstStyle>
          <a:p>
            <a:endParaRPr/>
          </a:p>
        </p:txBody>
      </p:sp>
      <p:sp>
        <p:nvSpPr>
          <p:cNvPr id="48" name="Google Shape;48;p12"/>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fld id="{79C2475F-B01E-4641-9FC7-C5CBCBC0A15E}" type="datetime1">
              <a:rPr lang="en-US" smtClean="0"/>
              <a:t>10/2/2020</a:t>
            </a:fld>
            <a:endParaRPr dirty="0"/>
          </a:p>
        </p:txBody>
      </p:sp>
      <p:sp>
        <p:nvSpPr>
          <p:cNvPr id="49" name="Google Shape;49;p12"/>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50" name="Google Shape;50;p12"/>
          <p:cNvSpPr txBox="1">
            <a:spLocks noGrp="1"/>
          </p:cNvSpPr>
          <p:nvPr>
            <p:ph type="sldNum" idx="12"/>
          </p:nvPr>
        </p:nvSpPr>
        <p:spPr>
          <a:xfrm>
            <a:off x="6553201"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Arial"/>
                <a:ea typeface="Arial"/>
                <a:cs typeface="Arial"/>
                <a:sym typeface="Arial"/>
              </a:defRPr>
            </a:lvl1pPr>
            <a:lvl2pPr marL="0" marR="0" lvl="1" indent="0" algn="r">
              <a:spcBef>
                <a:spcPts val="0"/>
              </a:spcBef>
              <a:spcAft>
                <a:spcPts val="0"/>
              </a:spcAft>
              <a:buNone/>
              <a:defRPr sz="900" b="0" i="0" u="none" strike="noStrike" cap="none">
                <a:solidFill>
                  <a:srgbClr val="898989"/>
                </a:solidFill>
                <a:latin typeface="Arial"/>
                <a:ea typeface="Arial"/>
                <a:cs typeface="Arial"/>
                <a:sym typeface="Arial"/>
              </a:defRPr>
            </a:lvl2pPr>
            <a:lvl3pPr marL="0" marR="0" lvl="2" indent="0" algn="r">
              <a:spcBef>
                <a:spcPts val="0"/>
              </a:spcBef>
              <a:spcAft>
                <a:spcPts val="0"/>
              </a:spcAft>
              <a:buNone/>
              <a:defRPr sz="900" b="0" i="0" u="none" strike="noStrike" cap="none">
                <a:solidFill>
                  <a:srgbClr val="898989"/>
                </a:solidFill>
                <a:latin typeface="Arial"/>
                <a:ea typeface="Arial"/>
                <a:cs typeface="Arial"/>
                <a:sym typeface="Arial"/>
              </a:defRPr>
            </a:lvl3pPr>
            <a:lvl4pPr marL="0" marR="0" lvl="3" indent="0" algn="r">
              <a:spcBef>
                <a:spcPts val="0"/>
              </a:spcBef>
              <a:spcAft>
                <a:spcPts val="0"/>
              </a:spcAft>
              <a:buNone/>
              <a:defRPr sz="900" b="0" i="0" u="none" strike="noStrike" cap="none">
                <a:solidFill>
                  <a:srgbClr val="898989"/>
                </a:solidFill>
                <a:latin typeface="Arial"/>
                <a:ea typeface="Arial"/>
                <a:cs typeface="Arial"/>
                <a:sym typeface="Arial"/>
              </a:defRPr>
            </a:lvl4pPr>
            <a:lvl5pPr marL="0" marR="0" lvl="4" indent="0" algn="r">
              <a:spcBef>
                <a:spcPts val="0"/>
              </a:spcBef>
              <a:spcAft>
                <a:spcPts val="0"/>
              </a:spcAft>
              <a:buNone/>
              <a:defRPr sz="900" b="0" i="0" u="none" strike="noStrike" cap="none">
                <a:solidFill>
                  <a:srgbClr val="898989"/>
                </a:solidFill>
                <a:latin typeface="Arial"/>
                <a:ea typeface="Arial"/>
                <a:cs typeface="Arial"/>
                <a:sym typeface="Arial"/>
              </a:defRPr>
            </a:lvl5pPr>
            <a:lvl6pPr marL="0" marR="0" lvl="5" indent="0" algn="r">
              <a:spcBef>
                <a:spcPts val="0"/>
              </a:spcBef>
              <a:spcAft>
                <a:spcPts val="0"/>
              </a:spcAft>
              <a:buNone/>
              <a:defRPr sz="900" b="0" i="0" u="none" strike="noStrike" cap="none">
                <a:solidFill>
                  <a:srgbClr val="898989"/>
                </a:solidFill>
                <a:latin typeface="Arial"/>
                <a:ea typeface="Arial"/>
                <a:cs typeface="Arial"/>
                <a:sym typeface="Arial"/>
              </a:defRPr>
            </a:lvl6pPr>
            <a:lvl7pPr marL="0" marR="0" lvl="6" indent="0" algn="r">
              <a:spcBef>
                <a:spcPts val="0"/>
              </a:spcBef>
              <a:spcAft>
                <a:spcPts val="0"/>
              </a:spcAft>
              <a:buNone/>
              <a:defRPr sz="900" b="0" i="0" u="none" strike="noStrike" cap="none">
                <a:solidFill>
                  <a:srgbClr val="898989"/>
                </a:solidFill>
                <a:latin typeface="Arial"/>
                <a:ea typeface="Arial"/>
                <a:cs typeface="Arial"/>
                <a:sym typeface="Arial"/>
              </a:defRPr>
            </a:lvl7pPr>
            <a:lvl8pPr marL="0" marR="0" lvl="7" indent="0" algn="r">
              <a:spcBef>
                <a:spcPts val="0"/>
              </a:spcBef>
              <a:spcAft>
                <a:spcPts val="0"/>
              </a:spcAft>
              <a:buNone/>
              <a:defRPr sz="900" b="0" i="0" u="none" strike="noStrike" cap="none">
                <a:solidFill>
                  <a:srgbClr val="898989"/>
                </a:solidFill>
                <a:latin typeface="Arial"/>
                <a:ea typeface="Arial"/>
                <a:cs typeface="Arial"/>
                <a:sym typeface="Arial"/>
              </a:defRPr>
            </a:lvl8pPr>
            <a:lvl9pPr marL="0" marR="0" lvl="8" indent="0" algn="r">
              <a:spcBef>
                <a:spcPts val="0"/>
              </a:spcBef>
              <a:spcAft>
                <a:spcPts val="0"/>
              </a:spcAft>
              <a:buNone/>
              <a:defRPr sz="900" b="0" i="0" u="none" strike="noStrike" cap="none">
                <a:solidFill>
                  <a:srgbClr val="898989"/>
                </a:solidFill>
                <a:latin typeface="Arial"/>
                <a:ea typeface="Arial"/>
                <a:cs typeface="Arial"/>
                <a:sym typeface="Arial"/>
              </a:defRPr>
            </a:lvl9pPr>
          </a:lstStyle>
          <a:p>
            <a:fld id="{00000000-1234-1234-1234-123412341234}" type="slidenum">
              <a:rPr lang="en-US" smtClean="0"/>
              <a:pPr/>
              <a:t>‹#›</a:t>
            </a:fld>
            <a:endParaRPr lang="en-US" dirty="0">
              <a:solidFill>
                <a:schemeClr val="dk1"/>
              </a:solidFill>
            </a:endParaRPr>
          </a:p>
        </p:txBody>
      </p:sp>
    </p:spTree>
    <p:extLst>
      <p:ext uri="{BB962C8B-B14F-4D97-AF65-F5344CB8AC3E}">
        <p14:creationId xmlns:p14="http://schemas.microsoft.com/office/powerpoint/2010/main" val="12529987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51"/>
        <p:cNvGrpSpPr/>
        <p:nvPr/>
      </p:nvGrpSpPr>
      <p:grpSpPr>
        <a:xfrm>
          <a:off x="0" y="0"/>
          <a:ext cx="0" cy="0"/>
          <a:chOff x="0" y="0"/>
          <a:chExt cx="0" cy="0"/>
        </a:xfrm>
      </p:grpSpPr>
      <p:pic>
        <p:nvPicPr>
          <p:cNvPr id="52" name="Google Shape;52;p13" descr="Title-Page-copy"/>
          <p:cNvPicPr preferRelativeResize="0"/>
          <p:nvPr/>
        </p:nvPicPr>
        <p:blipFill rotWithShape="1">
          <a:blip r:embed="rId2">
            <a:alphaModFix/>
          </a:blip>
          <a:srcRect/>
          <a:stretch/>
        </p:blipFill>
        <p:spPr>
          <a:xfrm>
            <a:off x="0" y="0"/>
            <a:ext cx="9144000" cy="5143500"/>
          </a:xfrm>
          <a:prstGeom prst="rect">
            <a:avLst/>
          </a:prstGeom>
          <a:noFill/>
          <a:ln>
            <a:noFill/>
          </a:ln>
        </p:spPr>
      </p:pic>
    </p:spTree>
    <p:extLst>
      <p:ext uri="{BB962C8B-B14F-4D97-AF65-F5344CB8AC3E}">
        <p14:creationId xmlns:p14="http://schemas.microsoft.com/office/powerpoint/2010/main" val="2793306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Logo-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6747"/>
                </a:solidFill>
              </a:defRPr>
            </a:lvl1pPr>
          </a:lstStyle>
          <a:p>
            <a:r>
              <a:rPr lang="en-US" dirty="0"/>
              <a:t>Header Goes Here</a:t>
            </a:r>
          </a:p>
        </p:txBody>
      </p:sp>
      <p:sp>
        <p:nvSpPr>
          <p:cNvPr id="3" name="Content Placeholder 2"/>
          <p:cNvSpPr>
            <a:spLocks noGrp="1"/>
          </p:cNvSpPr>
          <p:nvPr>
            <p:ph idx="1"/>
          </p:nvPr>
        </p:nvSpPr>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F5EC011-0DA0-DB45-996E-85C7F379AB45}" type="slidenum">
              <a:rPr lang="en-US" smtClean="0"/>
              <a:t>‹#›</a:t>
            </a:fld>
            <a:endParaRPr lang="en-US" dirty="0"/>
          </a:p>
        </p:txBody>
      </p:sp>
    </p:spTree>
    <p:extLst>
      <p:ext uri="{BB962C8B-B14F-4D97-AF65-F5344CB8AC3E}">
        <p14:creationId xmlns:p14="http://schemas.microsoft.com/office/powerpoint/2010/main" val="27537454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14"/>
          <p:cNvSpPr txBox="1">
            <a:spLocks noGrp="1"/>
          </p:cNvSpPr>
          <p:nvPr>
            <p:ph type="title"/>
          </p:nvPr>
        </p:nvSpPr>
        <p:spPr>
          <a:xfrm>
            <a:off x="457200" y="989410"/>
            <a:ext cx="8229600" cy="857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4"/>
          <p:cNvSpPr txBox="1">
            <a:spLocks noGrp="1"/>
          </p:cNvSpPr>
          <p:nvPr>
            <p:ph type="sldNum" idx="12"/>
          </p:nvPr>
        </p:nvSpPr>
        <p:spPr>
          <a:xfrm>
            <a:off x="6553201"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Arial"/>
                <a:ea typeface="Arial"/>
                <a:cs typeface="Arial"/>
                <a:sym typeface="Arial"/>
              </a:defRPr>
            </a:lvl1pPr>
            <a:lvl2pPr marL="0" marR="0" lvl="1" indent="0" algn="r">
              <a:spcBef>
                <a:spcPts val="0"/>
              </a:spcBef>
              <a:spcAft>
                <a:spcPts val="0"/>
              </a:spcAft>
              <a:buNone/>
              <a:defRPr sz="900" b="0" i="0" u="none" strike="noStrike" cap="none">
                <a:solidFill>
                  <a:srgbClr val="898989"/>
                </a:solidFill>
                <a:latin typeface="Arial"/>
                <a:ea typeface="Arial"/>
                <a:cs typeface="Arial"/>
                <a:sym typeface="Arial"/>
              </a:defRPr>
            </a:lvl2pPr>
            <a:lvl3pPr marL="0" marR="0" lvl="2" indent="0" algn="r">
              <a:spcBef>
                <a:spcPts val="0"/>
              </a:spcBef>
              <a:spcAft>
                <a:spcPts val="0"/>
              </a:spcAft>
              <a:buNone/>
              <a:defRPr sz="900" b="0" i="0" u="none" strike="noStrike" cap="none">
                <a:solidFill>
                  <a:srgbClr val="898989"/>
                </a:solidFill>
                <a:latin typeface="Arial"/>
                <a:ea typeface="Arial"/>
                <a:cs typeface="Arial"/>
                <a:sym typeface="Arial"/>
              </a:defRPr>
            </a:lvl3pPr>
            <a:lvl4pPr marL="0" marR="0" lvl="3" indent="0" algn="r">
              <a:spcBef>
                <a:spcPts val="0"/>
              </a:spcBef>
              <a:spcAft>
                <a:spcPts val="0"/>
              </a:spcAft>
              <a:buNone/>
              <a:defRPr sz="900" b="0" i="0" u="none" strike="noStrike" cap="none">
                <a:solidFill>
                  <a:srgbClr val="898989"/>
                </a:solidFill>
                <a:latin typeface="Arial"/>
                <a:ea typeface="Arial"/>
                <a:cs typeface="Arial"/>
                <a:sym typeface="Arial"/>
              </a:defRPr>
            </a:lvl4pPr>
            <a:lvl5pPr marL="0" marR="0" lvl="4" indent="0" algn="r">
              <a:spcBef>
                <a:spcPts val="0"/>
              </a:spcBef>
              <a:spcAft>
                <a:spcPts val="0"/>
              </a:spcAft>
              <a:buNone/>
              <a:defRPr sz="900" b="0" i="0" u="none" strike="noStrike" cap="none">
                <a:solidFill>
                  <a:srgbClr val="898989"/>
                </a:solidFill>
                <a:latin typeface="Arial"/>
                <a:ea typeface="Arial"/>
                <a:cs typeface="Arial"/>
                <a:sym typeface="Arial"/>
              </a:defRPr>
            </a:lvl5pPr>
            <a:lvl6pPr marL="0" marR="0" lvl="5" indent="0" algn="r">
              <a:spcBef>
                <a:spcPts val="0"/>
              </a:spcBef>
              <a:spcAft>
                <a:spcPts val="0"/>
              </a:spcAft>
              <a:buNone/>
              <a:defRPr sz="900" b="0" i="0" u="none" strike="noStrike" cap="none">
                <a:solidFill>
                  <a:srgbClr val="898989"/>
                </a:solidFill>
                <a:latin typeface="Arial"/>
                <a:ea typeface="Arial"/>
                <a:cs typeface="Arial"/>
                <a:sym typeface="Arial"/>
              </a:defRPr>
            </a:lvl6pPr>
            <a:lvl7pPr marL="0" marR="0" lvl="6" indent="0" algn="r">
              <a:spcBef>
                <a:spcPts val="0"/>
              </a:spcBef>
              <a:spcAft>
                <a:spcPts val="0"/>
              </a:spcAft>
              <a:buNone/>
              <a:defRPr sz="900" b="0" i="0" u="none" strike="noStrike" cap="none">
                <a:solidFill>
                  <a:srgbClr val="898989"/>
                </a:solidFill>
                <a:latin typeface="Arial"/>
                <a:ea typeface="Arial"/>
                <a:cs typeface="Arial"/>
                <a:sym typeface="Arial"/>
              </a:defRPr>
            </a:lvl7pPr>
            <a:lvl8pPr marL="0" marR="0" lvl="7" indent="0" algn="r">
              <a:spcBef>
                <a:spcPts val="0"/>
              </a:spcBef>
              <a:spcAft>
                <a:spcPts val="0"/>
              </a:spcAft>
              <a:buNone/>
              <a:defRPr sz="900" b="0" i="0" u="none" strike="noStrike" cap="none">
                <a:solidFill>
                  <a:srgbClr val="898989"/>
                </a:solidFill>
                <a:latin typeface="Arial"/>
                <a:ea typeface="Arial"/>
                <a:cs typeface="Arial"/>
                <a:sym typeface="Arial"/>
              </a:defRPr>
            </a:lvl8pPr>
            <a:lvl9pPr marL="0" marR="0" lvl="8" indent="0" algn="r">
              <a:spcBef>
                <a:spcPts val="0"/>
              </a:spcBef>
              <a:spcAft>
                <a:spcPts val="0"/>
              </a:spcAft>
              <a:buNone/>
              <a:defRPr sz="900" b="0" i="0" u="none" strike="noStrike" cap="none">
                <a:solidFill>
                  <a:srgbClr val="898989"/>
                </a:solidFill>
                <a:latin typeface="Arial"/>
                <a:ea typeface="Arial"/>
                <a:cs typeface="Arial"/>
                <a:sym typeface="Arial"/>
              </a:defRPr>
            </a:lvl9pPr>
          </a:lstStyle>
          <a:p>
            <a:fld id="{00000000-1234-1234-1234-123412341234}" type="slidenum">
              <a:rPr lang="en-US" smtClean="0"/>
              <a:pPr/>
              <a:t>‹#›</a:t>
            </a:fld>
            <a:endParaRPr lang="en-US" dirty="0">
              <a:solidFill>
                <a:schemeClr val="dk1"/>
              </a:solidFill>
            </a:endParaRPr>
          </a:p>
        </p:txBody>
      </p:sp>
    </p:spTree>
    <p:extLst>
      <p:ext uri="{BB962C8B-B14F-4D97-AF65-F5344CB8AC3E}">
        <p14:creationId xmlns:p14="http://schemas.microsoft.com/office/powerpoint/2010/main" val="42830178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56"/>
        <p:cNvGrpSpPr/>
        <p:nvPr/>
      </p:nvGrpSpPr>
      <p:grpSpPr>
        <a:xfrm>
          <a:off x="0" y="0"/>
          <a:ext cx="0" cy="0"/>
          <a:chOff x="0" y="0"/>
          <a:chExt cx="0" cy="0"/>
        </a:xfrm>
      </p:grpSpPr>
      <p:pic>
        <p:nvPicPr>
          <p:cNvPr id="57" name="Google Shape;57;p15" descr="Title-Page-copy"/>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8" name="Google Shape;58;p15"/>
          <p:cNvSpPr txBox="1">
            <a:spLocks noGrp="1"/>
          </p:cNvSpPr>
          <p:nvPr>
            <p:ph type="ctrTitle"/>
          </p:nvPr>
        </p:nvSpPr>
        <p:spPr>
          <a:xfrm>
            <a:off x="838200" y="685800"/>
            <a:ext cx="7429500" cy="2171700"/>
          </a:xfrm>
          <a:prstGeom prst="rect">
            <a:avLst/>
          </a:prstGeom>
          <a:noFill/>
          <a:ln>
            <a:noFill/>
          </a:ln>
        </p:spPr>
        <p:txBody>
          <a:bodyPr spcFirstLastPara="1" wrap="square" lIns="91425" tIns="45700" rIns="91425" bIns="45700" anchor="ctr" anchorCtr="0">
            <a:noAutofit/>
          </a:bodyPr>
          <a:lstStyle>
            <a:lvl1pPr lvl="0" algn="l">
              <a:lnSpc>
                <a:spcPct val="120000"/>
              </a:lnSpc>
              <a:spcBef>
                <a:spcPts val="0"/>
              </a:spcBef>
              <a:spcAft>
                <a:spcPts val="0"/>
              </a:spcAft>
              <a:buSzPts val="1400"/>
              <a:buNone/>
              <a:defRPr sz="3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862537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59"/>
        <p:cNvGrpSpPr/>
        <p:nvPr/>
      </p:nvGrpSpPr>
      <p:grpSpPr>
        <a:xfrm>
          <a:off x="0" y="0"/>
          <a:ext cx="0" cy="0"/>
          <a:chOff x="0" y="0"/>
          <a:chExt cx="0" cy="0"/>
        </a:xfrm>
      </p:grpSpPr>
      <p:sp>
        <p:nvSpPr>
          <p:cNvPr id="60" name="Google Shape;60;p16"/>
          <p:cNvSpPr txBox="1">
            <a:spLocks noGrp="1"/>
          </p:cNvSpPr>
          <p:nvPr>
            <p:ph type="title"/>
          </p:nvPr>
        </p:nvSpPr>
        <p:spPr>
          <a:xfrm>
            <a:off x="457200" y="989410"/>
            <a:ext cx="8229600" cy="857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6"/>
          <p:cNvSpPr txBox="1">
            <a:spLocks noGrp="1"/>
          </p:cNvSpPr>
          <p:nvPr>
            <p:ph type="sldNum" idx="12"/>
          </p:nvPr>
        </p:nvSpPr>
        <p:spPr>
          <a:xfrm>
            <a:off x="6553201"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Arial"/>
                <a:ea typeface="Arial"/>
                <a:cs typeface="Arial"/>
                <a:sym typeface="Arial"/>
              </a:defRPr>
            </a:lvl1pPr>
            <a:lvl2pPr marL="0" marR="0" lvl="1" indent="0" algn="r">
              <a:spcBef>
                <a:spcPts val="0"/>
              </a:spcBef>
              <a:spcAft>
                <a:spcPts val="0"/>
              </a:spcAft>
              <a:buNone/>
              <a:defRPr sz="900" b="0" i="0" u="none" strike="noStrike" cap="none">
                <a:solidFill>
                  <a:srgbClr val="898989"/>
                </a:solidFill>
                <a:latin typeface="Arial"/>
                <a:ea typeface="Arial"/>
                <a:cs typeface="Arial"/>
                <a:sym typeface="Arial"/>
              </a:defRPr>
            </a:lvl2pPr>
            <a:lvl3pPr marL="0" marR="0" lvl="2" indent="0" algn="r">
              <a:spcBef>
                <a:spcPts val="0"/>
              </a:spcBef>
              <a:spcAft>
                <a:spcPts val="0"/>
              </a:spcAft>
              <a:buNone/>
              <a:defRPr sz="900" b="0" i="0" u="none" strike="noStrike" cap="none">
                <a:solidFill>
                  <a:srgbClr val="898989"/>
                </a:solidFill>
                <a:latin typeface="Arial"/>
                <a:ea typeface="Arial"/>
                <a:cs typeface="Arial"/>
                <a:sym typeface="Arial"/>
              </a:defRPr>
            </a:lvl3pPr>
            <a:lvl4pPr marL="0" marR="0" lvl="3" indent="0" algn="r">
              <a:spcBef>
                <a:spcPts val="0"/>
              </a:spcBef>
              <a:spcAft>
                <a:spcPts val="0"/>
              </a:spcAft>
              <a:buNone/>
              <a:defRPr sz="900" b="0" i="0" u="none" strike="noStrike" cap="none">
                <a:solidFill>
                  <a:srgbClr val="898989"/>
                </a:solidFill>
                <a:latin typeface="Arial"/>
                <a:ea typeface="Arial"/>
                <a:cs typeface="Arial"/>
                <a:sym typeface="Arial"/>
              </a:defRPr>
            </a:lvl4pPr>
            <a:lvl5pPr marL="0" marR="0" lvl="4" indent="0" algn="r">
              <a:spcBef>
                <a:spcPts val="0"/>
              </a:spcBef>
              <a:spcAft>
                <a:spcPts val="0"/>
              </a:spcAft>
              <a:buNone/>
              <a:defRPr sz="900" b="0" i="0" u="none" strike="noStrike" cap="none">
                <a:solidFill>
                  <a:srgbClr val="898989"/>
                </a:solidFill>
                <a:latin typeface="Arial"/>
                <a:ea typeface="Arial"/>
                <a:cs typeface="Arial"/>
                <a:sym typeface="Arial"/>
              </a:defRPr>
            </a:lvl5pPr>
            <a:lvl6pPr marL="0" marR="0" lvl="5" indent="0" algn="r">
              <a:spcBef>
                <a:spcPts val="0"/>
              </a:spcBef>
              <a:spcAft>
                <a:spcPts val="0"/>
              </a:spcAft>
              <a:buNone/>
              <a:defRPr sz="900" b="0" i="0" u="none" strike="noStrike" cap="none">
                <a:solidFill>
                  <a:srgbClr val="898989"/>
                </a:solidFill>
                <a:latin typeface="Arial"/>
                <a:ea typeface="Arial"/>
                <a:cs typeface="Arial"/>
                <a:sym typeface="Arial"/>
              </a:defRPr>
            </a:lvl6pPr>
            <a:lvl7pPr marL="0" marR="0" lvl="6" indent="0" algn="r">
              <a:spcBef>
                <a:spcPts val="0"/>
              </a:spcBef>
              <a:spcAft>
                <a:spcPts val="0"/>
              </a:spcAft>
              <a:buNone/>
              <a:defRPr sz="900" b="0" i="0" u="none" strike="noStrike" cap="none">
                <a:solidFill>
                  <a:srgbClr val="898989"/>
                </a:solidFill>
                <a:latin typeface="Arial"/>
                <a:ea typeface="Arial"/>
                <a:cs typeface="Arial"/>
                <a:sym typeface="Arial"/>
              </a:defRPr>
            </a:lvl7pPr>
            <a:lvl8pPr marL="0" marR="0" lvl="7" indent="0" algn="r">
              <a:spcBef>
                <a:spcPts val="0"/>
              </a:spcBef>
              <a:spcAft>
                <a:spcPts val="0"/>
              </a:spcAft>
              <a:buNone/>
              <a:defRPr sz="900" b="0" i="0" u="none" strike="noStrike" cap="none">
                <a:solidFill>
                  <a:srgbClr val="898989"/>
                </a:solidFill>
                <a:latin typeface="Arial"/>
                <a:ea typeface="Arial"/>
                <a:cs typeface="Arial"/>
                <a:sym typeface="Arial"/>
              </a:defRPr>
            </a:lvl8pPr>
            <a:lvl9pPr marL="0" marR="0" lvl="8" indent="0" algn="r">
              <a:spcBef>
                <a:spcPts val="0"/>
              </a:spcBef>
              <a:spcAft>
                <a:spcPts val="0"/>
              </a:spcAft>
              <a:buNone/>
              <a:defRPr sz="900" b="0" i="0" u="none" strike="noStrike" cap="none">
                <a:solidFill>
                  <a:srgbClr val="898989"/>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4220444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67"/>
        <p:cNvGrpSpPr/>
        <p:nvPr/>
      </p:nvGrpSpPr>
      <p:grpSpPr>
        <a:xfrm>
          <a:off x="0" y="0"/>
          <a:ext cx="0" cy="0"/>
          <a:chOff x="0" y="0"/>
          <a:chExt cx="0" cy="0"/>
        </a:xfrm>
      </p:grpSpPr>
      <p:sp>
        <p:nvSpPr>
          <p:cNvPr id="68" name="Google Shape;68;p18"/>
          <p:cNvSpPr txBox="1">
            <a:spLocks noGrp="1"/>
          </p:cNvSpPr>
          <p:nvPr>
            <p:ph type="title"/>
          </p:nvPr>
        </p:nvSpPr>
        <p:spPr>
          <a:xfrm>
            <a:off x="457200" y="989374"/>
            <a:ext cx="8229600" cy="857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8"/>
          <p:cNvSpPr txBox="1">
            <a:spLocks noGrp="1"/>
          </p:cNvSpPr>
          <p:nvPr>
            <p:ph type="body" idx="1"/>
          </p:nvPr>
        </p:nvSpPr>
        <p:spPr>
          <a:xfrm>
            <a:off x="457200" y="2034576"/>
            <a:ext cx="8229600" cy="2560048"/>
          </a:xfrm>
          <a:prstGeom prst="rect">
            <a:avLst/>
          </a:prstGeom>
          <a:noFill/>
          <a:ln>
            <a:noFill/>
          </a:ln>
        </p:spPr>
        <p:txBody>
          <a:bodyPr spcFirstLastPara="1" wrap="square" lIns="91425" tIns="45700" rIns="91425" bIns="45700" anchor="t" anchorCtr="0">
            <a:noAutofit/>
          </a:bodyPr>
          <a:lstStyle>
            <a:lvl1pPr marL="342900" lvl="0" indent="-257175" algn="l">
              <a:lnSpc>
                <a:spcPct val="70000"/>
              </a:lnSpc>
              <a:spcBef>
                <a:spcPts val="270"/>
              </a:spcBef>
              <a:spcAft>
                <a:spcPts val="0"/>
              </a:spcAft>
              <a:buClr>
                <a:schemeClr val="dk1"/>
              </a:buClr>
              <a:buSzPts val="1800"/>
              <a:buChar char="•"/>
              <a:defRPr/>
            </a:lvl1pPr>
            <a:lvl2pPr marL="685800" lvl="1" indent="-257175" algn="l">
              <a:lnSpc>
                <a:spcPct val="70000"/>
              </a:lnSpc>
              <a:spcBef>
                <a:spcPts val="270"/>
              </a:spcBef>
              <a:spcAft>
                <a:spcPts val="0"/>
              </a:spcAft>
              <a:buClr>
                <a:schemeClr val="dk1"/>
              </a:buClr>
              <a:buSzPts val="1800"/>
              <a:buChar char="–"/>
              <a:defRPr/>
            </a:lvl2pPr>
            <a:lvl3pPr marL="1028700" lvl="2" indent="-257175" algn="l">
              <a:lnSpc>
                <a:spcPct val="70000"/>
              </a:lnSpc>
              <a:spcBef>
                <a:spcPts val="270"/>
              </a:spcBef>
              <a:spcAft>
                <a:spcPts val="0"/>
              </a:spcAft>
              <a:buClr>
                <a:schemeClr val="dk1"/>
              </a:buClr>
              <a:buSzPts val="1800"/>
              <a:buChar char="•"/>
              <a:defRPr/>
            </a:lvl3pPr>
            <a:lvl4pPr marL="1371600" lvl="3" indent="-257175" algn="l">
              <a:lnSpc>
                <a:spcPct val="70000"/>
              </a:lnSpc>
              <a:spcBef>
                <a:spcPts val="270"/>
              </a:spcBef>
              <a:spcAft>
                <a:spcPts val="0"/>
              </a:spcAft>
              <a:buClr>
                <a:schemeClr val="dk1"/>
              </a:buClr>
              <a:buSzPts val="1800"/>
              <a:buChar char="–"/>
              <a:defRPr/>
            </a:lvl4pPr>
            <a:lvl5pPr marL="1714500" lvl="4" indent="-257175" algn="l">
              <a:lnSpc>
                <a:spcPct val="70000"/>
              </a:lnSpc>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70" name="Google Shape;70;p18"/>
          <p:cNvSpPr txBox="1">
            <a:spLocks noGrp="1"/>
          </p:cNvSpPr>
          <p:nvPr>
            <p:ph type="sldNum" idx="12"/>
          </p:nvPr>
        </p:nvSpPr>
        <p:spPr>
          <a:xfrm>
            <a:off x="6888164" y="4817270"/>
            <a:ext cx="2133600"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Arial"/>
                <a:ea typeface="Arial"/>
                <a:cs typeface="Arial"/>
                <a:sym typeface="Arial"/>
              </a:defRPr>
            </a:lvl1pPr>
            <a:lvl2pPr marL="0" marR="0" lvl="1" indent="0" algn="r">
              <a:spcBef>
                <a:spcPts val="0"/>
              </a:spcBef>
              <a:spcAft>
                <a:spcPts val="0"/>
              </a:spcAft>
              <a:buNone/>
              <a:defRPr sz="900" b="0" i="0" u="none" strike="noStrike" cap="none">
                <a:solidFill>
                  <a:srgbClr val="898989"/>
                </a:solidFill>
                <a:latin typeface="Arial"/>
                <a:ea typeface="Arial"/>
                <a:cs typeface="Arial"/>
                <a:sym typeface="Arial"/>
              </a:defRPr>
            </a:lvl2pPr>
            <a:lvl3pPr marL="0" marR="0" lvl="2" indent="0" algn="r">
              <a:spcBef>
                <a:spcPts val="0"/>
              </a:spcBef>
              <a:spcAft>
                <a:spcPts val="0"/>
              </a:spcAft>
              <a:buNone/>
              <a:defRPr sz="900" b="0" i="0" u="none" strike="noStrike" cap="none">
                <a:solidFill>
                  <a:srgbClr val="898989"/>
                </a:solidFill>
                <a:latin typeface="Arial"/>
                <a:ea typeface="Arial"/>
                <a:cs typeface="Arial"/>
                <a:sym typeface="Arial"/>
              </a:defRPr>
            </a:lvl3pPr>
            <a:lvl4pPr marL="0" marR="0" lvl="3" indent="0" algn="r">
              <a:spcBef>
                <a:spcPts val="0"/>
              </a:spcBef>
              <a:spcAft>
                <a:spcPts val="0"/>
              </a:spcAft>
              <a:buNone/>
              <a:defRPr sz="900" b="0" i="0" u="none" strike="noStrike" cap="none">
                <a:solidFill>
                  <a:srgbClr val="898989"/>
                </a:solidFill>
                <a:latin typeface="Arial"/>
                <a:ea typeface="Arial"/>
                <a:cs typeface="Arial"/>
                <a:sym typeface="Arial"/>
              </a:defRPr>
            </a:lvl4pPr>
            <a:lvl5pPr marL="0" marR="0" lvl="4" indent="0" algn="r">
              <a:spcBef>
                <a:spcPts val="0"/>
              </a:spcBef>
              <a:spcAft>
                <a:spcPts val="0"/>
              </a:spcAft>
              <a:buNone/>
              <a:defRPr sz="900" b="0" i="0" u="none" strike="noStrike" cap="none">
                <a:solidFill>
                  <a:srgbClr val="898989"/>
                </a:solidFill>
                <a:latin typeface="Arial"/>
                <a:ea typeface="Arial"/>
                <a:cs typeface="Arial"/>
                <a:sym typeface="Arial"/>
              </a:defRPr>
            </a:lvl5pPr>
            <a:lvl6pPr marL="0" marR="0" lvl="5" indent="0" algn="r">
              <a:spcBef>
                <a:spcPts val="0"/>
              </a:spcBef>
              <a:spcAft>
                <a:spcPts val="0"/>
              </a:spcAft>
              <a:buNone/>
              <a:defRPr sz="900" b="0" i="0" u="none" strike="noStrike" cap="none">
                <a:solidFill>
                  <a:srgbClr val="898989"/>
                </a:solidFill>
                <a:latin typeface="Arial"/>
                <a:ea typeface="Arial"/>
                <a:cs typeface="Arial"/>
                <a:sym typeface="Arial"/>
              </a:defRPr>
            </a:lvl6pPr>
            <a:lvl7pPr marL="0" marR="0" lvl="6" indent="0" algn="r">
              <a:spcBef>
                <a:spcPts val="0"/>
              </a:spcBef>
              <a:spcAft>
                <a:spcPts val="0"/>
              </a:spcAft>
              <a:buNone/>
              <a:defRPr sz="900" b="0" i="0" u="none" strike="noStrike" cap="none">
                <a:solidFill>
                  <a:srgbClr val="898989"/>
                </a:solidFill>
                <a:latin typeface="Arial"/>
                <a:ea typeface="Arial"/>
                <a:cs typeface="Arial"/>
                <a:sym typeface="Arial"/>
              </a:defRPr>
            </a:lvl7pPr>
            <a:lvl8pPr marL="0" marR="0" lvl="7" indent="0" algn="r">
              <a:spcBef>
                <a:spcPts val="0"/>
              </a:spcBef>
              <a:spcAft>
                <a:spcPts val="0"/>
              </a:spcAft>
              <a:buNone/>
              <a:defRPr sz="900" b="0" i="0" u="none" strike="noStrike" cap="none">
                <a:solidFill>
                  <a:srgbClr val="898989"/>
                </a:solidFill>
                <a:latin typeface="Arial"/>
                <a:ea typeface="Arial"/>
                <a:cs typeface="Arial"/>
                <a:sym typeface="Arial"/>
              </a:defRPr>
            </a:lvl8pPr>
            <a:lvl9pPr marL="0" marR="0" lvl="8" indent="0" algn="r">
              <a:spcBef>
                <a:spcPts val="0"/>
              </a:spcBef>
              <a:spcAft>
                <a:spcPts val="0"/>
              </a:spcAft>
              <a:buNone/>
              <a:defRPr sz="900" b="0" i="0" u="none" strike="noStrike" cap="none">
                <a:solidFill>
                  <a:srgbClr val="898989"/>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5484562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71"/>
        <p:cNvGrpSpPr/>
        <p:nvPr/>
      </p:nvGrpSpPr>
      <p:grpSpPr>
        <a:xfrm>
          <a:off x="0" y="0"/>
          <a:ext cx="0" cy="0"/>
          <a:chOff x="0" y="0"/>
          <a:chExt cx="0" cy="0"/>
        </a:xfrm>
      </p:grpSpPr>
      <p:sp>
        <p:nvSpPr>
          <p:cNvPr id="72" name="Google Shape;72;p19"/>
          <p:cNvSpPr txBox="1">
            <a:spLocks noGrp="1"/>
          </p:cNvSpPr>
          <p:nvPr>
            <p:ph type="title"/>
          </p:nvPr>
        </p:nvSpPr>
        <p:spPr>
          <a:xfrm>
            <a:off x="629841" y="273846"/>
            <a:ext cx="7886700" cy="99417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9"/>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Autofit/>
          </a:bodyPr>
          <a:lstStyle>
            <a:lvl1pPr marL="342900" lvl="0" indent="-171450" algn="l">
              <a:lnSpc>
                <a:spcPct val="70000"/>
              </a:lnSpc>
              <a:spcBef>
                <a:spcPts val="360"/>
              </a:spcBef>
              <a:spcAft>
                <a:spcPts val="0"/>
              </a:spcAft>
              <a:buClr>
                <a:schemeClr val="dk1"/>
              </a:buClr>
              <a:buSzPts val="2400"/>
              <a:buNone/>
              <a:defRPr sz="1800" b="1"/>
            </a:lvl1pPr>
            <a:lvl2pPr marL="685800" lvl="1" indent="-171450" algn="l">
              <a:lnSpc>
                <a:spcPct val="70000"/>
              </a:lnSpc>
              <a:spcBef>
                <a:spcPts val="300"/>
              </a:spcBef>
              <a:spcAft>
                <a:spcPts val="0"/>
              </a:spcAft>
              <a:buClr>
                <a:schemeClr val="dk1"/>
              </a:buClr>
              <a:buSzPts val="2000"/>
              <a:buNone/>
              <a:defRPr sz="1500" b="1"/>
            </a:lvl2pPr>
            <a:lvl3pPr marL="1028700" lvl="2" indent="-171450" algn="l">
              <a:lnSpc>
                <a:spcPct val="70000"/>
              </a:lnSpc>
              <a:spcBef>
                <a:spcPts val="270"/>
              </a:spcBef>
              <a:spcAft>
                <a:spcPts val="0"/>
              </a:spcAft>
              <a:buClr>
                <a:schemeClr val="dk1"/>
              </a:buClr>
              <a:buSzPts val="1800"/>
              <a:buNone/>
              <a:defRPr sz="1350" b="1"/>
            </a:lvl3pPr>
            <a:lvl4pPr marL="1371600" lvl="3" indent="-171450" algn="l">
              <a:lnSpc>
                <a:spcPct val="70000"/>
              </a:lnSpc>
              <a:spcBef>
                <a:spcPts val="240"/>
              </a:spcBef>
              <a:spcAft>
                <a:spcPts val="0"/>
              </a:spcAft>
              <a:buClr>
                <a:schemeClr val="dk1"/>
              </a:buClr>
              <a:buSzPts val="1600"/>
              <a:buNone/>
              <a:defRPr sz="1200" b="1"/>
            </a:lvl4pPr>
            <a:lvl5pPr marL="1714500" lvl="4" indent="-171450" algn="l">
              <a:lnSpc>
                <a:spcPct val="70000"/>
              </a:lnSpc>
              <a:spcBef>
                <a:spcPts val="240"/>
              </a:spcBef>
              <a:spcAft>
                <a:spcPts val="0"/>
              </a:spcAft>
              <a:buClr>
                <a:schemeClr val="dk1"/>
              </a:buClr>
              <a:buSzPts val="1600"/>
              <a:buNone/>
              <a:defRPr sz="1200" b="1"/>
            </a:lvl5pPr>
            <a:lvl6pPr marL="2057400" lvl="5" indent="-171450" algn="l">
              <a:spcBef>
                <a:spcPts val="240"/>
              </a:spcBef>
              <a:spcAft>
                <a:spcPts val="0"/>
              </a:spcAft>
              <a:buClr>
                <a:schemeClr val="dk1"/>
              </a:buClr>
              <a:buSzPts val="1600"/>
              <a:buNone/>
              <a:defRPr sz="1200" b="1"/>
            </a:lvl6pPr>
            <a:lvl7pPr marL="2400300" lvl="6" indent="-171450" algn="l">
              <a:spcBef>
                <a:spcPts val="240"/>
              </a:spcBef>
              <a:spcAft>
                <a:spcPts val="0"/>
              </a:spcAft>
              <a:buClr>
                <a:schemeClr val="dk1"/>
              </a:buClr>
              <a:buSzPts val="1600"/>
              <a:buNone/>
              <a:defRPr sz="1200" b="1"/>
            </a:lvl7pPr>
            <a:lvl8pPr marL="2743200" lvl="7" indent="-171450" algn="l">
              <a:spcBef>
                <a:spcPts val="240"/>
              </a:spcBef>
              <a:spcAft>
                <a:spcPts val="0"/>
              </a:spcAft>
              <a:buClr>
                <a:schemeClr val="dk1"/>
              </a:buClr>
              <a:buSzPts val="1600"/>
              <a:buNone/>
              <a:defRPr sz="1200" b="1"/>
            </a:lvl8pPr>
            <a:lvl9pPr marL="3086100" lvl="8" indent="-171450" algn="l">
              <a:spcBef>
                <a:spcPts val="240"/>
              </a:spcBef>
              <a:spcAft>
                <a:spcPts val="0"/>
              </a:spcAft>
              <a:buClr>
                <a:schemeClr val="dk1"/>
              </a:buClr>
              <a:buSzPts val="1600"/>
              <a:buNone/>
              <a:defRPr sz="1200" b="1"/>
            </a:lvl9pPr>
          </a:lstStyle>
          <a:p>
            <a:endParaRPr/>
          </a:p>
        </p:txBody>
      </p:sp>
      <p:sp>
        <p:nvSpPr>
          <p:cNvPr id="74" name="Google Shape;74;p19"/>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Autofit/>
          </a:bodyPr>
          <a:lstStyle>
            <a:lvl1pPr marL="342900" lvl="0" indent="-257175" algn="l">
              <a:lnSpc>
                <a:spcPct val="70000"/>
              </a:lnSpc>
              <a:spcBef>
                <a:spcPts val="270"/>
              </a:spcBef>
              <a:spcAft>
                <a:spcPts val="0"/>
              </a:spcAft>
              <a:buClr>
                <a:schemeClr val="dk1"/>
              </a:buClr>
              <a:buSzPts val="1800"/>
              <a:buChar char="•"/>
              <a:defRPr/>
            </a:lvl1pPr>
            <a:lvl2pPr marL="685800" lvl="1" indent="-257175" algn="l">
              <a:lnSpc>
                <a:spcPct val="70000"/>
              </a:lnSpc>
              <a:spcBef>
                <a:spcPts val="270"/>
              </a:spcBef>
              <a:spcAft>
                <a:spcPts val="0"/>
              </a:spcAft>
              <a:buClr>
                <a:schemeClr val="dk1"/>
              </a:buClr>
              <a:buSzPts val="1800"/>
              <a:buChar char="–"/>
              <a:defRPr/>
            </a:lvl2pPr>
            <a:lvl3pPr marL="1028700" lvl="2" indent="-257175" algn="l">
              <a:lnSpc>
                <a:spcPct val="70000"/>
              </a:lnSpc>
              <a:spcBef>
                <a:spcPts val="270"/>
              </a:spcBef>
              <a:spcAft>
                <a:spcPts val="0"/>
              </a:spcAft>
              <a:buClr>
                <a:schemeClr val="dk1"/>
              </a:buClr>
              <a:buSzPts val="1800"/>
              <a:buChar char="•"/>
              <a:defRPr/>
            </a:lvl3pPr>
            <a:lvl4pPr marL="1371600" lvl="3" indent="-257175" algn="l">
              <a:lnSpc>
                <a:spcPct val="70000"/>
              </a:lnSpc>
              <a:spcBef>
                <a:spcPts val="270"/>
              </a:spcBef>
              <a:spcAft>
                <a:spcPts val="0"/>
              </a:spcAft>
              <a:buClr>
                <a:schemeClr val="dk1"/>
              </a:buClr>
              <a:buSzPts val="1800"/>
              <a:buChar char="–"/>
              <a:defRPr/>
            </a:lvl4pPr>
            <a:lvl5pPr marL="1714500" lvl="4" indent="-257175" algn="l">
              <a:lnSpc>
                <a:spcPct val="70000"/>
              </a:lnSpc>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75" name="Google Shape;75;p19"/>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Autofit/>
          </a:bodyPr>
          <a:lstStyle>
            <a:lvl1pPr marL="342900" lvl="0" indent="-171450" algn="l">
              <a:lnSpc>
                <a:spcPct val="70000"/>
              </a:lnSpc>
              <a:spcBef>
                <a:spcPts val="360"/>
              </a:spcBef>
              <a:spcAft>
                <a:spcPts val="0"/>
              </a:spcAft>
              <a:buClr>
                <a:schemeClr val="dk1"/>
              </a:buClr>
              <a:buSzPts val="2400"/>
              <a:buNone/>
              <a:defRPr sz="1800" b="1"/>
            </a:lvl1pPr>
            <a:lvl2pPr marL="685800" lvl="1" indent="-171450" algn="l">
              <a:lnSpc>
                <a:spcPct val="70000"/>
              </a:lnSpc>
              <a:spcBef>
                <a:spcPts val="300"/>
              </a:spcBef>
              <a:spcAft>
                <a:spcPts val="0"/>
              </a:spcAft>
              <a:buClr>
                <a:schemeClr val="dk1"/>
              </a:buClr>
              <a:buSzPts val="2000"/>
              <a:buNone/>
              <a:defRPr sz="1500" b="1"/>
            </a:lvl2pPr>
            <a:lvl3pPr marL="1028700" lvl="2" indent="-171450" algn="l">
              <a:lnSpc>
                <a:spcPct val="70000"/>
              </a:lnSpc>
              <a:spcBef>
                <a:spcPts val="270"/>
              </a:spcBef>
              <a:spcAft>
                <a:spcPts val="0"/>
              </a:spcAft>
              <a:buClr>
                <a:schemeClr val="dk1"/>
              </a:buClr>
              <a:buSzPts val="1800"/>
              <a:buNone/>
              <a:defRPr sz="1350" b="1"/>
            </a:lvl3pPr>
            <a:lvl4pPr marL="1371600" lvl="3" indent="-171450" algn="l">
              <a:lnSpc>
                <a:spcPct val="70000"/>
              </a:lnSpc>
              <a:spcBef>
                <a:spcPts val="240"/>
              </a:spcBef>
              <a:spcAft>
                <a:spcPts val="0"/>
              </a:spcAft>
              <a:buClr>
                <a:schemeClr val="dk1"/>
              </a:buClr>
              <a:buSzPts val="1600"/>
              <a:buNone/>
              <a:defRPr sz="1200" b="1"/>
            </a:lvl4pPr>
            <a:lvl5pPr marL="1714500" lvl="4" indent="-171450" algn="l">
              <a:lnSpc>
                <a:spcPct val="70000"/>
              </a:lnSpc>
              <a:spcBef>
                <a:spcPts val="240"/>
              </a:spcBef>
              <a:spcAft>
                <a:spcPts val="0"/>
              </a:spcAft>
              <a:buClr>
                <a:schemeClr val="dk1"/>
              </a:buClr>
              <a:buSzPts val="1600"/>
              <a:buNone/>
              <a:defRPr sz="1200" b="1"/>
            </a:lvl5pPr>
            <a:lvl6pPr marL="2057400" lvl="5" indent="-171450" algn="l">
              <a:spcBef>
                <a:spcPts val="240"/>
              </a:spcBef>
              <a:spcAft>
                <a:spcPts val="0"/>
              </a:spcAft>
              <a:buClr>
                <a:schemeClr val="dk1"/>
              </a:buClr>
              <a:buSzPts val="1600"/>
              <a:buNone/>
              <a:defRPr sz="1200" b="1"/>
            </a:lvl6pPr>
            <a:lvl7pPr marL="2400300" lvl="6" indent="-171450" algn="l">
              <a:spcBef>
                <a:spcPts val="240"/>
              </a:spcBef>
              <a:spcAft>
                <a:spcPts val="0"/>
              </a:spcAft>
              <a:buClr>
                <a:schemeClr val="dk1"/>
              </a:buClr>
              <a:buSzPts val="1600"/>
              <a:buNone/>
              <a:defRPr sz="1200" b="1"/>
            </a:lvl7pPr>
            <a:lvl8pPr marL="2743200" lvl="7" indent="-171450" algn="l">
              <a:spcBef>
                <a:spcPts val="240"/>
              </a:spcBef>
              <a:spcAft>
                <a:spcPts val="0"/>
              </a:spcAft>
              <a:buClr>
                <a:schemeClr val="dk1"/>
              </a:buClr>
              <a:buSzPts val="1600"/>
              <a:buNone/>
              <a:defRPr sz="1200" b="1"/>
            </a:lvl8pPr>
            <a:lvl9pPr marL="3086100" lvl="8" indent="-171450" algn="l">
              <a:spcBef>
                <a:spcPts val="240"/>
              </a:spcBef>
              <a:spcAft>
                <a:spcPts val="0"/>
              </a:spcAft>
              <a:buClr>
                <a:schemeClr val="dk1"/>
              </a:buClr>
              <a:buSzPts val="1600"/>
              <a:buNone/>
              <a:defRPr sz="1200" b="1"/>
            </a:lvl9pPr>
          </a:lstStyle>
          <a:p>
            <a:endParaRPr/>
          </a:p>
        </p:txBody>
      </p:sp>
      <p:sp>
        <p:nvSpPr>
          <p:cNvPr id="76" name="Google Shape;76;p19"/>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Autofit/>
          </a:bodyPr>
          <a:lstStyle>
            <a:lvl1pPr marL="342900" lvl="0" indent="-257175" algn="l">
              <a:lnSpc>
                <a:spcPct val="70000"/>
              </a:lnSpc>
              <a:spcBef>
                <a:spcPts val="270"/>
              </a:spcBef>
              <a:spcAft>
                <a:spcPts val="0"/>
              </a:spcAft>
              <a:buClr>
                <a:schemeClr val="dk1"/>
              </a:buClr>
              <a:buSzPts val="1800"/>
              <a:buChar char="•"/>
              <a:defRPr/>
            </a:lvl1pPr>
            <a:lvl2pPr marL="685800" lvl="1" indent="-257175" algn="l">
              <a:lnSpc>
                <a:spcPct val="70000"/>
              </a:lnSpc>
              <a:spcBef>
                <a:spcPts val="270"/>
              </a:spcBef>
              <a:spcAft>
                <a:spcPts val="0"/>
              </a:spcAft>
              <a:buClr>
                <a:schemeClr val="dk1"/>
              </a:buClr>
              <a:buSzPts val="1800"/>
              <a:buChar char="–"/>
              <a:defRPr/>
            </a:lvl2pPr>
            <a:lvl3pPr marL="1028700" lvl="2" indent="-257175" algn="l">
              <a:lnSpc>
                <a:spcPct val="70000"/>
              </a:lnSpc>
              <a:spcBef>
                <a:spcPts val="270"/>
              </a:spcBef>
              <a:spcAft>
                <a:spcPts val="0"/>
              </a:spcAft>
              <a:buClr>
                <a:schemeClr val="dk1"/>
              </a:buClr>
              <a:buSzPts val="1800"/>
              <a:buChar char="•"/>
              <a:defRPr/>
            </a:lvl3pPr>
            <a:lvl4pPr marL="1371600" lvl="3" indent="-257175" algn="l">
              <a:lnSpc>
                <a:spcPct val="70000"/>
              </a:lnSpc>
              <a:spcBef>
                <a:spcPts val="270"/>
              </a:spcBef>
              <a:spcAft>
                <a:spcPts val="0"/>
              </a:spcAft>
              <a:buClr>
                <a:schemeClr val="dk1"/>
              </a:buClr>
              <a:buSzPts val="1800"/>
              <a:buChar char="–"/>
              <a:defRPr/>
            </a:lvl4pPr>
            <a:lvl5pPr marL="1714500" lvl="4" indent="-257175" algn="l">
              <a:lnSpc>
                <a:spcPct val="70000"/>
              </a:lnSpc>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77" name="Google Shape;77;p19"/>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fld id="{92E02B1C-C8EE-4E25-9A5A-027DEC89CA6A}" type="datetime1">
              <a:rPr lang="en-US" smtClean="0"/>
              <a:t>10/2/2020</a:t>
            </a:fld>
            <a:endParaRPr dirty="0"/>
          </a:p>
        </p:txBody>
      </p:sp>
      <p:sp>
        <p:nvSpPr>
          <p:cNvPr id="78" name="Google Shape;78;p19"/>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79" name="Google Shape;79;p19"/>
          <p:cNvSpPr txBox="1">
            <a:spLocks noGrp="1"/>
          </p:cNvSpPr>
          <p:nvPr>
            <p:ph type="sldNum" idx="12"/>
          </p:nvPr>
        </p:nvSpPr>
        <p:spPr>
          <a:xfrm>
            <a:off x="6553201"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Arial"/>
                <a:ea typeface="Arial"/>
                <a:cs typeface="Arial"/>
                <a:sym typeface="Arial"/>
              </a:defRPr>
            </a:lvl1pPr>
            <a:lvl2pPr marL="0" marR="0" lvl="1" indent="0" algn="r">
              <a:spcBef>
                <a:spcPts val="0"/>
              </a:spcBef>
              <a:spcAft>
                <a:spcPts val="0"/>
              </a:spcAft>
              <a:buNone/>
              <a:defRPr sz="900" b="0" i="0" u="none" strike="noStrike" cap="none">
                <a:solidFill>
                  <a:srgbClr val="898989"/>
                </a:solidFill>
                <a:latin typeface="Arial"/>
                <a:ea typeface="Arial"/>
                <a:cs typeface="Arial"/>
                <a:sym typeface="Arial"/>
              </a:defRPr>
            </a:lvl2pPr>
            <a:lvl3pPr marL="0" marR="0" lvl="2" indent="0" algn="r">
              <a:spcBef>
                <a:spcPts val="0"/>
              </a:spcBef>
              <a:spcAft>
                <a:spcPts val="0"/>
              </a:spcAft>
              <a:buNone/>
              <a:defRPr sz="900" b="0" i="0" u="none" strike="noStrike" cap="none">
                <a:solidFill>
                  <a:srgbClr val="898989"/>
                </a:solidFill>
                <a:latin typeface="Arial"/>
                <a:ea typeface="Arial"/>
                <a:cs typeface="Arial"/>
                <a:sym typeface="Arial"/>
              </a:defRPr>
            </a:lvl3pPr>
            <a:lvl4pPr marL="0" marR="0" lvl="3" indent="0" algn="r">
              <a:spcBef>
                <a:spcPts val="0"/>
              </a:spcBef>
              <a:spcAft>
                <a:spcPts val="0"/>
              </a:spcAft>
              <a:buNone/>
              <a:defRPr sz="900" b="0" i="0" u="none" strike="noStrike" cap="none">
                <a:solidFill>
                  <a:srgbClr val="898989"/>
                </a:solidFill>
                <a:latin typeface="Arial"/>
                <a:ea typeface="Arial"/>
                <a:cs typeface="Arial"/>
                <a:sym typeface="Arial"/>
              </a:defRPr>
            </a:lvl4pPr>
            <a:lvl5pPr marL="0" marR="0" lvl="4" indent="0" algn="r">
              <a:spcBef>
                <a:spcPts val="0"/>
              </a:spcBef>
              <a:spcAft>
                <a:spcPts val="0"/>
              </a:spcAft>
              <a:buNone/>
              <a:defRPr sz="900" b="0" i="0" u="none" strike="noStrike" cap="none">
                <a:solidFill>
                  <a:srgbClr val="898989"/>
                </a:solidFill>
                <a:latin typeface="Arial"/>
                <a:ea typeface="Arial"/>
                <a:cs typeface="Arial"/>
                <a:sym typeface="Arial"/>
              </a:defRPr>
            </a:lvl5pPr>
            <a:lvl6pPr marL="0" marR="0" lvl="5" indent="0" algn="r">
              <a:spcBef>
                <a:spcPts val="0"/>
              </a:spcBef>
              <a:spcAft>
                <a:spcPts val="0"/>
              </a:spcAft>
              <a:buNone/>
              <a:defRPr sz="900" b="0" i="0" u="none" strike="noStrike" cap="none">
                <a:solidFill>
                  <a:srgbClr val="898989"/>
                </a:solidFill>
                <a:latin typeface="Arial"/>
                <a:ea typeface="Arial"/>
                <a:cs typeface="Arial"/>
                <a:sym typeface="Arial"/>
              </a:defRPr>
            </a:lvl6pPr>
            <a:lvl7pPr marL="0" marR="0" lvl="6" indent="0" algn="r">
              <a:spcBef>
                <a:spcPts val="0"/>
              </a:spcBef>
              <a:spcAft>
                <a:spcPts val="0"/>
              </a:spcAft>
              <a:buNone/>
              <a:defRPr sz="900" b="0" i="0" u="none" strike="noStrike" cap="none">
                <a:solidFill>
                  <a:srgbClr val="898989"/>
                </a:solidFill>
                <a:latin typeface="Arial"/>
                <a:ea typeface="Arial"/>
                <a:cs typeface="Arial"/>
                <a:sym typeface="Arial"/>
              </a:defRPr>
            </a:lvl7pPr>
            <a:lvl8pPr marL="0" marR="0" lvl="7" indent="0" algn="r">
              <a:spcBef>
                <a:spcPts val="0"/>
              </a:spcBef>
              <a:spcAft>
                <a:spcPts val="0"/>
              </a:spcAft>
              <a:buNone/>
              <a:defRPr sz="900" b="0" i="0" u="none" strike="noStrike" cap="none">
                <a:solidFill>
                  <a:srgbClr val="898989"/>
                </a:solidFill>
                <a:latin typeface="Arial"/>
                <a:ea typeface="Arial"/>
                <a:cs typeface="Arial"/>
                <a:sym typeface="Arial"/>
              </a:defRPr>
            </a:lvl8pPr>
            <a:lvl9pPr marL="0" marR="0" lvl="8" indent="0" algn="r">
              <a:spcBef>
                <a:spcPts val="0"/>
              </a:spcBef>
              <a:spcAft>
                <a:spcPts val="0"/>
              </a:spcAft>
              <a:buNone/>
              <a:defRPr sz="900" b="0" i="0" u="none" strike="noStrike" cap="none">
                <a:solidFill>
                  <a:srgbClr val="898989"/>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0545953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66"/>
        <p:cNvGrpSpPr/>
        <p:nvPr/>
      </p:nvGrpSpPr>
      <p:grpSpPr>
        <a:xfrm>
          <a:off x="0" y="0"/>
          <a:ext cx="0" cy="0"/>
          <a:chOff x="0" y="0"/>
          <a:chExt cx="0" cy="0"/>
        </a:xfrm>
      </p:grpSpPr>
      <p:sp>
        <p:nvSpPr>
          <p:cNvPr id="67" name="Google Shape;67;g7f8a52ab2e_0_517"/>
          <p:cNvSpPr txBox="1">
            <a:spLocks noGrp="1"/>
          </p:cNvSpPr>
          <p:nvPr>
            <p:ph type="sldNum" idx="12"/>
          </p:nvPr>
        </p:nvSpPr>
        <p:spPr>
          <a:xfrm>
            <a:off x="8472459" y="4663217"/>
            <a:ext cx="548775" cy="393525"/>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9616482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74"/>
        <p:cNvGrpSpPr/>
        <p:nvPr/>
      </p:nvGrpSpPr>
      <p:grpSpPr>
        <a:xfrm>
          <a:off x="0" y="0"/>
          <a:ext cx="0" cy="0"/>
          <a:chOff x="0" y="0"/>
          <a:chExt cx="0" cy="0"/>
        </a:xfrm>
      </p:grpSpPr>
      <p:sp>
        <p:nvSpPr>
          <p:cNvPr id="75" name="Google Shape;75;g7f8a52ab2e_0_525"/>
          <p:cNvSpPr txBox="1">
            <a:spLocks noGrp="1"/>
          </p:cNvSpPr>
          <p:nvPr>
            <p:ph type="title"/>
          </p:nvPr>
        </p:nvSpPr>
        <p:spPr>
          <a:xfrm>
            <a:off x="514351" y="514350"/>
            <a:ext cx="7797600" cy="8640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74A2CD"/>
              </a:buClr>
              <a:buSzPts val="1800"/>
              <a:buNone/>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a:p>
        </p:txBody>
      </p:sp>
      <p:sp>
        <p:nvSpPr>
          <p:cNvPr id="76" name="Google Shape;76;g7f8a52ab2e_0_525"/>
          <p:cNvSpPr txBox="1">
            <a:spLocks noGrp="1"/>
          </p:cNvSpPr>
          <p:nvPr>
            <p:ph type="body" idx="1"/>
          </p:nvPr>
        </p:nvSpPr>
        <p:spPr>
          <a:xfrm>
            <a:off x="514351" y="1547547"/>
            <a:ext cx="7796025" cy="2483325"/>
          </a:xfrm>
          <a:prstGeom prst="rect">
            <a:avLst/>
          </a:prstGeom>
          <a:noFill/>
          <a:ln>
            <a:noFill/>
          </a:ln>
        </p:spPr>
        <p:txBody>
          <a:bodyPr spcFirstLastPara="1" wrap="square" lIns="91425" tIns="45700" rIns="91425" bIns="45700" anchor="ctr" anchorCtr="0">
            <a:noAutofit/>
          </a:bodyPr>
          <a:lstStyle>
            <a:lvl1pPr marL="257175" lvl="0" indent="-231458" algn="l" rtl="0">
              <a:lnSpc>
                <a:spcPct val="120000"/>
              </a:lnSpc>
              <a:spcBef>
                <a:spcPts val="563"/>
              </a:spcBef>
              <a:spcAft>
                <a:spcPts val="0"/>
              </a:spcAft>
              <a:buSzPts val="2880"/>
              <a:buChar char="●"/>
              <a:defRPr/>
            </a:lvl1pPr>
            <a:lvl2pPr marL="514350" lvl="1" indent="-231458" algn="l" rtl="0">
              <a:lnSpc>
                <a:spcPct val="120000"/>
              </a:lnSpc>
              <a:spcBef>
                <a:spcPts val="1181"/>
              </a:spcBef>
              <a:spcAft>
                <a:spcPts val="0"/>
              </a:spcAft>
              <a:buSzPts val="2880"/>
              <a:buChar char="○"/>
              <a:defRPr/>
            </a:lvl2pPr>
            <a:lvl3pPr marL="771525" lvl="2" indent="-231458" algn="l" rtl="0">
              <a:lnSpc>
                <a:spcPct val="120000"/>
              </a:lnSpc>
              <a:spcBef>
                <a:spcPts val="1181"/>
              </a:spcBef>
              <a:spcAft>
                <a:spcPts val="0"/>
              </a:spcAft>
              <a:buSzPts val="2880"/>
              <a:buChar char="■"/>
              <a:defRPr/>
            </a:lvl3pPr>
            <a:lvl4pPr marL="1028700" lvl="3" indent="-231458" algn="l" rtl="0">
              <a:lnSpc>
                <a:spcPct val="120000"/>
              </a:lnSpc>
              <a:spcBef>
                <a:spcPts val="1181"/>
              </a:spcBef>
              <a:spcAft>
                <a:spcPts val="0"/>
              </a:spcAft>
              <a:buSzPts val="2880"/>
              <a:buChar char="●"/>
              <a:defRPr/>
            </a:lvl4pPr>
            <a:lvl5pPr marL="1285875" lvl="4" indent="-231457" algn="l" rtl="0">
              <a:lnSpc>
                <a:spcPct val="120000"/>
              </a:lnSpc>
              <a:spcBef>
                <a:spcPts val="1181"/>
              </a:spcBef>
              <a:spcAft>
                <a:spcPts val="0"/>
              </a:spcAft>
              <a:buSzPts val="2880"/>
              <a:buChar char="○"/>
              <a:defRPr/>
            </a:lvl5pPr>
            <a:lvl6pPr marL="1543050" lvl="5" indent="-231457" algn="l" rtl="0">
              <a:lnSpc>
                <a:spcPct val="120000"/>
              </a:lnSpc>
              <a:spcBef>
                <a:spcPts val="1181"/>
              </a:spcBef>
              <a:spcAft>
                <a:spcPts val="0"/>
              </a:spcAft>
              <a:buSzPts val="2880"/>
              <a:buChar char="■"/>
              <a:defRPr/>
            </a:lvl6pPr>
            <a:lvl7pPr marL="1800225" lvl="6" indent="-231457" algn="l" rtl="0">
              <a:lnSpc>
                <a:spcPct val="120000"/>
              </a:lnSpc>
              <a:spcBef>
                <a:spcPts val="1181"/>
              </a:spcBef>
              <a:spcAft>
                <a:spcPts val="0"/>
              </a:spcAft>
              <a:buSzPts val="2880"/>
              <a:buChar char="●"/>
              <a:defRPr/>
            </a:lvl7pPr>
            <a:lvl8pPr marL="2057400" lvl="7" indent="-231457" algn="l" rtl="0">
              <a:lnSpc>
                <a:spcPct val="120000"/>
              </a:lnSpc>
              <a:spcBef>
                <a:spcPts val="1181"/>
              </a:spcBef>
              <a:spcAft>
                <a:spcPts val="0"/>
              </a:spcAft>
              <a:buSzPts val="2880"/>
              <a:buChar char="○"/>
              <a:defRPr/>
            </a:lvl8pPr>
            <a:lvl9pPr marL="2314575" lvl="8" indent="-231457" algn="l" rtl="0">
              <a:lnSpc>
                <a:spcPct val="120000"/>
              </a:lnSpc>
              <a:spcBef>
                <a:spcPts val="1181"/>
              </a:spcBef>
              <a:spcAft>
                <a:spcPts val="1181"/>
              </a:spcAft>
              <a:buSzPts val="2880"/>
              <a:buChar char="■"/>
              <a:defRPr/>
            </a:lvl9pPr>
          </a:lstStyle>
          <a:p>
            <a:endParaRPr/>
          </a:p>
        </p:txBody>
      </p:sp>
      <p:sp>
        <p:nvSpPr>
          <p:cNvPr id="77" name="Google Shape;77;g7f8a52ab2e_0_525"/>
          <p:cNvSpPr txBox="1">
            <a:spLocks noGrp="1"/>
          </p:cNvSpPr>
          <p:nvPr>
            <p:ph type="dt" idx="10"/>
          </p:nvPr>
        </p:nvSpPr>
        <p:spPr>
          <a:xfrm>
            <a:off x="5473562" y="4318001"/>
            <a:ext cx="2838375" cy="37395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fld id="{BDB2651B-D364-4EF0-AC20-43505F8A0BCF}" type="datetime1">
              <a:rPr lang="en-US" smtClean="0"/>
              <a:t>10/2/2020</a:t>
            </a:fld>
            <a:endParaRPr dirty="0"/>
          </a:p>
        </p:txBody>
      </p:sp>
      <p:sp>
        <p:nvSpPr>
          <p:cNvPr id="78" name="Google Shape;78;g7f8a52ab2e_0_525"/>
          <p:cNvSpPr txBox="1">
            <a:spLocks noGrp="1"/>
          </p:cNvSpPr>
          <p:nvPr>
            <p:ph type="ftr" idx="11"/>
          </p:nvPr>
        </p:nvSpPr>
        <p:spPr>
          <a:xfrm>
            <a:off x="514351" y="4318001"/>
            <a:ext cx="4124700" cy="37395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79" name="Google Shape;79;g7f8a52ab2e_0_525"/>
          <p:cNvSpPr txBox="1">
            <a:spLocks noGrp="1"/>
          </p:cNvSpPr>
          <p:nvPr>
            <p:ph type="sldNum" idx="12"/>
          </p:nvPr>
        </p:nvSpPr>
        <p:spPr>
          <a:xfrm>
            <a:off x="4715341" y="4318001"/>
            <a:ext cx="680400" cy="37395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4357675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898320"/>
            <a:ext cx="8229600" cy="684566"/>
          </a:xfrm>
          <a:prstGeom prst="rect">
            <a:avLst/>
          </a:prstGeom>
        </p:spPr>
        <p:txBody>
          <a:bodyPr vert="horz" lIns="91440" tIns="45720" rIns="91440" bIns="45720" rtlCol="0" anchor="ctr">
            <a:normAutofit/>
          </a:bodyPr>
          <a:lstStyle>
            <a:lvl1pPr>
              <a:defRPr sz="3000"/>
            </a:lvl1pPr>
          </a:lstStyle>
          <a:p>
            <a:r>
              <a:rPr lang="en-US" dirty="0"/>
              <a:t>Click to edit Master title style</a:t>
            </a:r>
          </a:p>
        </p:txBody>
      </p:sp>
      <p:sp>
        <p:nvSpPr>
          <p:cNvPr id="6" name="Text Placeholder 2"/>
          <p:cNvSpPr>
            <a:spLocks noGrp="1"/>
          </p:cNvSpPr>
          <p:nvPr>
            <p:ph idx="1"/>
          </p:nvPr>
        </p:nvSpPr>
        <p:spPr>
          <a:xfrm>
            <a:off x="457200" y="1800007"/>
            <a:ext cx="8229600" cy="2794616"/>
          </a:xfrm>
          <a:prstGeom prst="rect">
            <a:avLst/>
          </a:prstGeom>
        </p:spPr>
        <p:txBody>
          <a:bodyPr vert="horz" lIns="91440" tIns="45720" rIns="91440" bIns="45720" rtlCol="0">
            <a:normAutofit/>
          </a:bodyPr>
          <a:lstStyle>
            <a:lvl1pPr>
              <a:lnSpc>
                <a:spcPct val="100000"/>
              </a:lnSpc>
              <a:spcBef>
                <a:spcPts val="450"/>
              </a:spcBef>
              <a:defRPr sz="2400"/>
            </a:lvl1pPr>
            <a:lvl2pPr>
              <a:lnSpc>
                <a:spcPct val="100000"/>
              </a:lnSpc>
              <a:spcBef>
                <a:spcPts val="450"/>
              </a:spcBef>
              <a:defRPr sz="2100"/>
            </a:lvl2pPr>
            <a:lvl3pPr>
              <a:lnSpc>
                <a:spcPct val="100000"/>
              </a:lnSpc>
              <a:spcBef>
                <a:spcPts val="450"/>
              </a:spcBef>
              <a:defRPr sz="1800"/>
            </a:lvl3pPr>
            <a:lvl4pPr>
              <a:lnSpc>
                <a:spcPct val="100000"/>
              </a:lnSpc>
              <a:spcBef>
                <a:spcPts val="450"/>
              </a:spcBef>
              <a:defRPr sz="1500"/>
            </a:lvl4pPr>
            <a:lvl5pPr>
              <a:lnSpc>
                <a:spcPct val="100000"/>
              </a:lnSpc>
              <a:spcBef>
                <a:spcPts val="450"/>
              </a:spcBef>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p:cNvSpPr>
            <a:spLocks noGrp="1"/>
          </p:cNvSpPr>
          <p:nvPr>
            <p:ph type="sldNum" sz="quarter" idx="10"/>
          </p:nvPr>
        </p:nvSpPr>
        <p:spPr/>
        <p:txBody>
          <a:bodyPr/>
          <a:lstStyle/>
          <a:p>
            <a:fld id="{035E6C2D-606F-FD4E-AD88-4854A7252CC9}" type="slidenum">
              <a:rPr lang="en-US" smtClean="0"/>
              <a:t>‹#›</a:t>
            </a:fld>
            <a:endParaRPr lang="en-US" dirty="0"/>
          </a:p>
        </p:txBody>
      </p:sp>
    </p:spTree>
    <p:extLst>
      <p:ext uri="{BB962C8B-B14F-4D97-AF65-F5344CB8AC3E}">
        <p14:creationId xmlns:p14="http://schemas.microsoft.com/office/powerpoint/2010/main" val="9334066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3E4FDD8-15F9-497C-B84B-8984CEBA394F}" type="datetimeFigureOut">
              <a:rPr lang="en-US" smtClean="0"/>
              <a:t>10/2/2020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95A863-EA45-44BC-90AA-6F59E10CC58F}" type="slidenum">
              <a:rPr lang="en-US" smtClean="0"/>
              <a:t>‹#›</a:t>
            </a:fld>
            <a:endParaRPr lang="en-US"/>
          </a:p>
        </p:txBody>
      </p:sp>
    </p:spTree>
    <p:extLst>
      <p:ext uri="{BB962C8B-B14F-4D97-AF65-F5344CB8AC3E}">
        <p14:creationId xmlns:p14="http://schemas.microsoft.com/office/powerpoint/2010/main" val="14159379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E4FDD8-15F9-497C-B84B-8984CEBA394F}" type="datetimeFigureOut">
              <a:rPr lang="en-US" smtClean="0"/>
              <a:t>10/2/2020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95A863-EA45-44BC-90AA-6F59E10CC58F}" type="slidenum">
              <a:rPr lang="en-US" smtClean="0"/>
              <a:t>‹#›</a:t>
            </a:fld>
            <a:endParaRPr lang="en-US"/>
          </a:p>
        </p:txBody>
      </p:sp>
    </p:spTree>
    <p:extLst>
      <p:ext uri="{BB962C8B-B14F-4D97-AF65-F5344CB8AC3E}">
        <p14:creationId xmlns:p14="http://schemas.microsoft.com/office/powerpoint/2010/main" val="2469834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6747"/>
                </a:solidFill>
              </a:defRPr>
            </a:lvl1pPr>
          </a:lstStyle>
          <a:p>
            <a:r>
              <a:rPr lang="en-US" dirty="0"/>
              <a:t>Header Goes Here</a:t>
            </a:r>
          </a:p>
        </p:txBody>
      </p:sp>
      <p:sp>
        <p:nvSpPr>
          <p:cNvPr id="3" name="Content Placeholder 2"/>
          <p:cNvSpPr>
            <a:spLocks noGrp="1"/>
          </p:cNvSpPr>
          <p:nvPr>
            <p:ph idx="1"/>
          </p:nvPr>
        </p:nvSpPr>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ACB8BCE3-AF16-6D41-B95F-884EAC5A8EB3}"/>
              </a:ext>
            </a:extLst>
          </p:cNvPr>
          <p:cNvSpPr/>
          <p:nvPr userDrawn="1"/>
        </p:nvSpPr>
        <p:spPr>
          <a:xfrm>
            <a:off x="0" y="0"/>
            <a:ext cx="9144000" cy="139304"/>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0F5EC011-0DA0-DB45-996E-85C7F379AB45}" type="slidenum">
              <a:rPr lang="en-US" smtClean="0"/>
              <a:t>‹#›</a:t>
            </a:fld>
            <a:endParaRPr lang="en-US"/>
          </a:p>
        </p:txBody>
      </p:sp>
    </p:spTree>
    <p:extLst>
      <p:ext uri="{BB962C8B-B14F-4D97-AF65-F5344CB8AC3E}">
        <p14:creationId xmlns:p14="http://schemas.microsoft.com/office/powerpoint/2010/main" val="21801537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E4FDD8-15F9-497C-B84B-8984CEBA394F}" type="datetimeFigureOut">
              <a:rPr lang="en-US" smtClean="0"/>
              <a:t>10/2/2020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95A863-EA45-44BC-90AA-6F59E10CC58F}" type="slidenum">
              <a:rPr lang="en-US" smtClean="0"/>
              <a:t>‹#›</a:t>
            </a:fld>
            <a:endParaRPr lang="en-US"/>
          </a:p>
        </p:txBody>
      </p:sp>
    </p:spTree>
    <p:extLst>
      <p:ext uri="{BB962C8B-B14F-4D97-AF65-F5344CB8AC3E}">
        <p14:creationId xmlns:p14="http://schemas.microsoft.com/office/powerpoint/2010/main" val="41837412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E4FDD8-15F9-497C-B84B-8984CEBA394F}" type="datetimeFigureOut">
              <a:rPr lang="en-US" smtClean="0"/>
              <a:t>10/2/2020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95A863-EA45-44BC-90AA-6F59E10CC58F}" type="slidenum">
              <a:rPr lang="en-US" smtClean="0"/>
              <a:t>‹#›</a:t>
            </a:fld>
            <a:endParaRPr lang="en-US"/>
          </a:p>
        </p:txBody>
      </p:sp>
    </p:spTree>
    <p:extLst>
      <p:ext uri="{BB962C8B-B14F-4D97-AF65-F5344CB8AC3E}">
        <p14:creationId xmlns:p14="http://schemas.microsoft.com/office/powerpoint/2010/main" val="39932678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E4FDD8-15F9-497C-B84B-8984CEBA394F}" type="datetimeFigureOut">
              <a:rPr lang="en-US" smtClean="0"/>
              <a:t>10/2/2020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95A863-EA45-44BC-90AA-6F59E10CC58F}" type="slidenum">
              <a:rPr lang="en-US" smtClean="0"/>
              <a:t>‹#›</a:t>
            </a:fld>
            <a:endParaRPr lang="en-US"/>
          </a:p>
        </p:txBody>
      </p:sp>
    </p:spTree>
    <p:extLst>
      <p:ext uri="{BB962C8B-B14F-4D97-AF65-F5344CB8AC3E}">
        <p14:creationId xmlns:p14="http://schemas.microsoft.com/office/powerpoint/2010/main" val="2265679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E4FDD8-15F9-497C-B84B-8984CEBA394F}" type="datetimeFigureOut">
              <a:rPr lang="en-US" smtClean="0"/>
              <a:t>10/2/2020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95A863-EA45-44BC-90AA-6F59E10CC58F}" type="slidenum">
              <a:rPr lang="en-US" smtClean="0"/>
              <a:t>‹#›</a:t>
            </a:fld>
            <a:endParaRPr lang="en-US"/>
          </a:p>
        </p:txBody>
      </p:sp>
    </p:spTree>
    <p:extLst>
      <p:ext uri="{BB962C8B-B14F-4D97-AF65-F5344CB8AC3E}">
        <p14:creationId xmlns:p14="http://schemas.microsoft.com/office/powerpoint/2010/main" val="32193571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E4FDD8-15F9-497C-B84B-8984CEBA394F}" type="datetimeFigureOut">
              <a:rPr lang="en-US" smtClean="0"/>
              <a:t>10/2/2020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95A863-EA45-44BC-90AA-6F59E10CC58F}" type="slidenum">
              <a:rPr lang="en-US" smtClean="0"/>
              <a:t>‹#›</a:t>
            </a:fld>
            <a:endParaRPr lang="en-US"/>
          </a:p>
        </p:txBody>
      </p:sp>
    </p:spTree>
    <p:extLst>
      <p:ext uri="{BB962C8B-B14F-4D97-AF65-F5344CB8AC3E}">
        <p14:creationId xmlns:p14="http://schemas.microsoft.com/office/powerpoint/2010/main" val="17098150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3E4FDD8-15F9-497C-B84B-8984CEBA394F}" type="datetimeFigureOut">
              <a:rPr lang="en-US" smtClean="0"/>
              <a:t>10/2/2020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95A863-EA45-44BC-90AA-6F59E10CC58F}" type="slidenum">
              <a:rPr lang="en-US" smtClean="0"/>
              <a:t>‹#›</a:t>
            </a:fld>
            <a:endParaRPr lang="en-US"/>
          </a:p>
        </p:txBody>
      </p:sp>
    </p:spTree>
    <p:extLst>
      <p:ext uri="{BB962C8B-B14F-4D97-AF65-F5344CB8AC3E}">
        <p14:creationId xmlns:p14="http://schemas.microsoft.com/office/powerpoint/2010/main" val="9237369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3E4FDD8-15F9-497C-B84B-8984CEBA394F}" type="datetimeFigureOut">
              <a:rPr lang="en-US" smtClean="0"/>
              <a:t>10/2/2020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95A863-EA45-44BC-90AA-6F59E10CC58F}" type="slidenum">
              <a:rPr lang="en-US" smtClean="0"/>
              <a:t>‹#›</a:t>
            </a:fld>
            <a:endParaRPr lang="en-US"/>
          </a:p>
        </p:txBody>
      </p:sp>
    </p:spTree>
    <p:extLst>
      <p:ext uri="{BB962C8B-B14F-4D97-AF65-F5344CB8AC3E}">
        <p14:creationId xmlns:p14="http://schemas.microsoft.com/office/powerpoint/2010/main" val="41759125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E4FDD8-15F9-497C-B84B-8984CEBA394F}" type="datetimeFigureOut">
              <a:rPr lang="en-US" smtClean="0"/>
              <a:t>10/2/2020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95A863-EA45-44BC-90AA-6F59E10CC58F}" type="slidenum">
              <a:rPr lang="en-US" smtClean="0"/>
              <a:t>‹#›</a:t>
            </a:fld>
            <a:endParaRPr lang="en-US"/>
          </a:p>
        </p:txBody>
      </p:sp>
    </p:spTree>
    <p:extLst>
      <p:ext uri="{BB962C8B-B14F-4D97-AF65-F5344CB8AC3E}">
        <p14:creationId xmlns:p14="http://schemas.microsoft.com/office/powerpoint/2010/main" val="1197489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E4FDD8-15F9-497C-B84B-8984CEBA394F}" type="datetimeFigureOut">
              <a:rPr lang="en-US" smtClean="0"/>
              <a:t>10/2/2020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95A863-EA45-44BC-90AA-6F59E10CC58F}" type="slidenum">
              <a:rPr lang="en-US" smtClean="0"/>
              <a:t>‹#›</a:t>
            </a:fld>
            <a:endParaRPr lang="en-US"/>
          </a:p>
        </p:txBody>
      </p:sp>
    </p:spTree>
    <p:extLst>
      <p:ext uri="{BB962C8B-B14F-4D97-AF65-F5344CB8AC3E}">
        <p14:creationId xmlns:p14="http://schemas.microsoft.com/office/powerpoint/2010/main" val="17422236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Picture with Caption" type="picTx">
  <p:cSld name="1_Picture with Caption">
    <p:spTree>
      <p:nvGrpSpPr>
        <p:cNvPr id="1" name="Shape 91"/>
        <p:cNvGrpSpPr/>
        <p:nvPr/>
      </p:nvGrpSpPr>
      <p:grpSpPr>
        <a:xfrm>
          <a:off x="0" y="0"/>
          <a:ext cx="0" cy="0"/>
          <a:chOff x="0" y="0"/>
          <a:chExt cx="0" cy="0"/>
        </a:xfrm>
      </p:grpSpPr>
      <p:sp>
        <p:nvSpPr>
          <p:cNvPr id="92" name="Google Shape;92;p15"/>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15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15"/>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chemeClr val="dk1"/>
              </a:buClr>
              <a:buSzPts val="3200"/>
              <a:buFont typeface="Arial"/>
              <a:buNone/>
              <a:defRPr sz="2400" b="0" i="0" u="none" strike="noStrike" cap="none">
                <a:solidFill>
                  <a:schemeClr val="dk1"/>
                </a:solidFill>
                <a:latin typeface="Calibri"/>
                <a:ea typeface="Calibri"/>
                <a:cs typeface="Calibri"/>
                <a:sym typeface="Calibri"/>
              </a:defRPr>
            </a:lvl1pPr>
            <a:lvl2pPr marR="0" lvl="1" algn="l" rtl="0">
              <a:spcBef>
                <a:spcPts val="420"/>
              </a:spcBef>
              <a:spcAft>
                <a:spcPts val="0"/>
              </a:spcAft>
              <a:buClr>
                <a:schemeClr val="dk1"/>
              </a:buClr>
              <a:buSzPts val="2800"/>
              <a:buFont typeface="Arial"/>
              <a:buNone/>
              <a:defRPr sz="2100" b="0" i="0" u="none" strike="noStrike" cap="none">
                <a:solidFill>
                  <a:schemeClr val="dk1"/>
                </a:solidFill>
                <a:latin typeface="Calibri"/>
                <a:ea typeface="Calibri"/>
                <a:cs typeface="Calibri"/>
                <a:sym typeface="Calibri"/>
              </a:defRPr>
            </a:lvl2pPr>
            <a:lvl3pPr marR="0" lvl="2" algn="l" rtl="0">
              <a:spcBef>
                <a:spcPts val="360"/>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94" name="Google Shape;94;p15"/>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Autofit/>
          </a:bodyPr>
          <a:lstStyle>
            <a:lvl1pPr marL="342900" lvl="0" indent="-171450" algn="l">
              <a:spcBef>
                <a:spcPts val="210"/>
              </a:spcBef>
              <a:spcAft>
                <a:spcPts val="0"/>
              </a:spcAft>
              <a:buClr>
                <a:schemeClr val="dk1"/>
              </a:buClr>
              <a:buSzPts val="1400"/>
              <a:buNone/>
              <a:defRPr sz="1050"/>
            </a:lvl1pPr>
            <a:lvl2pPr marL="685800" lvl="1" indent="-171450" algn="l">
              <a:spcBef>
                <a:spcPts val="180"/>
              </a:spcBef>
              <a:spcAft>
                <a:spcPts val="0"/>
              </a:spcAft>
              <a:buClr>
                <a:schemeClr val="dk1"/>
              </a:buClr>
              <a:buSzPts val="1200"/>
              <a:buNone/>
              <a:defRPr sz="900"/>
            </a:lvl2pPr>
            <a:lvl3pPr marL="1028700" lvl="2" indent="-171450" algn="l">
              <a:spcBef>
                <a:spcPts val="150"/>
              </a:spcBef>
              <a:spcAft>
                <a:spcPts val="0"/>
              </a:spcAft>
              <a:buClr>
                <a:schemeClr val="dk1"/>
              </a:buClr>
              <a:buSzPts val="1000"/>
              <a:buNone/>
              <a:defRPr sz="750"/>
            </a:lvl3pPr>
            <a:lvl4pPr marL="1371600" lvl="3" indent="-171450" algn="l">
              <a:spcBef>
                <a:spcPts val="135"/>
              </a:spcBef>
              <a:spcAft>
                <a:spcPts val="0"/>
              </a:spcAft>
              <a:buClr>
                <a:schemeClr val="dk1"/>
              </a:buClr>
              <a:buSzPts val="900"/>
              <a:buNone/>
              <a:defRPr sz="675"/>
            </a:lvl4pPr>
            <a:lvl5pPr marL="1714500" lvl="4" indent="-171450" algn="l">
              <a:spcBef>
                <a:spcPts val="135"/>
              </a:spcBef>
              <a:spcAft>
                <a:spcPts val="0"/>
              </a:spcAft>
              <a:buClr>
                <a:schemeClr val="dk1"/>
              </a:buClr>
              <a:buSzPts val="900"/>
              <a:buNone/>
              <a:defRPr sz="675"/>
            </a:lvl5pPr>
            <a:lvl6pPr marL="2057400" lvl="5" indent="-171450" algn="l">
              <a:spcBef>
                <a:spcPts val="135"/>
              </a:spcBef>
              <a:spcAft>
                <a:spcPts val="0"/>
              </a:spcAft>
              <a:buClr>
                <a:schemeClr val="dk1"/>
              </a:buClr>
              <a:buSzPts val="900"/>
              <a:buNone/>
              <a:defRPr sz="675"/>
            </a:lvl6pPr>
            <a:lvl7pPr marL="2400300" lvl="6" indent="-171450" algn="l">
              <a:spcBef>
                <a:spcPts val="135"/>
              </a:spcBef>
              <a:spcAft>
                <a:spcPts val="0"/>
              </a:spcAft>
              <a:buClr>
                <a:schemeClr val="dk1"/>
              </a:buClr>
              <a:buSzPts val="900"/>
              <a:buNone/>
              <a:defRPr sz="675"/>
            </a:lvl7pPr>
            <a:lvl8pPr marL="2743200" lvl="7" indent="-171450" algn="l">
              <a:spcBef>
                <a:spcPts val="135"/>
              </a:spcBef>
              <a:spcAft>
                <a:spcPts val="0"/>
              </a:spcAft>
              <a:buClr>
                <a:schemeClr val="dk1"/>
              </a:buClr>
              <a:buSzPts val="900"/>
              <a:buNone/>
              <a:defRPr sz="675"/>
            </a:lvl8pPr>
            <a:lvl9pPr marL="3086100" lvl="8" indent="-171450" algn="l">
              <a:spcBef>
                <a:spcPts val="135"/>
              </a:spcBef>
              <a:spcAft>
                <a:spcPts val="0"/>
              </a:spcAft>
              <a:buClr>
                <a:schemeClr val="dk1"/>
              </a:buClr>
              <a:buSzPts val="900"/>
              <a:buNone/>
              <a:defRPr sz="675"/>
            </a:lvl9pPr>
          </a:lstStyle>
          <a:p>
            <a:endParaRPr/>
          </a:p>
        </p:txBody>
      </p:sp>
    </p:spTree>
    <p:extLst>
      <p:ext uri="{BB962C8B-B14F-4D97-AF65-F5344CB8AC3E}">
        <p14:creationId xmlns:p14="http://schemas.microsoft.com/office/powerpoint/2010/main" val="2665500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6747"/>
                </a:solidFill>
              </a:defRPr>
            </a:lvl1pPr>
          </a:lstStyle>
          <a:p>
            <a:r>
              <a:rPr lang="en-US" dirty="0"/>
              <a:t>Header Goes Here</a:t>
            </a:r>
          </a:p>
        </p:txBody>
      </p:sp>
      <p:sp>
        <p:nvSpPr>
          <p:cNvPr id="3" name="Content Placeholder 2"/>
          <p:cNvSpPr>
            <a:spLocks noGrp="1"/>
          </p:cNvSpPr>
          <p:nvPr>
            <p:ph sz="half" idx="1"/>
          </p:nvPr>
        </p:nvSpPr>
        <p:spPr>
          <a:xfrm>
            <a:off x="628650" y="1369219"/>
            <a:ext cx="3886200" cy="3263504"/>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369219"/>
            <a:ext cx="3886200" cy="3263504"/>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a:p>
        </p:txBody>
      </p:sp>
      <p:sp>
        <p:nvSpPr>
          <p:cNvPr id="8" name="Rectangle 7">
            <a:extLst>
              <a:ext uri="{FF2B5EF4-FFF2-40B4-BE49-F238E27FC236}">
                <a16:creationId xmlns:a16="http://schemas.microsoft.com/office/drawing/2014/main" id="{58982119-F744-1E4F-96A4-52E6E6E53056}"/>
              </a:ext>
            </a:extLst>
          </p:cNvPr>
          <p:cNvSpPr/>
          <p:nvPr userDrawn="1"/>
        </p:nvSpPr>
        <p:spPr>
          <a:xfrm>
            <a:off x="0" y="0"/>
            <a:ext cx="9144000" cy="139304"/>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49353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8550971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24060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134709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77762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60188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096616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47315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9618532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4975329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3229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273844"/>
            <a:ext cx="7886700" cy="994172"/>
          </a:xfrm>
        </p:spPr>
        <p:txBody>
          <a:bodyPr/>
          <a:lstStyle>
            <a:lvl1pPr>
              <a:defRPr>
                <a:solidFill>
                  <a:srgbClr val="006747"/>
                </a:solidFill>
              </a:defRPr>
            </a:lvl1pPr>
          </a:lstStyle>
          <a:p>
            <a:r>
              <a:rPr lang="en-US" dirty="0"/>
              <a:t>Header Goes Here</a:t>
            </a:r>
          </a:p>
        </p:txBody>
      </p:sp>
      <p:sp>
        <p:nvSpPr>
          <p:cNvPr id="8" name="Rectangle 7">
            <a:extLst>
              <a:ext uri="{FF2B5EF4-FFF2-40B4-BE49-F238E27FC236}">
                <a16:creationId xmlns:a16="http://schemas.microsoft.com/office/drawing/2014/main" id="{ACB8BCE3-AF16-6D41-B95F-884EAC5A8EB3}"/>
              </a:ext>
            </a:extLst>
          </p:cNvPr>
          <p:cNvSpPr/>
          <p:nvPr userDrawn="1"/>
        </p:nvSpPr>
        <p:spPr>
          <a:xfrm>
            <a:off x="1" y="0"/>
            <a:ext cx="179462" cy="5143500"/>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0F5EC011-0DA0-DB45-996E-85C7F379AB45}" type="slidenum">
              <a:rPr lang="en-US" smtClean="0"/>
              <a:t>‹#›</a:t>
            </a:fld>
            <a:endParaRPr lang="en-US"/>
          </a:p>
        </p:txBody>
      </p:sp>
      <p:sp>
        <p:nvSpPr>
          <p:cNvPr id="7" name="Content Placeholder 3">
            <a:extLst>
              <a:ext uri="{FF2B5EF4-FFF2-40B4-BE49-F238E27FC236}">
                <a16:creationId xmlns:a16="http://schemas.microsoft.com/office/drawing/2014/main" id="{5BB23591-16BE-954D-B59B-91BFDA6632C9}"/>
              </a:ext>
            </a:extLst>
          </p:cNvPr>
          <p:cNvSpPr>
            <a:spLocks noGrp="1"/>
          </p:cNvSpPr>
          <p:nvPr>
            <p:ph sz="half" idx="2"/>
          </p:nvPr>
        </p:nvSpPr>
        <p:spPr>
          <a:xfrm>
            <a:off x="4629150" y="1369219"/>
            <a:ext cx="3886200" cy="3263504"/>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4">
            <a:extLst>
              <a:ext uri="{FF2B5EF4-FFF2-40B4-BE49-F238E27FC236}">
                <a16:creationId xmlns:a16="http://schemas.microsoft.com/office/drawing/2014/main" id="{BE2CF947-D569-5840-90FE-2AE8871A80C0}"/>
              </a:ext>
            </a:extLst>
          </p:cNvPr>
          <p:cNvSpPr>
            <a:spLocks noGrp="1"/>
          </p:cNvSpPr>
          <p:nvPr>
            <p:ph type="pic" sz="quarter" idx="13"/>
          </p:nvPr>
        </p:nvSpPr>
        <p:spPr>
          <a:xfrm>
            <a:off x="628650" y="1369219"/>
            <a:ext cx="3874984" cy="3263504"/>
          </a:xfrm>
        </p:spPr>
        <p:txBody>
          <a:bodyPr/>
          <a:lstStyle/>
          <a:p>
            <a:endParaRPr lang="en-US"/>
          </a:p>
        </p:txBody>
      </p:sp>
    </p:spTree>
    <p:extLst>
      <p:ext uri="{BB962C8B-B14F-4D97-AF65-F5344CB8AC3E}">
        <p14:creationId xmlns:p14="http://schemas.microsoft.com/office/powerpoint/2010/main" val="1838119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9216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4422031"/>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hart Placeholder 2"/>
          <p:cNvSpPr>
            <a:spLocks noGrp="1"/>
          </p:cNvSpPr>
          <p:nvPr>
            <p:ph type="chart" idx="1"/>
          </p:nvPr>
        </p:nvSpPr>
        <p:spPr>
          <a:xfrm>
            <a:off x="457200" y="1200151"/>
            <a:ext cx="8229600" cy="3394472"/>
          </a:xfrm>
        </p:spPr>
        <p:txBody>
          <a:bodyPr rtlCol="0">
            <a:normAutofit/>
          </a:bodyPr>
          <a:lstStyle/>
          <a:p>
            <a:pPr lvl="0"/>
            <a:endParaRPr lang="en-US" noProof="0" dirty="0"/>
          </a:p>
        </p:txBody>
      </p:sp>
      <p:sp>
        <p:nvSpPr>
          <p:cNvPr id="4" name="Date Placeholder 3"/>
          <p:cNvSpPr>
            <a:spLocks noGrp="1"/>
          </p:cNvSpPr>
          <p:nvPr>
            <p:ph type="dt" sz="half" idx="10"/>
          </p:nvPr>
        </p:nvSpPr>
        <p:spPr>
          <a:xfrm>
            <a:off x="838200" y="4767264"/>
            <a:ext cx="1752600" cy="273844"/>
          </a:xfrm>
          <a:prstGeom prst="rect">
            <a:avLst/>
          </a:prstGeom>
        </p:spPr>
        <p:txBody>
          <a:bodyPr/>
          <a:lstStyle>
            <a:lvl1pPr>
              <a:defRPr/>
            </a:lvl1pPr>
          </a:lstStyle>
          <a:p>
            <a:pPr>
              <a:defRPr/>
            </a:pPr>
            <a:endParaRPr lang="en-US">
              <a:solidFill>
                <a:prstClr val="black"/>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lvl1pPr>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4767264"/>
            <a:ext cx="1752600" cy="273844"/>
          </a:xfrm>
          <a:prstGeom prst="rect">
            <a:avLst/>
          </a:prstGeom>
        </p:spPr>
        <p:txBody>
          <a:bodyPr/>
          <a:lstStyle>
            <a:lvl1pPr>
              <a:defRPr/>
            </a:lvl1pPr>
          </a:lstStyle>
          <a:p>
            <a:pPr>
              <a:defRPr/>
            </a:pPr>
            <a:fld id="{F554E271-1253-2143-BC33-DD4FF9032A8D}"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6416082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838200" y="4767264"/>
            <a:ext cx="1752600" cy="273844"/>
          </a:xfrm>
          <a:prstGeom prst="rect">
            <a:avLst/>
          </a:prstGeom>
        </p:spPr>
        <p:txBody>
          <a:bodyPr/>
          <a:lstStyle>
            <a:lvl1pPr>
              <a:defRPr/>
            </a:lvl1pPr>
          </a:lstStyle>
          <a:p>
            <a:pPr>
              <a:defRPr/>
            </a:pPr>
            <a:endParaRPr lang="en-US">
              <a:solidFill>
                <a:prstClr val="black"/>
              </a:solidFill>
            </a:endParaRPr>
          </a:p>
        </p:txBody>
      </p:sp>
      <p:sp>
        <p:nvSpPr>
          <p:cNvPr id="6" name="Footer Placeholder 4"/>
          <p:cNvSpPr>
            <a:spLocks noGrp="1"/>
          </p:cNvSpPr>
          <p:nvPr>
            <p:ph type="ftr" sz="quarter" idx="11"/>
          </p:nvPr>
        </p:nvSpPr>
        <p:spPr>
          <a:xfrm>
            <a:off x="3124200" y="4767264"/>
            <a:ext cx="2895600" cy="273844"/>
          </a:xfrm>
          <a:prstGeom prst="rect">
            <a:avLst/>
          </a:prstGeom>
        </p:spPr>
        <p:txBody>
          <a:bodyPr/>
          <a:lstStyle>
            <a:lvl1pPr>
              <a:defRPr/>
            </a:lvl1pPr>
          </a:lstStyle>
          <a:p>
            <a:pPr>
              <a:defRPr/>
            </a:pPr>
            <a:endParaRPr lang="en-US">
              <a:solidFill>
                <a:prstClr val="black"/>
              </a:solidFill>
            </a:endParaRPr>
          </a:p>
        </p:txBody>
      </p:sp>
      <p:sp>
        <p:nvSpPr>
          <p:cNvPr id="7" name="Slide Number Placeholder 5"/>
          <p:cNvSpPr>
            <a:spLocks noGrp="1"/>
          </p:cNvSpPr>
          <p:nvPr>
            <p:ph type="sldNum" sz="quarter" idx="12"/>
          </p:nvPr>
        </p:nvSpPr>
        <p:spPr>
          <a:xfrm>
            <a:off x="6553200" y="4767264"/>
            <a:ext cx="1752600" cy="273844"/>
          </a:xfrm>
          <a:prstGeom prst="rect">
            <a:avLst/>
          </a:prstGeom>
        </p:spPr>
        <p:txBody>
          <a:bodyPr/>
          <a:lstStyle>
            <a:lvl1pPr>
              <a:defRPr/>
            </a:lvl1pPr>
          </a:lstStyle>
          <a:p>
            <a:pPr>
              <a:defRPr/>
            </a:pPr>
            <a:fld id="{CF82DD3D-2DBF-DB48-8CA7-C07572E592F1}"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520994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Graph">
    <p:spTree>
      <p:nvGrpSpPr>
        <p:cNvPr id="1" name=""/>
        <p:cNvGrpSpPr/>
        <p:nvPr/>
      </p:nvGrpSpPr>
      <p:grpSpPr>
        <a:xfrm>
          <a:off x="0" y="0"/>
          <a:ext cx="0" cy="0"/>
          <a:chOff x="0" y="0"/>
          <a:chExt cx="0" cy="0"/>
        </a:xfrm>
      </p:grpSpPr>
      <p:pic>
        <p:nvPicPr>
          <p:cNvPr id="3" name="Picture 6" descr="line_green.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890589"/>
            <a:ext cx="5132388" cy="500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userDrawn="1"/>
        </p:nvSpPr>
        <p:spPr>
          <a:xfrm>
            <a:off x="0" y="4117182"/>
            <a:ext cx="9144000" cy="1026319"/>
          </a:xfrm>
          <a:prstGeom prst="rect">
            <a:avLst/>
          </a:prstGeom>
          <a:gradFill>
            <a:gsLst>
              <a:gs pos="0">
                <a:srgbClr val="CCDFEB"/>
              </a:gs>
              <a:gs pos="42000">
                <a:schemeClr val="bg1"/>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itle Placeholder 6"/>
          <p:cNvSpPr>
            <a:spLocks noGrp="1"/>
          </p:cNvSpPr>
          <p:nvPr>
            <p:ph type="title"/>
          </p:nvPr>
        </p:nvSpPr>
        <p:spPr>
          <a:xfrm>
            <a:off x="356526" y="104539"/>
            <a:ext cx="6535840" cy="719705"/>
          </a:xfrm>
          <a:prstGeom prst="rect">
            <a:avLst/>
          </a:prstGeom>
        </p:spPr>
        <p:txBody>
          <a:bodyPr rtlCol="0" anchor="b">
            <a:normAutofit/>
          </a:bodyPr>
          <a:lstStyle/>
          <a:p>
            <a:r>
              <a:rPr lang="en-US"/>
              <a:t>Click to edit Master title style</a:t>
            </a:r>
            <a:endParaRPr lang="en-US" dirty="0"/>
          </a:p>
        </p:txBody>
      </p:sp>
    </p:spTree>
    <p:extLst>
      <p:ext uri="{BB962C8B-B14F-4D97-AF65-F5344CB8AC3E}">
        <p14:creationId xmlns:p14="http://schemas.microsoft.com/office/powerpoint/2010/main" val="24221299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pic>
        <p:nvPicPr>
          <p:cNvPr id="4" name="Picture 6" descr="1193_KM-Early-Learning-Curr-PPT-Art3.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33388"/>
            <a:ext cx="8229600" cy="657410"/>
          </a:xfrm>
          <a:prstGeom prst="rect">
            <a:avLst/>
          </a:prstGeom>
        </p:spPr>
        <p:txBody>
          <a:bodyPr/>
          <a:lstStyle>
            <a:lvl1pPr algn="l">
              <a:defRPr sz="2400">
                <a:solidFill>
                  <a:srgbClr val="C30C21"/>
                </a:solidFill>
                <a:latin typeface="Tw Cen MT"/>
                <a:cs typeface="Tw Cen MT"/>
              </a:defRPr>
            </a:lvl1pPr>
          </a:lstStyle>
          <a:p>
            <a:r>
              <a:rPr lang="en-US" dirty="0"/>
              <a:t>Click to edit Master title style</a:t>
            </a:r>
          </a:p>
        </p:txBody>
      </p:sp>
      <p:sp>
        <p:nvSpPr>
          <p:cNvPr id="3" name="Content Placeholder 2"/>
          <p:cNvSpPr>
            <a:spLocks noGrp="1"/>
          </p:cNvSpPr>
          <p:nvPr>
            <p:ph sz="half" idx="1"/>
          </p:nvPr>
        </p:nvSpPr>
        <p:spPr>
          <a:xfrm>
            <a:off x="1665163" y="1089514"/>
            <a:ext cx="5390574" cy="3062975"/>
          </a:xfrm>
          <a:prstGeom prst="rect">
            <a:avLst/>
          </a:prstGeom>
        </p:spPr>
        <p:txBody>
          <a:bodyPr/>
          <a:lstStyle>
            <a:lvl1pPr>
              <a:defRPr sz="1800">
                <a:latin typeface="Tw Cen MT"/>
                <a:cs typeface="Tw Cen MT"/>
              </a:defRPr>
            </a:lvl1pPr>
            <a:lvl2pPr>
              <a:defRPr sz="1500">
                <a:latin typeface="Tw Cen MT"/>
                <a:cs typeface="Tw Cen MT"/>
              </a:defRPr>
            </a:lvl2pPr>
            <a:lvl3pPr>
              <a:defRPr sz="1350">
                <a:latin typeface="Tw Cen MT"/>
                <a:cs typeface="Tw Cen MT"/>
              </a:defRPr>
            </a:lvl3pPr>
            <a:lvl4pPr>
              <a:defRPr sz="1200">
                <a:latin typeface="Tw Cen MT"/>
                <a:cs typeface="Tw Cen MT"/>
              </a:defRPr>
            </a:lvl4pPr>
            <a:lvl5pPr>
              <a:defRPr sz="1200">
                <a:latin typeface="Tw Cen MT"/>
                <a:cs typeface="Tw Cen MT"/>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a:xfrm>
            <a:off x="6858000" y="4869657"/>
            <a:ext cx="2133600" cy="273844"/>
          </a:xfrm>
          <a:prstGeom prst="rect">
            <a:avLst/>
          </a:prstGeom>
        </p:spPr>
        <p:txBody>
          <a:bodyPr vert="horz" wrap="square" lIns="91440" tIns="45720" rIns="91440" bIns="45720" numCol="1" anchor="t" anchorCtr="0" compatLnSpc="1">
            <a:prstTxWarp prst="textNoShape">
              <a:avLst/>
            </a:prstTxWarp>
          </a:bodyPr>
          <a:lstStyle>
            <a:lvl1pPr algn="r">
              <a:defRPr sz="750">
                <a:solidFill>
                  <a:srgbClr val="FFFFFF"/>
                </a:solidFill>
                <a:latin typeface="Tw Cen MT"/>
              </a:defRPr>
            </a:lvl1pPr>
          </a:lstStyle>
          <a:p>
            <a:pPr>
              <a:defRPr/>
            </a:pPr>
            <a:fld id="{B5D38AE2-583F-0745-8611-BF3C7717E866}" type="slidenum">
              <a:rPr lang="en-US" smtClean="0"/>
              <a:pPr>
                <a:defRPr/>
              </a:pPr>
              <a:t>‹#›</a:t>
            </a:fld>
            <a:endParaRPr lang="en-US" dirty="0"/>
          </a:p>
        </p:txBody>
      </p:sp>
    </p:spTree>
    <p:extLst>
      <p:ext uri="{BB962C8B-B14F-4D97-AF65-F5344CB8AC3E}">
        <p14:creationId xmlns:p14="http://schemas.microsoft.com/office/powerpoint/2010/main" val="30060572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342900">
              <a:defRPr/>
            </a:pPr>
            <a:fld id="{9ED9B200-5F4A-5341-A073-231573CEFC3A}" type="datetimeFigureOut">
              <a:rPr lang="en-US" smtClean="0">
                <a:solidFill>
                  <a:prstClr val="black">
                    <a:tint val="75000"/>
                  </a:prstClr>
                </a:solidFill>
              </a:rPr>
              <a:pPr defTabSz="342900">
                <a:defRPr/>
              </a:pPr>
              <a:t>10/2/2020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9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a:defRPr/>
            </a:pPr>
            <a:fld id="{2AB78758-484A-384C-B541-40B9DB8E1D83}" type="slidenum">
              <a:rPr lang="en-US" smtClean="0">
                <a:solidFill>
                  <a:prstClr val="black">
                    <a:tint val="75000"/>
                  </a:prstClr>
                </a:solidFill>
              </a:rPr>
              <a:pPr defTabSz="342900">
                <a:defRPr/>
              </a:pPr>
              <a:t>‹#›</a:t>
            </a:fld>
            <a:endParaRPr lang="en-US">
              <a:solidFill>
                <a:prstClr val="black">
                  <a:tint val="75000"/>
                </a:prstClr>
              </a:solidFill>
            </a:endParaRPr>
          </a:p>
        </p:txBody>
      </p:sp>
    </p:spTree>
    <p:extLst>
      <p:ext uri="{BB962C8B-B14F-4D97-AF65-F5344CB8AC3E}">
        <p14:creationId xmlns:p14="http://schemas.microsoft.com/office/powerpoint/2010/main" val="9363675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342900">
              <a:defRPr/>
            </a:pPr>
            <a:fld id="{9ED9B200-5F4A-5341-A073-231573CEFC3A}" type="datetimeFigureOut">
              <a:rPr lang="en-US" smtClean="0">
                <a:solidFill>
                  <a:prstClr val="black">
                    <a:tint val="75000"/>
                  </a:prstClr>
                </a:solidFill>
              </a:rPr>
              <a:pPr defTabSz="342900">
                <a:defRPr/>
              </a:pPr>
              <a:t>10/2/2020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9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a:defRPr/>
            </a:pPr>
            <a:fld id="{2AB78758-484A-384C-B541-40B9DB8E1D83}" type="slidenum">
              <a:rPr lang="en-US" smtClean="0">
                <a:solidFill>
                  <a:prstClr val="black">
                    <a:tint val="75000"/>
                  </a:prstClr>
                </a:solidFill>
              </a:rPr>
              <a:pPr defTabSz="342900">
                <a:defRPr/>
              </a:pPr>
              <a:t>‹#›</a:t>
            </a:fld>
            <a:endParaRPr lang="en-US">
              <a:solidFill>
                <a:prstClr val="black">
                  <a:tint val="75000"/>
                </a:prstClr>
              </a:solidFill>
            </a:endParaRPr>
          </a:p>
        </p:txBody>
      </p:sp>
    </p:spTree>
    <p:extLst>
      <p:ext uri="{BB962C8B-B14F-4D97-AF65-F5344CB8AC3E}">
        <p14:creationId xmlns:p14="http://schemas.microsoft.com/office/powerpoint/2010/main" val="6367666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342900">
              <a:defRPr/>
            </a:pPr>
            <a:fld id="{9ED9B200-5F4A-5341-A073-231573CEFC3A}" type="datetimeFigureOut">
              <a:rPr lang="en-US" smtClean="0">
                <a:solidFill>
                  <a:prstClr val="black">
                    <a:tint val="75000"/>
                  </a:prstClr>
                </a:solidFill>
              </a:rPr>
              <a:pPr defTabSz="342900">
                <a:defRPr/>
              </a:pPr>
              <a:t>10/2/2020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9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a:defRPr/>
            </a:pPr>
            <a:fld id="{2AB78758-484A-384C-B541-40B9DB8E1D83}" type="slidenum">
              <a:rPr lang="en-US" smtClean="0">
                <a:solidFill>
                  <a:prstClr val="black">
                    <a:tint val="75000"/>
                  </a:prstClr>
                </a:solidFill>
              </a:rPr>
              <a:pPr defTabSz="342900">
                <a:defRPr/>
              </a:pPr>
              <a:t>‹#›</a:t>
            </a:fld>
            <a:endParaRPr lang="en-US">
              <a:solidFill>
                <a:prstClr val="black">
                  <a:tint val="75000"/>
                </a:prstClr>
              </a:solidFill>
            </a:endParaRPr>
          </a:p>
        </p:txBody>
      </p:sp>
    </p:spTree>
    <p:extLst>
      <p:ext uri="{BB962C8B-B14F-4D97-AF65-F5344CB8AC3E}">
        <p14:creationId xmlns:p14="http://schemas.microsoft.com/office/powerpoint/2010/main" val="29667416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342900">
              <a:defRPr/>
            </a:pPr>
            <a:fld id="{9ED9B200-5F4A-5341-A073-231573CEFC3A}" type="datetimeFigureOut">
              <a:rPr lang="en-US" smtClean="0">
                <a:solidFill>
                  <a:prstClr val="black">
                    <a:tint val="75000"/>
                  </a:prstClr>
                </a:solidFill>
              </a:rPr>
              <a:pPr defTabSz="342900">
                <a:defRPr/>
              </a:pPr>
              <a:t>10/2/2020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3429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42900">
              <a:defRPr/>
            </a:pPr>
            <a:fld id="{2AB78758-484A-384C-B541-40B9DB8E1D83}" type="slidenum">
              <a:rPr lang="en-US" smtClean="0">
                <a:solidFill>
                  <a:prstClr val="black">
                    <a:tint val="75000"/>
                  </a:prstClr>
                </a:solidFill>
              </a:rPr>
              <a:pPr defTabSz="342900">
                <a:defRPr/>
              </a:pPr>
              <a:t>‹#›</a:t>
            </a:fld>
            <a:endParaRPr lang="en-US">
              <a:solidFill>
                <a:prstClr val="black">
                  <a:tint val="75000"/>
                </a:prstClr>
              </a:solidFill>
            </a:endParaRPr>
          </a:p>
        </p:txBody>
      </p:sp>
    </p:spTree>
    <p:extLst>
      <p:ext uri="{BB962C8B-B14F-4D97-AF65-F5344CB8AC3E}">
        <p14:creationId xmlns:p14="http://schemas.microsoft.com/office/powerpoint/2010/main" val="1617707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3">
    <p:bg>
      <p:bgPr>
        <a:solidFill>
          <a:srgbClr val="ECEAD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6747"/>
                </a:solidFill>
              </a:defRPr>
            </a:lvl1pPr>
          </a:lstStyle>
          <a:p>
            <a:r>
              <a:rPr lang="en-US" dirty="0"/>
              <a:t>Header Goes Here</a:t>
            </a:r>
          </a:p>
        </p:txBody>
      </p:sp>
      <p:sp>
        <p:nvSpPr>
          <p:cNvPr id="3" name="Content Placeholder 2"/>
          <p:cNvSpPr>
            <a:spLocks noGrp="1"/>
          </p:cNvSpPr>
          <p:nvPr>
            <p:ph sz="half" idx="1"/>
          </p:nvPr>
        </p:nvSpPr>
        <p:spPr>
          <a:xfrm>
            <a:off x="628650" y="1369219"/>
            <a:ext cx="3886200" cy="3263504"/>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369219"/>
            <a:ext cx="3886200" cy="3263504"/>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a:p>
        </p:txBody>
      </p:sp>
      <p:sp>
        <p:nvSpPr>
          <p:cNvPr id="8" name="Rectangle 7">
            <a:extLst>
              <a:ext uri="{FF2B5EF4-FFF2-40B4-BE49-F238E27FC236}">
                <a16:creationId xmlns:a16="http://schemas.microsoft.com/office/drawing/2014/main" id="{58982119-F744-1E4F-96A4-52E6E6E53056}"/>
              </a:ext>
            </a:extLst>
          </p:cNvPr>
          <p:cNvSpPr/>
          <p:nvPr userDrawn="1"/>
        </p:nvSpPr>
        <p:spPr>
          <a:xfrm>
            <a:off x="0" y="0"/>
            <a:ext cx="9144000" cy="139304"/>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14820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342900">
              <a:defRPr/>
            </a:pPr>
            <a:fld id="{9ED9B200-5F4A-5341-A073-231573CEFC3A}" type="datetimeFigureOut">
              <a:rPr lang="en-US" smtClean="0">
                <a:solidFill>
                  <a:prstClr val="black">
                    <a:tint val="75000"/>
                  </a:prstClr>
                </a:solidFill>
              </a:rPr>
              <a:pPr defTabSz="342900">
                <a:defRPr/>
              </a:pPr>
              <a:t>10/2/2020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3429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342900">
              <a:defRPr/>
            </a:pPr>
            <a:fld id="{2AB78758-484A-384C-B541-40B9DB8E1D83}" type="slidenum">
              <a:rPr lang="en-US" smtClean="0">
                <a:solidFill>
                  <a:prstClr val="black">
                    <a:tint val="75000"/>
                  </a:prstClr>
                </a:solidFill>
              </a:rPr>
              <a:pPr defTabSz="342900">
                <a:defRPr/>
              </a:pPr>
              <a:t>‹#›</a:t>
            </a:fld>
            <a:endParaRPr lang="en-US">
              <a:solidFill>
                <a:prstClr val="black">
                  <a:tint val="75000"/>
                </a:prstClr>
              </a:solidFill>
            </a:endParaRPr>
          </a:p>
        </p:txBody>
      </p:sp>
    </p:spTree>
    <p:extLst>
      <p:ext uri="{BB962C8B-B14F-4D97-AF65-F5344CB8AC3E}">
        <p14:creationId xmlns:p14="http://schemas.microsoft.com/office/powerpoint/2010/main" val="7570744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342900">
              <a:defRPr/>
            </a:pPr>
            <a:fld id="{9ED9B200-5F4A-5341-A073-231573CEFC3A}" type="datetimeFigureOut">
              <a:rPr lang="en-US" smtClean="0">
                <a:solidFill>
                  <a:prstClr val="black">
                    <a:tint val="75000"/>
                  </a:prstClr>
                </a:solidFill>
              </a:rPr>
              <a:pPr defTabSz="342900">
                <a:defRPr/>
              </a:pPr>
              <a:t>10/2/2020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3429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342900">
              <a:defRPr/>
            </a:pPr>
            <a:fld id="{2AB78758-484A-384C-B541-40B9DB8E1D83}" type="slidenum">
              <a:rPr lang="en-US" smtClean="0">
                <a:solidFill>
                  <a:prstClr val="black">
                    <a:tint val="75000"/>
                  </a:prstClr>
                </a:solidFill>
              </a:rPr>
              <a:pPr defTabSz="342900">
                <a:defRPr/>
              </a:pPr>
              <a:t>‹#›</a:t>
            </a:fld>
            <a:endParaRPr lang="en-US">
              <a:solidFill>
                <a:prstClr val="black">
                  <a:tint val="75000"/>
                </a:prstClr>
              </a:solidFill>
            </a:endParaRPr>
          </a:p>
        </p:txBody>
      </p:sp>
    </p:spTree>
    <p:extLst>
      <p:ext uri="{BB962C8B-B14F-4D97-AF65-F5344CB8AC3E}">
        <p14:creationId xmlns:p14="http://schemas.microsoft.com/office/powerpoint/2010/main" val="33797080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342900">
              <a:defRPr/>
            </a:pPr>
            <a:fld id="{9ED9B200-5F4A-5341-A073-231573CEFC3A}" type="datetimeFigureOut">
              <a:rPr lang="en-US" smtClean="0">
                <a:solidFill>
                  <a:prstClr val="black">
                    <a:tint val="75000"/>
                  </a:prstClr>
                </a:solidFill>
              </a:rPr>
              <a:pPr defTabSz="342900">
                <a:defRPr/>
              </a:pPr>
              <a:t>10/2/2020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3429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342900">
              <a:defRPr/>
            </a:pPr>
            <a:fld id="{2AB78758-484A-384C-B541-40B9DB8E1D83}" type="slidenum">
              <a:rPr lang="en-US" smtClean="0">
                <a:solidFill>
                  <a:prstClr val="black">
                    <a:tint val="75000"/>
                  </a:prstClr>
                </a:solidFill>
              </a:rPr>
              <a:pPr defTabSz="342900">
                <a:defRPr/>
              </a:pPr>
              <a:t>‹#›</a:t>
            </a:fld>
            <a:endParaRPr lang="en-US">
              <a:solidFill>
                <a:prstClr val="black">
                  <a:tint val="75000"/>
                </a:prstClr>
              </a:solidFill>
            </a:endParaRPr>
          </a:p>
        </p:txBody>
      </p:sp>
    </p:spTree>
    <p:extLst>
      <p:ext uri="{BB962C8B-B14F-4D97-AF65-F5344CB8AC3E}">
        <p14:creationId xmlns:p14="http://schemas.microsoft.com/office/powerpoint/2010/main" val="21537367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342900">
              <a:defRPr/>
            </a:pPr>
            <a:fld id="{9ED9B200-5F4A-5341-A073-231573CEFC3A}" type="datetimeFigureOut">
              <a:rPr lang="en-US" smtClean="0">
                <a:solidFill>
                  <a:prstClr val="black">
                    <a:tint val="75000"/>
                  </a:prstClr>
                </a:solidFill>
              </a:rPr>
              <a:pPr defTabSz="342900">
                <a:defRPr/>
              </a:pPr>
              <a:t>10/2/2020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3429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42900">
              <a:defRPr/>
            </a:pPr>
            <a:fld id="{2AB78758-484A-384C-B541-40B9DB8E1D83}" type="slidenum">
              <a:rPr lang="en-US" smtClean="0">
                <a:solidFill>
                  <a:prstClr val="black">
                    <a:tint val="75000"/>
                  </a:prstClr>
                </a:solidFill>
              </a:rPr>
              <a:pPr defTabSz="342900">
                <a:defRPr/>
              </a:pPr>
              <a:t>‹#›</a:t>
            </a:fld>
            <a:endParaRPr lang="en-US">
              <a:solidFill>
                <a:prstClr val="black">
                  <a:tint val="75000"/>
                </a:prstClr>
              </a:solidFill>
            </a:endParaRPr>
          </a:p>
        </p:txBody>
      </p:sp>
    </p:spTree>
    <p:extLst>
      <p:ext uri="{BB962C8B-B14F-4D97-AF65-F5344CB8AC3E}">
        <p14:creationId xmlns:p14="http://schemas.microsoft.com/office/powerpoint/2010/main" val="9823469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342900">
              <a:defRPr/>
            </a:pPr>
            <a:fld id="{9ED9B200-5F4A-5341-A073-231573CEFC3A}" type="datetimeFigureOut">
              <a:rPr lang="en-US" smtClean="0">
                <a:solidFill>
                  <a:prstClr val="black">
                    <a:tint val="75000"/>
                  </a:prstClr>
                </a:solidFill>
              </a:rPr>
              <a:pPr defTabSz="342900">
                <a:defRPr/>
              </a:pPr>
              <a:t>10/2/2020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3429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42900">
              <a:defRPr/>
            </a:pPr>
            <a:fld id="{2AB78758-484A-384C-B541-40B9DB8E1D83}" type="slidenum">
              <a:rPr lang="en-US" smtClean="0">
                <a:solidFill>
                  <a:prstClr val="black">
                    <a:tint val="75000"/>
                  </a:prstClr>
                </a:solidFill>
              </a:rPr>
              <a:pPr defTabSz="342900">
                <a:defRPr/>
              </a:pPr>
              <a:t>‹#›</a:t>
            </a:fld>
            <a:endParaRPr lang="en-US">
              <a:solidFill>
                <a:prstClr val="black">
                  <a:tint val="75000"/>
                </a:prstClr>
              </a:solidFill>
            </a:endParaRPr>
          </a:p>
        </p:txBody>
      </p:sp>
    </p:spTree>
    <p:extLst>
      <p:ext uri="{BB962C8B-B14F-4D97-AF65-F5344CB8AC3E}">
        <p14:creationId xmlns:p14="http://schemas.microsoft.com/office/powerpoint/2010/main" val="23763168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342900">
              <a:defRPr/>
            </a:pPr>
            <a:fld id="{9ED9B200-5F4A-5341-A073-231573CEFC3A}" type="datetimeFigureOut">
              <a:rPr lang="en-US" smtClean="0">
                <a:solidFill>
                  <a:prstClr val="black">
                    <a:tint val="75000"/>
                  </a:prstClr>
                </a:solidFill>
              </a:rPr>
              <a:pPr defTabSz="342900">
                <a:defRPr/>
              </a:pPr>
              <a:t>10/2/2020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9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a:defRPr/>
            </a:pPr>
            <a:fld id="{2AB78758-484A-384C-B541-40B9DB8E1D83}" type="slidenum">
              <a:rPr lang="en-US" smtClean="0">
                <a:solidFill>
                  <a:prstClr val="black">
                    <a:tint val="75000"/>
                  </a:prstClr>
                </a:solidFill>
              </a:rPr>
              <a:pPr defTabSz="342900">
                <a:defRPr/>
              </a:pPr>
              <a:t>‹#›</a:t>
            </a:fld>
            <a:endParaRPr lang="en-US">
              <a:solidFill>
                <a:prstClr val="black">
                  <a:tint val="75000"/>
                </a:prstClr>
              </a:solidFill>
            </a:endParaRPr>
          </a:p>
        </p:txBody>
      </p:sp>
    </p:spTree>
    <p:extLst>
      <p:ext uri="{BB962C8B-B14F-4D97-AF65-F5344CB8AC3E}">
        <p14:creationId xmlns:p14="http://schemas.microsoft.com/office/powerpoint/2010/main" val="40059179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342900">
              <a:defRPr/>
            </a:pPr>
            <a:fld id="{9ED9B200-5F4A-5341-A073-231573CEFC3A}" type="datetimeFigureOut">
              <a:rPr lang="en-US" smtClean="0">
                <a:solidFill>
                  <a:prstClr val="black">
                    <a:tint val="75000"/>
                  </a:prstClr>
                </a:solidFill>
              </a:rPr>
              <a:pPr defTabSz="342900">
                <a:defRPr/>
              </a:pPr>
              <a:t>10/2/2020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9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a:defRPr/>
            </a:pPr>
            <a:fld id="{2AB78758-484A-384C-B541-40B9DB8E1D83}" type="slidenum">
              <a:rPr lang="en-US" smtClean="0">
                <a:solidFill>
                  <a:prstClr val="black">
                    <a:tint val="75000"/>
                  </a:prstClr>
                </a:solidFill>
              </a:rPr>
              <a:pPr defTabSz="342900">
                <a:defRPr/>
              </a:pPr>
              <a:t>‹#›</a:t>
            </a:fld>
            <a:endParaRPr lang="en-US">
              <a:solidFill>
                <a:prstClr val="black">
                  <a:tint val="75000"/>
                </a:prstClr>
              </a:solidFill>
            </a:endParaRPr>
          </a:p>
        </p:txBody>
      </p:sp>
    </p:spTree>
    <p:extLst>
      <p:ext uri="{BB962C8B-B14F-4D97-AF65-F5344CB8AC3E}">
        <p14:creationId xmlns:p14="http://schemas.microsoft.com/office/powerpoint/2010/main" val="17046702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342900">
              <a:defRPr/>
            </a:pPr>
            <a:fld id="{9ED9B200-5F4A-5341-A073-231573CEFC3A}" type="datetimeFigureOut">
              <a:rPr lang="en-US" smtClean="0">
                <a:solidFill>
                  <a:prstClr val="black">
                    <a:tint val="75000"/>
                  </a:prstClr>
                </a:solidFill>
              </a:rPr>
              <a:pPr defTabSz="342900">
                <a:defRPr/>
              </a:pPr>
              <a:t>10/2/2020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9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a:defRPr/>
            </a:pPr>
            <a:fld id="{2AB78758-484A-384C-B541-40B9DB8E1D83}" type="slidenum">
              <a:rPr lang="en-US" smtClean="0">
                <a:solidFill>
                  <a:prstClr val="black">
                    <a:tint val="75000"/>
                  </a:prstClr>
                </a:solidFill>
              </a:rPr>
              <a:pPr defTabSz="342900">
                <a:defRPr/>
              </a:pPr>
              <a:t>‹#›</a:t>
            </a:fld>
            <a:endParaRPr lang="en-US">
              <a:solidFill>
                <a:prstClr val="black">
                  <a:tint val="75000"/>
                </a:prstClr>
              </a:solidFill>
            </a:endParaRPr>
          </a:p>
        </p:txBody>
      </p:sp>
    </p:spTree>
    <p:extLst>
      <p:ext uri="{BB962C8B-B14F-4D97-AF65-F5344CB8AC3E}">
        <p14:creationId xmlns:p14="http://schemas.microsoft.com/office/powerpoint/2010/main" val="3900750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342900">
              <a:defRPr/>
            </a:pPr>
            <a:fld id="{9ED9B200-5F4A-5341-A073-231573CEFC3A}" type="datetimeFigureOut">
              <a:rPr lang="en-US" smtClean="0">
                <a:solidFill>
                  <a:prstClr val="black">
                    <a:tint val="75000"/>
                  </a:prstClr>
                </a:solidFill>
              </a:rPr>
              <a:pPr defTabSz="342900">
                <a:defRPr/>
              </a:pPr>
              <a:t>10/2/2020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9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a:defRPr/>
            </a:pPr>
            <a:fld id="{2AB78758-484A-384C-B541-40B9DB8E1D83}" type="slidenum">
              <a:rPr lang="en-US" smtClean="0">
                <a:solidFill>
                  <a:prstClr val="black">
                    <a:tint val="75000"/>
                  </a:prstClr>
                </a:solidFill>
              </a:rPr>
              <a:pPr defTabSz="342900">
                <a:defRPr/>
              </a:pPr>
              <a:t>‹#›</a:t>
            </a:fld>
            <a:endParaRPr lang="en-US">
              <a:solidFill>
                <a:prstClr val="black">
                  <a:tint val="75000"/>
                </a:prstClr>
              </a:solidFill>
            </a:endParaRPr>
          </a:p>
        </p:txBody>
      </p:sp>
    </p:spTree>
    <p:extLst>
      <p:ext uri="{BB962C8B-B14F-4D97-AF65-F5344CB8AC3E}">
        <p14:creationId xmlns:p14="http://schemas.microsoft.com/office/powerpoint/2010/main" val="18220784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342900">
              <a:defRPr/>
            </a:pPr>
            <a:fld id="{9ED9B200-5F4A-5341-A073-231573CEFC3A}" type="datetimeFigureOut">
              <a:rPr lang="en-US" smtClean="0">
                <a:solidFill>
                  <a:prstClr val="black">
                    <a:tint val="75000"/>
                  </a:prstClr>
                </a:solidFill>
              </a:rPr>
              <a:pPr defTabSz="342900">
                <a:defRPr/>
              </a:pPr>
              <a:t>10/2/2020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9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a:defRPr/>
            </a:pPr>
            <a:fld id="{2AB78758-484A-384C-B541-40B9DB8E1D83}" type="slidenum">
              <a:rPr lang="en-US" smtClean="0">
                <a:solidFill>
                  <a:prstClr val="black">
                    <a:tint val="75000"/>
                  </a:prstClr>
                </a:solidFill>
              </a:rPr>
              <a:pPr defTabSz="342900">
                <a:defRPr/>
              </a:pPr>
              <a:t>‹#›</a:t>
            </a:fld>
            <a:endParaRPr lang="en-US">
              <a:solidFill>
                <a:prstClr val="black">
                  <a:tint val="75000"/>
                </a:prstClr>
              </a:solidFill>
            </a:endParaRPr>
          </a:p>
        </p:txBody>
      </p:sp>
    </p:spTree>
    <p:extLst>
      <p:ext uri="{BB962C8B-B14F-4D97-AF65-F5344CB8AC3E}">
        <p14:creationId xmlns:p14="http://schemas.microsoft.com/office/powerpoint/2010/main" val="115266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273844"/>
            <a:ext cx="7886700" cy="994172"/>
          </a:xfrm>
        </p:spPr>
        <p:txBody>
          <a:bodyPr/>
          <a:lstStyle>
            <a:lvl1pPr>
              <a:defRPr>
                <a:solidFill>
                  <a:srgbClr val="006747"/>
                </a:solidFill>
              </a:defRPr>
            </a:lvl1pPr>
          </a:lstStyle>
          <a:p>
            <a:r>
              <a:rPr lang="en-US" dirty="0"/>
              <a:t>Header Goes Here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solidFill>
                  <a:srgbClr val="006747"/>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endParaRPr lang="en-US" dirty="0"/>
          </a:p>
        </p:txBody>
      </p:sp>
      <p:sp>
        <p:nvSpPr>
          <p:cNvPr id="4" name="Content Placeholder 3"/>
          <p:cNvSpPr>
            <a:spLocks noGrp="1"/>
          </p:cNvSpPr>
          <p:nvPr>
            <p:ph sz="half" idx="2"/>
          </p:nvPr>
        </p:nvSpPr>
        <p:spPr>
          <a:xfrm>
            <a:off x="629842" y="1878806"/>
            <a:ext cx="3868340" cy="2763441"/>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solidFill>
                  <a:srgbClr val="006747"/>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endParaRPr lang="en-US" dirty="0"/>
          </a:p>
        </p:txBody>
      </p:sp>
      <p:sp>
        <p:nvSpPr>
          <p:cNvPr id="6" name="Content Placeholder 5"/>
          <p:cNvSpPr>
            <a:spLocks noGrp="1"/>
          </p:cNvSpPr>
          <p:nvPr>
            <p:ph sz="quarter" idx="4"/>
          </p:nvPr>
        </p:nvSpPr>
        <p:spPr>
          <a:xfrm>
            <a:off x="4629150" y="1878806"/>
            <a:ext cx="3887391" cy="2763441"/>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0F5EC011-0DA0-DB45-996E-85C7F379AB45}" type="slidenum">
              <a:rPr lang="en-US" smtClean="0"/>
              <a:t>‹#›</a:t>
            </a:fld>
            <a:endParaRPr lang="en-US" dirty="0"/>
          </a:p>
        </p:txBody>
      </p:sp>
      <p:sp>
        <p:nvSpPr>
          <p:cNvPr id="10" name="Rectangle 9">
            <a:extLst>
              <a:ext uri="{FF2B5EF4-FFF2-40B4-BE49-F238E27FC236}">
                <a16:creationId xmlns:a16="http://schemas.microsoft.com/office/drawing/2014/main" id="{DEE8CF8B-D494-CC47-8E2D-52DC8E8EF28F}"/>
              </a:ext>
            </a:extLst>
          </p:cNvPr>
          <p:cNvSpPr/>
          <p:nvPr userDrawn="1"/>
        </p:nvSpPr>
        <p:spPr>
          <a:xfrm>
            <a:off x="0" y="0"/>
            <a:ext cx="9144000" cy="139304"/>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29119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342900">
              <a:defRPr/>
            </a:pPr>
            <a:fld id="{9ED9B200-5F4A-5341-A073-231573CEFC3A}" type="datetimeFigureOut">
              <a:rPr lang="en-US" smtClean="0">
                <a:solidFill>
                  <a:prstClr val="black">
                    <a:tint val="75000"/>
                  </a:prstClr>
                </a:solidFill>
              </a:rPr>
              <a:pPr defTabSz="342900">
                <a:defRPr/>
              </a:pPr>
              <a:t>10/2/2020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3429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42900">
              <a:defRPr/>
            </a:pPr>
            <a:fld id="{2AB78758-484A-384C-B541-40B9DB8E1D83}" type="slidenum">
              <a:rPr lang="en-US" smtClean="0">
                <a:solidFill>
                  <a:prstClr val="black">
                    <a:tint val="75000"/>
                  </a:prstClr>
                </a:solidFill>
              </a:rPr>
              <a:pPr defTabSz="342900">
                <a:defRPr/>
              </a:pPr>
              <a:t>‹#›</a:t>
            </a:fld>
            <a:endParaRPr lang="en-US">
              <a:solidFill>
                <a:prstClr val="black">
                  <a:tint val="75000"/>
                </a:prstClr>
              </a:solidFill>
            </a:endParaRPr>
          </a:p>
        </p:txBody>
      </p:sp>
    </p:spTree>
    <p:extLst>
      <p:ext uri="{BB962C8B-B14F-4D97-AF65-F5344CB8AC3E}">
        <p14:creationId xmlns:p14="http://schemas.microsoft.com/office/powerpoint/2010/main" val="40153462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342900">
              <a:defRPr/>
            </a:pPr>
            <a:fld id="{9ED9B200-5F4A-5341-A073-231573CEFC3A}" type="datetimeFigureOut">
              <a:rPr lang="en-US" smtClean="0">
                <a:solidFill>
                  <a:prstClr val="black">
                    <a:tint val="75000"/>
                  </a:prstClr>
                </a:solidFill>
              </a:rPr>
              <a:pPr defTabSz="342900">
                <a:defRPr/>
              </a:pPr>
              <a:t>10/2/2020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3429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342900">
              <a:defRPr/>
            </a:pPr>
            <a:fld id="{2AB78758-484A-384C-B541-40B9DB8E1D83}" type="slidenum">
              <a:rPr lang="en-US" smtClean="0">
                <a:solidFill>
                  <a:prstClr val="black">
                    <a:tint val="75000"/>
                  </a:prstClr>
                </a:solidFill>
              </a:rPr>
              <a:pPr defTabSz="342900">
                <a:defRPr/>
              </a:pPr>
              <a:t>‹#›</a:t>
            </a:fld>
            <a:endParaRPr lang="en-US">
              <a:solidFill>
                <a:prstClr val="black">
                  <a:tint val="75000"/>
                </a:prstClr>
              </a:solidFill>
            </a:endParaRPr>
          </a:p>
        </p:txBody>
      </p:sp>
    </p:spTree>
    <p:extLst>
      <p:ext uri="{BB962C8B-B14F-4D97-AF65-F5344CB8AC3E}">
        <p14:creationId xmlns:p14="http://schemas.microsoft.com/office/powerpoint/2010/main" val="37271223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342900">
              <a:defRPr/>
            </a:pPr>
            <a:fld id="{9ED9B200-5F4A-5341-A073-231573CEFC3A}" type="datetimeFigureOut">
              <a:rPr lang="en-US" smtClean="0">
                <a:solidFill>
                  <a:prstClr val="black">
                    <a:tint val="75000"/>
                  </a:prstClr>
                </a:solidFill>
              </a:rPr>
              <a:pPr defTabSz="342900">
                <a:defRPr/>
              </a:pPr>
              <a:t>10/2/2020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3429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342900">
              <a:defRPr/>
            </a:pPr>
            <a:fld id="{2AB78758-484A-384C-B541-40B9DB8E1D83}" type="slidenum">
              <a:rPr lang="en-US" smtClean="0">
                <a:solidFill>
                  <a:prstClr val="black">
                    <a:tint val="75000"/>
                  </a:prstClr>
                </a:solidFill>
              </a:rPr>
              <a:pPr defTabSz="342900">
                <a:defRPr/>
              </a:pPr>
              <a:t>‹#›</a:t>
            </a:fld>
            <a:endParaRPr lang="en-US">
              <a:solidFill>
                <a:prstClr val="black">
                  <a:tint val="75000"/>
                </a:prstClr>
              </a:solidFill>
            </a:endParaRPr>
          </a:p>
        </p:txBody>
      </p:sp>
    </p:spTree>
    <p:extLst>
      <p:ext uri="{BB962C8B-B14F-4D97-AF65-F5344CB8AC3E}">
        <p14:creationId xmlns:p14="http://schemas.microsoft.com/office/powerpoint/2010/main" val="16919267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342900">
              <a:defRPr/>
            </a:pPr>
            <a:fld id="{9ED9B200-5F4A-5341-A073-231573CEFC3A}" type="datetimeFigureOut">
              <a:rPr lang="en-US" smtClean="0">
                <a:solidFill>
                  <a:prstClr val="black">
                    <a:tint val="75000"/>
                  </a:prstClr>
                </a:solidFill>
              </a:rPr>
              <a:pPr defTabSz="342900">
                <a:defRPr/>
              </a:pPr>
              <a:t>10/2/2020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3429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342900">
              <a:defRPr/>
            </a:pPr>
            <a:fld id="{2AB78758-484A-384C-B541-40B9DB8E1D83}" type="slidenum">
              <a:rPr lang="en-US" smtClean="0">
                <a:solidFill>
                  <a:prstClr val="black">
                    <a:tint val="75000"/>
                  </a:prstClr>
                </a:solidFill>
              </a:rPr>
              <a:pPr defTabSz="342900">
                <a:defRPr/>
              </a:pPr>
              <a:t>‹#›</a:t>
            </a:fld>
            <a:endParaRPr lang="en-US">
              <a:solidFill>
                <a:prstClr val="black">
                  <a:tint val="75000"/>
                </a:prstClr>
              </a:solidFill>
            </a:endParaRPr>
          </a:p>
        </p:txBody>
      </p:sp>
    </p:spTree>
    <p:extLst>
      <p:ext uri="{BB962C8B-B14F-4D97-AF65-F5344CB8AC3E}">
        <p14:creationId xmlns:p14="http://schemas.microsoft.com/office/powerpoint/2010/main" val="37137128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342900">
              <a:defRPr/>
            </a:pPr>
            <a:fld id="{9ED9B200-5F4A-5341-A073-231573CEFC3A}" type="datetimeFigureOut">
              <a:rPr lang="en-US" smtClean="0">
                <a:solidFill>
                  <a:prstClr val="black">
                    <a:tint val="75000"/>
                  </a:prstClr>
                </a:solidFill>
              </a:rPr>
              <a:pPr defTabSz="342900">
                <a:defRPr/>
              </a:pPr>
              <a:t>10/2/2020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3429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42900">
              <a:defRPr/>
            </a:pPr>
            <a:fld id="{2AB78758-484A-384C-B541-40B9DB8E1D83}" type="slidenum">
              <a:rPr lang="en-US" smtClean="0">
                <a:solidFill>
                  <a:prstClr val="black">
                    <a:tint val="75000"/>
                  </a:prstClr>
                </a:solidFill>
              </a:rPr>
              <a:pPr defTabSz="342900">
                <a:defRPr/>
              </a:pPr>
              <a:t>‹#›</a:t>
            </a:fld>
            <a:endParaRPr lang="en-US">
              <a:solidFill>
                <a:prstClr val="black">
                  <a:tint val="75000"/>
                </a:prstClr>
              </a:solidFill>
            </a:endParaRPr>
          </a:p>
        </p:txBody>
      </p:sp>
    </p:spTree>
    <p:extLst>
      <p:ext uri="{BB962C8B-B14F-4D97-AF65-F5344CB8AC3E}">
        <p14:creationId xmlns:p14="http://schemas.microsoft.com/office/powerpoint/2010/main" val="42573860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342900">
              <a:defRPr/>
            </a:pPr>
            <a:fld id="{9ED9B200-5F4A-5341-A073-231573CEFC3A}" type="datetimeFigureOut">
              <a:rPr lang="en-US" smtClean="0">
                <a:solidFill>
                  <a:prstClr val="black">
                    <a:tint val="75000"/>
                  </a:prstClr>
                </a:solidFill>
              </a:rPr>
              <a:pPr defTabSz="342900">
                <a:defRPr/>
              </a:pPr>
              <a:t>10/2/2020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3429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42900">
              <a:defRPr/>
            </a:pPr>
            <a:fld id="{2AB78758-484A-384C-B541-40B9DB8E1D83}" type="slidenum">
              <a:rPr lang="en-US" smtClean="0">
                <a:solidFill>
                  <a:prstClr val="black">
                    <a:tint val="75000"/>
                  </a:prstClr>
                </a:solidFill>
              </a:rPr>
              <a:pPr defTabSz="342900">
                <a:defRPr/>
              </a:pPr>
              <a:t>‹#›</a:t>
            </a:fld>
            <a:endParaRPr lang="en-US">
              <a:solidFill>
                <a:prstClr val="black">
                  <a:tint val="75000"/>
                </a:prstClr>
              </a:solidFill>
            </a:endParaRPr>
          </a:p>
        </p:txBody>
      </p:sp>
    </p:spTree>
    <p:extLst>
      <p:ext uri="{BB962C8B-B14F-4D97-AF65-F5344CB8AC3E}">
        <p14:creationId xmlns:p14="http://schemas.microsoft.com/office/powerpoint/2010/main" val="2505180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342900">
              <a:defRPr/>
            </a:pPr>
            <a:fld id="{9ED9B200-5F4A-5341-A073-231573CEFC3A}" type="datetimeFigureOut">
              <a:rPr lang="en-US" smtClean="0">
                <a:solidFill>
                  <a:prstClr val="black">
                    <a:tint val="75000"/>
                  </a:prstClr>
                </a:solidFill>
              </a:rPr>
              <a:pPr defTabSz="342900">
                <a:defRPr/>
              </a:pPr>
              <a:t>10/2/2020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9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a:defRPr/>
            </a:pPr>
            <a:fld id="{2AB78758-484A-384C-B541-40B9DB8E1D83}" type="slidenum">
              <a:rPr lang="en-US" smtClean="0">
                <a:solidFill>
                  <a:prstClr val="black">
                    <a:tint val="75000"/>
                  </a:prstClr>
                </a:solidFill>
              </a:rPr>
              <a:pPr defTabSz="342900">
                <a:defRPr/>
              </a:pPr>
              <a:t>‹#›</a:t>
            </a:fld>
            <a:endParaRPr lang="en-US">
              <a:solidFill>
                <a:prstClr val="black">
                  <a:tint val="75000"/>
                </a:prstClr>
              </a:solidFill>
            </a:endParaRPr>
          </a:p>
        </p:txBody>
      </p:sp>
    </p:spTree>
    <p:extLst>
      <p:ext uri="{BB962C8B-B14F-4D97-AF65-F5344CB8AC3E}">
        <p14:creationId xmlns:p14="http://schemas.microsoft.com/office/powerpoint/2010/main" val="16271474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342900">
              <a:defRPr/>
            </a:pPr>
            <a:fld id="{9ED9B200-5F4A-5341-A073-231573CEFC3A}" type="datetimeFigureOut">
              <a:rPr lang="en-US" smtClean="0">
                <a:solidFill>
                  <a:prstClr val="black">
                    <a:tint val="75000"/>
                  </a:prstClr>
                </a:solidFill>
              </a:rPr>
              <a:pPr defTabSz="342900">
                <a:defRPr/>
              </a:pPr>
              <a:t>10/2/2020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9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a:defRPr/>
            </a:pPr>
            <a:fld id="{2AB78758-484A-384C-B541-40B9DB8E1D83}" type="slidenum">
              <a:rPr lang="en-US" smtClean="0">
                <a:solidFill>
                  <a:prstClr val="black">
                    <a:tint val="75000"/>
                  </a:prstClr>
                </a:solidFill>
              </a:rPr>
              <a:pPr defTabSz="342900">
                <a:defRPr/>
              </a:pPr>
              <a:t>‹#›</a:t>
            </a:fld>
            <a:endParaRPr lang="en-US">
              <a:solidFill>
                <a:prstClr val="black">
                  <a:tint val="75000"/>
                </a:prstClr>
              </a:solidFill>
            </a:endParaRPr>
          </a:p>
        </p:txBody>
      </p:sp>
    </p:spTree>
    <p:extLst>
      <p:ext uri="{BB962C8B-B14F-4D97-AF65-F5344CB8AC3E}">
        <p14:creationId xmlns:p14="http://schemas.microsoft.com/office/powerpoint/2010/main" val="6947871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lvl1pPr lvl="0">
              <a:spcBef>
                <a:spcPts val="0"/>
              </a:spcBef>
              <a:defRPr sz="3000" b="1">
                <a:solidFill>
                  <a:schemeClr val="tx2"/>
                </a:solidFil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8898861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6350"/>
            <a:ext cx="9144000" cy="5149850"/>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0"/>
            <a:ext cx="5825202" cy="1234727"/>
          </a:xfrm>
        </p:spPr>
        <p:txBody>
          <a:bodyPr anchor="b">
            <a:noAutofit/>
          </a:bodyPr>
          <a:lstStyle>
            <a:lvl1pPr algn="r">
              <a:defRPr sz="405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718C30B-A5C7-4272-830B-5A64FA7A0F5C}" type="datetimeFigureOut">
              <a:rPr lang="en-US" smtClean="0"/>
              <a:t>10/2/2020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C4DBCD-96FD-4F06-B64F-398FA195295E}" type="slidenum">
              <a:rPr lang="en-US" smtClean="0"/>
              <a:t>‹#›</a:t>
            </a:fld>
            <a:endParaRPr lang="en-US"/>
          </a:p>
        </p:txBody>
      </p:sp>
    </p:spTree>
    <p:extLst>
      <p:ext uri="{BB962C8B-B14F-4D97-AF65-F5344CB8AC3E}">
        <p14:creationId xmlns:p14="http://schemas.microsoft.com/office/powerpoint/2010/main" val="4210270434"/>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theme" Target="../theme/theme10.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10" Type="http://schemas.openxmlformats.org/officeDocument/2006/relationships/slideLayout" Target="../slideLayouts/slideLayout136.xml"/><Relationship Id="rId19" Type="http://schemas.openxmlformats.org/officeDocument/2006/relationships/image" Target="../media/image15.png"/><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theme" Target="../theme/theme1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image" Target="../media/image18.jp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theme" Target="../theme/theme12.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image" Target="../media/image18.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6" Type="http://schemas.openxmlformats.org/officeDocument/2006/relationships/image" Target="../media/image6.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theme" Target="../theme/theme2.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image" Target="../media/image11.jpg"/><Relationship Id="rId2" Type="http://schemas.openxmlformats.org/officeDocument/2006/relationships/slideLayout" Target="../slideLayouts/slideLayout34.xml"/><Relationship Id="rId16" Type="http://schemas.openxmlformats.org/officeDocument/2006/relationships/theme" Target="../theme/theme3.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4.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image" Target="../media/image15.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theme" Target="../theme/theme5.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6.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7.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theme" Target="../theme/theme8.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9.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0930E96-9F1D-4749-BDBF-344ADF8F90F9}" type="datetimeFigureOut">
              <a:rPr lang="en-US" smtClean="0"/>
              <a:t>10/2/2020</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F5EC011-0DA0-DB45-996E-85C7F379AB45}" type="slidenum">
              <a:rPr lang="en-US" smtClean="0"/>
              <a:t>‹#›</a:t>
            </a:fld>
            <a:endParaRPr lang="en-US"/>
          </a:p>
        </p:txBody>
      </p:sp>
    </p:spTree>
    <p:extLst>
      <p:ext uri="{BB962C8B-B14F-4D97-AF65-F5344CB8AC3E}">
        <p14:creationId xmlns:p14="http://schemas.microsoft.com/office/powerpoint/2010/main" val="1848561185"/>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77" r:id="rId3"/>
    <p:sldLayoutId id="2147483676" r:id="rId4"/>
    <p:sldLayoutId id="2147483662" r:id="rId5"/>
    <p:sldLayoutId id="2147483664" r:id="rId6"/>
    <p:sldLayoutId id="2147483672" r:id="rId7"/>
    <p:sldLayoutId id="2147483675" r:id="rId8"/>
    <p:sldLayoutId id="2147483665" r:id="rId9"/>
    <p:sldLayoutId id="2147483666" r:id="rId10"/>
    <p:sldLayoutId id="2147483671" r:id="rId11"/>
    <p:sldLayoutId id="2147483667" r:id="rId12"/>
    <p:sldLayoutId id="2147483670" r:id="rId13"/>
    <p:sldLayoutId id="2147483668" r:id="rId14"/>
    <p:sldLayoutId id="2147483673" r:id="rId15"/>
    <p:sldLayoutId id="2147483669" r:id="rId16"/>
    <p:sldLayoutId id="2147483678" r:id="rId17"/>
    <p:sldLayoutId id="2147483674" r:id="rId18"/>
  </p:sldLayoutIdLst>
  <p:txStyles>
    <p:titleStyle>
      <a:lvl1pPr algn="l" defTabSz="685800" rtl="0" eaLnBrk="1" latinLnBrk="0" hangingPunct="1">
        <a:lnSpc>
          <a:spcPct val="90000"/>
        </a:lnSpc>
        <a:spcBef>
          <a:spcPct val="0"/>
        </a:spcBef>
        <a:buNone/>
        <a:defRPr sz="3000" b="1"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C:\Users\robh\AppData\Local\Microsoft\Windows\Temporary Internet Files\Content.Outlook\TL5IHOJ3\PBIS-Logo-v2-r0-01.png"/>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934200" y="4514850"/>
            <a:ext cx="2057400" cy="628650"/>
          </a:xfrm>
          <a:prstGeom prst="rect">
            <a:avLst/>
          </a:prstGeom>
          <a:noFill/>
          <a:ln>
            <a:noFill/>
          </a:ln>
        </p:spPr>
      </p:pic>
    </p:spTree>
    <p:extLst>
      <p:ext uri="{BB962C8B-B14F-4D97-AF65-F5344CB8AC3E}">
        <p14:creationId xmlns:p14="http://schemas.microsoft.com/office/powerpoint/2010/main" val="761717063"/>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 id="2147483817" r:id="rId17"/>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651272"/>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457200" y="971551"/>
            <a:ext cx="8229600" cy="36230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2"/>
          </p:nvPr>
        </p:nvSpPr>
        <p:spPr>
          <a:xfrm>
            <a:off x="457200" y="4775995"/>
            <a:ext cx="812800" cy="273844"/>
          </a:xfrm>
          <a:prstGeom prst="rect">
            <a:avLst/>
          </a:prstGeom>
        </p:spPr>
        <p:txBody>
          <a:bodyPr/>
          <a:lstStyle>
            <a:lvl1pPr>
              <a:defRPr sz="825">
                <a:solidFill>
                  <a:schemeClr val="bg1">
                    <a:lumMod val="65000"/>
                  </a:schemeClr>
                </a:solidFill>
              </a:defRPr>
            </a:lvl1pPr>
          </a:lstStyle>
          <a:p>
            <a:fld id="{640C868A-3CA4-4A02-A58F-E3F56594932A}" type="datetimeFigureOut">
              <a:rPr lang="en-US" smtClean="0"/>
              <a:pPr/>
              <a:t>10/2/2020</a:t>
            </a:fld>
            <a:endParaRPr lang="en-US"/>
          </a:p>
        </p:txBody>
      </p:sp>
      <p:sp>
        <p:nvSpPr>
          <p:cNvPr id="8" name="Footer Placeholder 4"/>
          <p:cNvSpPr>
            <a:spLocks noGrp="1"/>
          </p:cNvSpPr>
          <p:nvPr>
            <p:ph type="ftr" sz="quarter" idx="3"/>
          </p:nvPr>
        </p:nvSpPr>
        <p:spPr>
          <a:xfrm>
            <a:off x="1371600" y="4775995"/>
            <a:ext cx="4876800" cy="273844"/>
          </a:xfrm>
          <a:prstGeom prst="rect">
            <a:avLst/>
          </a:prstGeom>
        </p:spPr>
        <p:txBody>
          <a:bodyPr/>
          <a:lstStyle>
            <a:lvl1pPr>
              <a:defRPr sz="825">
                <a:solidFill>
                  <a:schemeClr val="bg1">
                    <a:lumMod val="65000"/>
                  </a:schemeClr>
                </a:solidFill>
              </a:defRPr>
            </a:lvl1pPr>
          </a:lstStyle>
          <a:p>
            <a:endParaRPr lang="en-US" dirty="0"/>
          </a:p>
        </p:txBody>
      </p:sp>
      <p:sp>
        <p:nvSpPr>
          <p:cNvPr id="9" name="Slide Number Placeholder 5"/>
          <p:cNvSpPr>
            <a:spLocks noGrp="1"/>
          </p:cNvSpPr>
          <p:nvPr>
            <p:ph type="sldNum" sz="quarter" idx="4"/>
          </p:nvPr>
        </p:nvSpPr>
        <p:spPr>
          <a:xfrm>
            <a:off x="6324600" y="4775995"/>
            <a:ext cx="609600" cy="273844"/>
          </a:xfrm>
          <a:prstGeom prst="rect">
            <a:avLst/>
          </a:prstGeom>
        </p:spPr>
        <p:txBody>
          <a:bodyPr/>
          <a:lstStyle>
            <a:lvl1pPr algn="r">
              <a:defRPr sz="825">
                <a:solidFill>
                  <a:schemeClr val="bg1">
                    <a:lumMod val="65000"/>
                  </a:schemeClr>
                </a:solidFill>
              </a:defRPr>
            </a:lvl1pPr>
          </a:lstStyle>
          <a:p>
            <a:fld id="{0A34F8DD-7804-4F7D-91B6-26F9462BFA1A}" type="slidenum">
              <a:rPr lang="en-US" smtClean="0"/>
              <a:pPr/>
              <a:t>‹#›</a:t>
            </a:fld>
            <a:endParaRPr lang="en-US"/>
          </a:p>
        </p:txBody>
      </p:sp>
    </p:spTree>
    <p:extLst>
      <p:ext uri="{BB962C8B-B14F-4D97-AF65-F5344CB8AC3E}">
        <p14:creationId xmlns:p14="http://schemas.microsoft.com/office/powerpoint/2010/main" val="1913582648"/>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Lst>
  <p:txStyles>
    <p:titleStyle>
      <a:lvl1pPr algn="l" defTabSz="685800" rtl="0" eaLnBrk="1" latinLnBrk="0" hangingPunct="1">
        <a:spcBef>
          <a:spcPct val="0"/>
        </a:spcBef>
        <a:buNone/>
        <a:defRPr sz="2100" b="1" kern="1200">
          <a:solidFill>
            <a:schemeClr val="tx2"/>
          </a:solidFill>
          <a:latin typeface="Century Gothic" panose="020B0502020202020204" pitchFamily="34" charset="0"/>
          <a:ea typeface="+mj-ea"/>
          <a:cs typeface="+mj-cs"/>
        </a:defRPr>
      </a:lvl1pPr>
    </p:titleStyle>
    <p:bodyStyle>
      <a:lvl1pPr marL="257175" indent="-257175" algn="l" defTabSz="685800" rtl="0" eaLnBrk="1" latinLnBrk="0" hangingPunct="1">
        <a:spcBef>
          <a:spcPct val="20000"/>
        </a:spcBef>
        <a:buClr>
          <a:schemeClr val="accent3"/>
        </a:buClr>
        <a:buFont typeface="Arial" pitchFamily="34" charset="0"/>
        <a:buChar char="•"/>
        <a:defRPr sz="2400" kern="1200">
          <a:solidFill>
            <a:schemeClr val="tx1"/>
          </a:solidFill>
          <a:latin typeface="Garamond" panose="02020404030301010803" pitchFamily="18" charset="0"/>
          <a:ea typeface="+mn-ea"/>
          <a:cs typeface="+mn-cs"/>
        </a:defRPr>
      </a:lvl1pPr>
      <a:lvl2pPr marL="557213" indent="-214313" algn="l" defTabSz="685800" rtl="0" eaLnBrk="1" latinLnBrk="0" hangingPunct="1">
        <a:spcBef>
          <a:spcPct val="20000"/>
        </a:spcBef>
        <a:buClr>
          <a:schemeClr val="accent3"/>
        </a:buClr>
        <a:buFont typeface="Arial" pitchFamily="34" charset="0"/>
        <a:buChar char="–"/>
        <a:defRPr sz="2100" kern="1200">
          <a:solidFill>
            <a:schemeClr val="tx1"/>
          </a:solidFill>
          <a:latin typeface="Garamond" panose="02020404030301010803" pitchFamily="18" charset="0"/>
          <a:ea typeface="+mn-ea"/>
          <a:cs typeface="+mn-cs"/>
        </a:defRPr>
      </a:lvl2pPr>
      <a:lvl3pPr marL="857250" indent="-171450" algn="l" defTabSz="685800" rtl="0" eaLnBrk="1" latinLnBrk="0" hangingPunct="1">
        <a:spcBef>
          <a:spcPct val="20000"/>
        </a:spcBef>
        <a:buClr>
          <a:schemeClr val="accent3"/>
        </a:buClr>
        <a:buFont typeface="Arial" pitchFamily="34" charset="0"/>
        <a:buChar char="•"/>
        <a:defRPr sz="1800" kern="1200">
          <a:solidFill>
            <a:schemeClr val="tx1"/>
          </a:solidFill>
          <a:latin typeface="Garamond" panose="02020404030301010803" pitchFamily="18" charset="0"/>
          <a:ea typeface="+mn-ea"/>
          <a:cs typeface="+mn-cs"/>
        </a:defRPr>
      </a:lvl3pPr>
      <a:lvl4pPr marL="1200150" indent="-171450" algn="l" defTabSz="685800" rtl="0" eaLnBrk="1" latinLnBrk="0" hangingPunct="1">
        <a:spcBef>
          <a:spcPct val="20000"/>
        </a:spcBef>
        <a:buClr>
          <a:schemeClr val="accent3"/>
        </a:buClr>
        <a:buFont typeface="Arial" pitchFamily="34" charset="0"/>
        <a:buChar char="–"/>
        <a:defRPr sz="1500" kern="1200">
          <a:solidFill>
            <a:schemeClr val="tx1"/>
          </a:solidFill>
          <a:latin typeface="Garamond" panose="02020404030301010803" pitchFamily="18" charset="0"/>
          <a:ea typeface="+mn-ea"/>
          <a:cs typeface="+mn-cs"/>
        </a:defRPr>
      </a:lvl4pPr>
      <a:lvl5pPr marL="1543050" indent="-171450" algn="l" defTabSz="685800" rtl="0" eaLnBrk="1" latinLnBrk="0" hangingPunct="1">
        <a:spcBef>
          <a:spcPct val="20000"/>
        </a:spcBef>
        <a:buClr>
          <a:schemeClr val="accent3"/>
        </a:buClr>
        <a:buFont typeface="Arial" pitchFamily="34" charset="0"/>
        <a:buChar char="»"/>
        <a:defRPr sz="1500" kern="1200">
          <a:solidFill>
            <a:schemeClr val="tx1"/>
          </a:solidFill>
          <a:latin typeface="Garamond" panose="02020404030301010803"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4" y="205978"/>
            <a:ext cx="8229601" cy="651272"/>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457204" y="971553"/>
            <a:ext cx="8229601" cy="36230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2"/>
          </p:nvPr>
        </p:nvSpPr>
        <p:spPr>
          <a:xfrm>
            <a:off x="457204" y="4776003"/>
            <a:ext cx="812800" cy="273844"/>
          </a:xfrm>
          <a:prstGeom prst="rect">
            <a:avLst/>
          </a:prstGeom>
        </p:spPr>
        <p:txBody>
          <a:bodyPr/>
          <a:lstStyle>
            <a:lvl1pPr>
              <a:defRPr sz="825">
                <a:solidFill>
                  <a:schemeClr val="bg1">
                    <a:lumMod val="65000"/>
                  </a:schemeClr>
                </a:solidFill>
              </a:defRPr>
            </a:lvl1pPr>
          </a:lstStyle>
          <a:p>
            <a:fld id="{640C868A-3CA4-4A02-A58F-E3F56594932A}" type="datetimeFigureOut">
              <a:rPr lang="en-US" smtClean="0"/>
              <a:pPr/>
              <a:t>10/2/2020</a:t>
            </a:fld>
            <a:endParaRPr lang="en-US"/>
          </a:p>
        </p:txBody>
      </p:sp>
      <p:sp>
        <p:nvSpPr>
          <p:cNvPr id="8" name="Footer Placeholder 4"/>
          <p:cNvSpPr>
            <a:spLocks noGrp="1"/>
          </p:cNvSpPr>
          <p:nvPr>
            <p:ph type="ftr" sz="quarter" idx="3"/>
          </p:nvPr>
        </p:nvSpPr>
        <p:spPr>
          <a:xfrm>
            <a:off x="1371605" y="4776003"/>
            <a:ext cx="4876800" cy="273844"/>
          </a:xfrm>
          <a:prstGeom prst="rect">
            <a:avLst/>
          </a:prstGeom>
        </p:spPr>
        <p:txBody>
          <a:bodyPr/>
          <a:lstStyle>
            <a:lvl1pPr>
              <a:defRPr sz="825">
                <a:solidFill>
                  <a:schemeClr val="bg1">
                    <a:lumMod val="65000"/>
                  </a:schemeClr>
                </a:solidFill>
              </a:defRPr>
            </a:lvl1pPr>
          </a:lstStyle>
          <a:p>
            <a:endParaRPr lang="en-US" dirty="0"/>
          </a:p>
        </p:txBody>
      </p:sp>
      <p:sp>
        <p:nvSpPr>
          <p:cNvPr id="9" name="Slide Number Placeholder 5"/>
          <p:cNvSpPr>
            <a:spLocks noGrp="1"/>
          </p:cNvSpPr>
          <p:nvPr>
            <p:ph type="sldNum" sz="quarter" idx="4"/>
          </p:nvPr>
        </p:nvSpPr>
        <p:spPr>
          <a:xfrm>
            <a:off x="6324600" y="4776003"/>
            <a:ext cx="609600" cy="273844"/>
          </a:xfrm>
          <a:prstGeom prst="rect">
            <a:avLst/>
          </a:prstGeom>
        </p:spPr>
        <p:txBody>
          <a:bodyPr/>
          <a:lstStyle>
            <a:lvl1pPr algn="r">
              <a:defRPr sz="825">
                <a:solidFill>
                  <a:schemeClr val="bg1">
                    <a:lumMod val="65000"/>
                  </a:schemeClr>
                </a:solidFill>
              </a:defRPr>
            </a:lvl1pPr>
          </a:lstStyle>
          <a:p>
            <a:fld id="{0A34F8DD-7804-4F7D-91B6-26F9462BFA1A}" type="slidenum">
              <a:rPr lang="en-US" smtClean="0"/>
              <a:pPr/>
              <a:t>‹#›</a:t>
            </a:fld>
            <a:endParaRPr lang="en-US"/>
          </a:p>
        </p:txBody>
      </p:sp>
    </p:spTree>
    <p:extLst>
      <p:ext uri="{BB962C8B-B14F-4D97-AF65-F5344CB8AC3E}">
        <p14:creationId xmlns:p14="http://schemas.microsoft.com/office/powerpoint/2010/main" val="285413763"/>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Lst>
  <p:txStyles>
    <p:titleStyle>
      <a:lvl1pPr algn="l" defTabSz="685800" rtl="0" eaLnBrk="1" latinLnBrk="0" hangingPunct="1">
        <a:spcBef>
          <a:spcPct val="0"/>
        </a:spcBef>
        <a:buNone/>
        <a:defRPr sz="2100" b="1" kern="1200">
          <a:solidFill>
            <a:schemeClr val="tx2"/>
          </a:solidFill>
          <a:latin typeface="Century Gothic" panose="020B0502020202020204" pitchFamily="34" charset="0"/>
          <a:ea typeface="+mj-ea"/>
          <a:cs typeface="+mj-cs"/>
        </a:defRPr>
      </a:lvl1pPr>
    </p:titleStyle>
    <p:bodyStyle>
      <a:lvl1pPr marL="257175" indent="-257175" algn="l" defTabSz="685800" rtl="0" eaLnBrk="1" latinLnBrk="0" hangingPunct="1">
        <a:spcBef>
          <a:spcPct val="20000"/>
        </a:spcBef>
        <a:buClr>
          <a:schemeClr val="accent3"/>
        </a:buClr>
        <a:buFont typeface="Arial" pitchFamily="34" charset="0"/>
        <a:buChar char="•"/>
        <a:defRPr sz="2400" kern="1200">
          <a:solidFill>
            <a:srgbClr val="000000"/>
          </a:solidFill>
          <a:latin typeface="+mn-lt"/>
          <a:ea typeface="+mn-ea"/>
          <a:cs typeface="+mn-cs"/>
        </a:defRPr>
      </a:lvl1pPr>
      <a:lvl2pPr marL="557213" indent="-214313" algn="l" defTabSz="685800" rtl="0" eaLnBrk="1" latinLnBrk="0" hangingPunct="1">
        <a:spcBef>
          <a:spcPct val="20000"/>
        </a:spcBef>
        <a:buClr>
          <a:schemeClr val="accent3"/>
        </a:buClr>
        <a:buFont typeface="Arial" pitchFamily="34" charset="0"/>
        <a:buChar char="–"/>
        <a:defRPr sz="2100" kern="1200">
          <a:solidFill>
            <a:srgbClr val="000000"/>
          </a:solidFill>
          <a:latin typeface="+mn-lt"/>
          <a:ea typeface="+mn-ea"/>
          <a:cs typeface="+mn-cs"/>
        </a:defRPr>
      </a:lvl2pPr>
      <a:lvl3pPr marL="857250" indent="-171450" algn="l" defTabSz="685800" rtl="0" eaLnBrk="1" latinLnBrk="0" hangingPunct="1">
        <a:spcBef>
          <a:spcPct val="20000"/>
        </a:spcBef>
        <a:buClr>
          <a:schemeClr val="accent3"/>
        </a:buClr>
        <a:buFont typeface="Arial" pitchFamily="34" charset="0"/>
        <a:buChar char="•"/>
        <a:defRPr sz="1800" kern="1200">
          <a:solidFill>
            <a:srgbClr val="000000"/>
          </a:solidFill>
          <a:latin typeface="+mn-lt"/>
          <a:ea typeface="+mn-ea"/>
          <a:cs typeface="+mn-cs"/>
        </a:defRPr>
      </a:lvl3pPr>
      <a:lvl4pPr marL="1200150" indent="-171450" algn="l" defTabSz="685800" rtl="0" eaLnBrk="1" latinLnBrk="0" hangingPunct="1">
        <a:spcBef>
          <a:spcPct val="20000"/>
        </a:spcBef>
        <a:buClr>
          <a:schemeClr val="accent3"/>
        </a:buClr>
        <a:buFont typeface="Arial" pitchFamily="34" charset="0"/>
        <a:buChar char="–"/>
        <a:defRPr sz="1500" kern="1200">
          <a:solidFill>
            <a:srgbClr val="000000"/>
          </a:solidFill>
          <a:latin typeface="+mn-lt"/>
          <a:ea typeface="+mn-ea"/>
          <a:cs typeface="+mn-cs"/>
        </a:defRPr>
      </a:lvl4pPr>
      <a:lvl5pPr marL="1543050" indent="-171450" algn="l" defTabSz="685800" rtl="0" eaLnBrk="1" latinLnBrk="0" hangingPunct="1">
        <a:spcBef>
          <a:spcPct val="20000"/>
        </a:spcBef>
        <a:buClr>
          <a:schemeClr val="accent3"/>
        </a:buClr>
        <a:buFont typeface="Arial" pitchFamily="34" charset="0"/>
        <a:buChar char="»"/>
        <a:defRPr sz="1500" kern="1200">
          <a:solidFill>
            <a:srgbClr val="000000"/>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627624" y="0"/>
            <a:ext cx="8516377" cy="5143500"/>
          </a:xfrm>
          <a:prstGeom prst="rect">
            <a:avLst/>
          </a:prstGeom>
          <a:gradFill>
            <a:gsLst>
              <a:gs pos="0">
                <a:schemeClr val="bg1">
                  <a:alpha val="60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013" dirty="0"/>
          </a:p>
        </p:txBody>
      </p:sp>
      <p:sp>
        <p:nvSpPr>
          <p:cNvPr id="2" name="Title Placeholder 1"/>
          <p:cNvSpPr>
            <a:spLocks noGrp="1"/>
          </p:cNvSpPr>
          <p:nvPr>
            <p:ph type="title"/>
          </p:nvPr>
        </p:nvSpPr>
        <p:spPr>
          <a:xfrm>
            <a:off x="970612" y="285750"/>
            <a:ext cx="7202776" cy="857250"/>
          </a:xfrm>
          <a:prstGeom prst="rect">
            <a:avLst/>
          </a:prstGeom>
        </p:spPr>
        <p:txBody>
          <a:bodyPr vert="horz" lIns="91440" tIns="45720" rIns="91440" bIns="45720" rtlCol="0" anchor="b">
            <a:normAutofit/>
          </a:bodyPr>
          <a:lstStyle/>
          <a:p>
            <a:r>
              <a:rPr lang="en-US"/>
              <a:t>Click to edit Master title style</a:t>
            </a:r>
            <a:endParaRPr dirty="0"/>
          </a:p>
        </p:txBody>
      </p:sp>
      <p:sp>
        <p:nvSpPr>
          <p:cNvPr id="3" name="Text Placeholder 2"/>
          <p:cNvSpPr>
            <a:spLocks noGrp="1"/>
          </p:cNvSpPr>
          <p:nvPr>
            <p:ph type="body" idx="1"/>
          </p:nvPr>
        </p:nvSpPr>
        <p:spPr>
          <a:xfrm>
            <a:off x="970612" y="1257300"/>
            <a:ext cx="7202776" cy="33718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954085" y="4767264"/>
            <a:ext cx="2133600" cy="273844"/>
          </a:xfrm>
          <a:prstGeom prst="rect">
            <a:avLst/>
          </a:prstGeom>
        </p:spPr>
        <p:txBody>
          <a:bodyPr vert="horz" lIns="91440" tIns="45720" rIns="91440" bIns="45720" rtlCol="0" anchor="ctr"/>
          <a:lstStyle>
            <a:lvl1pPr algn="l">
              <a:defRPr sz="825">
                <a:solidFill>
                  <a:schemeClr val="tx1">
                    <a:lumMod val="90000"/>
                    <a:lumOff val="10000"/>
                  </a:schemeClr>
                </a:solidFill>
              </a:defRPr>
            </a:lvl1pPr>
          </a:lstStyle>
          <a:p>
            <a:fld id="{CD04DA2B-60D5-4A10-BD30-D477B2CABD93}" type="datetime1">
              <a:rPr lang="en-US" smtClean="0"/>
              <a:t>10/2/2020</a:t>
            </a:fld>
            <a:endParaRPr lang="en-US"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825">
                <a:solidFill>
                  <a:schemeClr val="tx1">
                    <a:lumMod val="90000"/>
                    <a:lumOff val="10000"/>
                  </a:schemeClr>
                </a:solidFill>
              </a:defRPr>
            </a:lvl1pPr>
          </a:lstStyle>
          <a:p>
            <a:endParaRPr lang="en-US" dirty="0"/>
          </a:p>
        </p:txBody>
      </p:sp>
      <p:sp>
        <p:nvSpPr>
          <p:cNvPr id="6" name="Slide Number Placeholder 5"/>
          <p:cNvSpPr>
            <a:spLocks noGrp="1"/>
          </p:cNvSpPr>
          <p:nvPr>
            <p:ph type="sldNum" sz="quarter" idx="4"/>
          </p:nvPr>
        </p:nvSpPr>
        <p:spPr>
          <a:xfrm>
            <a:off x="6039992" y="4767264"/>
            <a:ext cx="2133600" cy="273844"/>
          </a:xfrm>
          <a:prstGeom prst="rect">
            <a:avLst/>
          </a:prstGeom>
        </p:spPr>
        <p:txBody>
          <a:bodyPr vert="horz" lIns="91440" tIns="45720" rIns="91440" bIns="45720" rtlCol="0" anchor="ctr"/>
          <a:lstStyle>
            <a:lvl1pPr algn="r">
              <a:defRPr sz="825">
                <a:solidFill>
                  <a:schemeClr val="tx1">
                    <a:lumMod val="90000"/>
                    <a:lumOff val="10000"/>
                  </a:schemeClr>
                </a:solidFill>
              </a:defRPr>
            </a:lvl1p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237866606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800" rtl="0" eaLnBrk="1" latinLnBrk="0" hangingPunct="1">
        <a:lnSpc>
          <a:spcPct val="90000"/>
        </a:lnSpc>
        <a:spcBef>
          <a:spcPct val="0"/>
        </a:spcBef>
        <a:buNone/>
        <a:defRPr sz="2700" kern="1200">
          <a:solidFill>
            <a:schemeClr val="tx1"/>
          </a:solidFill>
          <a:latin typeface="+mj-lt"/>
          <a:ea typeface="+mj-ea"/>
          <a:cs typeface="+mj-cs"/>
        </a:defRPr>
      </a:lvl1pPr>
    </p:titleStyle>
    <p:bodyStyle>
      <a:lvl1pPr marL="167879" indent="-171450" algn="l" defTabSz="685800" rtl="0" eaLnBrk="1" latinLnBrk="0" hangingPunct="1">
        <a:lnSpc>
          <a:spcPct val="90000"/>
        </a:lnSpc>
        <a:spcBef>
          <a:spcPts val="1200"/>
        </a:spcBef>
        <a:buFont typeface="Arial" pitchFamily="34" charset="0"/>
        <a:buChar char="•"/>
        <a:defRPr sz="1800" kern="1200">
          <a:solidFill>
            <a:schemeClr val="tx1"/>
          </a:solidFill>
          <a:latin typeface="+mn-lt"/>
          <a:ea typeface="+mn-ea"/>
          <a:cs typeface="+mn-cs"/>
        </a:defRPr>
      </a:lvl1pPr>
      <a:lvl2pPr marL="377190" indent="-171450" algn="l" defTabSz="685800" rtl="0" eaLnBrk="1" latinLnBrk="0" hangingPunct="1">
        <a:lnSpc>
          <a:spcPct val="90000"/>
        </a:lnSpc>
        <a:spcBef>
          <a:spcPts val="450"/>
        </a:spcBef>
        <a:buFont typeface="Euphemia" pitchFamily="34" charset="0"/>
        <a:buChar char="–"/>
        <a:defRPr sz="1500" kern="1200">
          <a:solidFill>
            <a:schemeClr val="tx1"/>
          </a:solidFill>
          <a:latin typeface="+mn-lt"/>
          <a:ea typeface="+mn-ea"/>
          <a:cs typeface="+mn-cs"/>
        </a:defRPr>
      </a:lvl2pPr>
      <a:lvl3pPr marL="582930" indent="-171450" algn="l" defTabSz="685800" rtl="0" eaLnBrk="1" latinLnBrk="0" hangingPunct="1">
        <a:lnSpc>
          <a:spcPct val="90000"/>
        </a:lnSpc>
        <a:spcBef>
          <a:spcPts val="450"/>
        </a:spcBef>
        <a:buFont typeface="Euphemia" pitchFamily="34" charset="0"/>
        <a:buChar char="–"/>
        <a:defRPr sz="1350" kern="1200">
          <a:solidFill>
            <a:schemeClr val="tx1"/>
          </a:solidFill>
          <a:latin typeface="+mn-lt"/>
          <a:ea typeface="+mn-ea"/>
          <a:cs typeface="+mn-cs"/>
        </a:defRPr>
      </a:lvl3pPr>
      <a:lvl4pPr marL="788670" indent="-171450" algn="l" defTabSz="685800" rtl="0" eaLnBrk="1" latinLnBrk="0" hangingPunct="1">
        <a:lnSpc>
          <a:spcPct val="90000"/>
        </a:lnSpc>
        <a:spcBef>
          <a:spcPts val="450"/>
        </a:spcBef>
        <a:buFont typeface="Euphemia" pitchFamily="34" charset="0"/>
        <a:buChar char="–"/>
        <a:defRPr sz="1200" kern="1200">
          <a:solidFill>
            <a:schemeClr val="tx1"/>
          </a:solidFill>
          <a:latin typeface="+mn-lt"/>
          <a:ea typeface="+mn-ea"/>
          <a:cs typeface="+mn-cs"/>
        </a:defRPr>
      </a:lvl4pPr>
      <a:lvl5pPr marL="994410" indent="-171450" algn="l" defTabSz="685800" rtl="0" eaLnBrk="1" latinLnBrk="0" hangingPunct="1">
        <a:lnSpc>
          <a:spcPct val="90000"/>
        </a:lnSpc>
        <a:spcBef>
          <a:spcPts val="450"/>
        </a:spcBef>
        <a:buFont typeface="Euphemia" pitchFamily="34" charset="0"/>
        <a:buChar char="–"/>
        <a:defRPr sz="1200" kern="1200">
          <a:solidFill>
            <a:schemeClr val="tx1"/>
          </a:solidFill>
          <a:latin typeface="+mn-lt"/>
          <a:ea typeface="+mn-ea"/>
          <a:cs typeface="+mn-cs"/>
        </a:defRPr>
      </a:lvl5pPr>
      <a:lvl6pPr marL="1200150" indent="-171450" algn="l" defTabSz="685800" rtl="0" eaLnBrk="1" latinLnBrk="0" hangingPunct="1">
        <a:spcBef>
          <a:spcPts val="450"/>
        </a:spcBef>
        <a:buFont typeface="Euphemia" pitchFamily="34" charset="0"/>
        <a:buChar char="–"/>
        <a:defRPr sz="1200" kern="1200">
          <a:solidFill>
            <a:schemeClr val="tx1"/>
          </a:solidFill>
          <a:latin typeface="+mn-lt"/>
          <a:ea typeface="+mn-ea"/>
          <a:cs typeface="+mn-cs"/>
        </a:defRPr>
      </a:lvl6pPr>
      <a:lvl7pPr marL="1405890" indent="-171450" algn="l" defTabSz="685800" rtl="0" eaLnBrk="1" latinLnBrk="0" hangingPunct="1">
        <a:spcBef>
          <a:spcPts val="450"/>
        </a:spcBef>
        <a:buFont typeface="Euphemia" pitchFamily="34" charset="0"/>
        <a:buChar char="–"/>
        <a:defRPr sz="1200" kern="1200">
          <a:solidFill>
            <a:schemeClr val="tx1"/>
          </a:solidFill>
          <a:latin typeface="+mn-lt"/>
          <a:ea typeface="+mn-ea"/>
          <a:cs typeface="+mn-cs"/>
        </a:defRPr>
      </a:lvl7pPr>
      <a:lvl8pPr marL="1611630" indent="-171450" algn="l" defTabSz="685800" rtl="0" eaLnBrk="1" latinLnBrk="0" hangingPunct="1">
        <a:spcBef>
          <a:spcPts val="450"/>
        </a:spcBef>
        <a:buFont typeface="Euphemia" pitchFamily="34" charset="0"/>
        <a:buChar char="–"/>
        <a:defRPr sz="1200" kern="1200">
          <a:solidFill>
            <a:schemeClr val="tx1"/>
          </a:solidFill>
          <a:latin typeface="+mn-lt"/>
          <a:ea typeface="+mn-ea"/>
          <a:cs typeface="+mn-cs"/>
        </a:defRPr>
      </a:lvl8pPr>
      <a:lvl9pPr marL="1817370" indent="-171450" algn="l" defTabSz="685800" rtl="0" eaLnBrk="1" latinLnBrk="0" hangingPunct="1">
        <a:spcBef>
          <a:spcPts val="450"/>
        </a:spcBef>
        <a:buFont typeface="Euphemia" pitchFamily="34" charset="0"/>
        <a:buChar char="–"/>
        <a:defRPr sz="1200" kern="1200">
          <a:solidFill>
            <a:schemeClr val="tx1"/>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7">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989410"/>
            <a:ext cx="8229600" cy="85725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l"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l"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l"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457200" y="2034780"/>
            <a:ext cx="8229600" cy="2559844"/>
          </a:xfrm>
          <a:prstGeom prst="rect">
            <a:avLst/>
          </a:prstGeom>
          <a:noFill/>
          <a:ln>
            <a:noFill/>
          </a:ln>
        </p:spPr>
        <p:txBody>
          <a:bodyPr spcFirstLastPara="1" wrap="square" lIns="91425" tIns="45700" rIns="91425" bIns="45700" anchor="t" anchorCtr="0">
            <a:noAutofit/>
          </a:bodyPr>
          <a:lstStyle>
            <a:lvl1pPr marL="457200" marR="0" lvl="0" indent="-431800" algn="l" rtl="0">
              <a:lnSpc>
                <a:spcPct val="7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7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7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7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7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sldNum" idx="12"/>
          </p:nvPr>
        </p:nvSpPr>
        <p:spPr>
          <a:xfrm>
            <a:off x="6553201"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900" b="0" i="0" u="none" strike="noStrike" cap="none">
                <a:solidFill>
                  <a:srgbClr val="898989"/>
                </a:solidFill>
                <a:latin typeface="Arial"/>
                <a:ea typeface="Arial"/>
                <a:cs typeface="Arial"/>
                <a:sym typeface="Arial"/>
              </a:defRPr>
            </a:lvl1pPr>
            <a:lvl2pPr marL="0" marR="0" lvl="1" indent="0" algn="r" rtl="0">
              <a:spcBef>
                <a:spcPts val="0"/>
              </a:spcBef>
              <a:spcAft>
                <a:spcPts val="0"/>
              </a:spcAft>
              <a:buNone/>
              <a:defRPr sz="900" b="0" i="0" u="none" strike="noStrike" cap="none">
                <a:solidFill>
                  <a:srgbClr val="898989"/>
                </a:solidFill>
                <a:latin typeface="Arial"/>
                <a:ea typeface="Arial"/>
                <a:cs typeface="Arial"/>
                <a:sym typeface="Arial"/>
              </a:defRPr>
            </a:lvl2pPr>
            <a:lvl3pPr marL="0" marR="0" lvl="2" indent="0" algn="r" rtl="0">
              <a:spcBef>
                <a:spcPts val="0"/>
              </a:spcBef>
              <a:spcAft>
                <a:spcPts val="0"/>
              </a:spcAft>
              <a:buNone/>
              <a:defRPr sz="900" b="0" i="0" u="none" strike="noStrike" cap="none">
                <a:solidFill>
                  <a:srgbClr val="898989"/>
                </a:solidFill>
                <a:latin typeface="Arial"/>
                <a:ea typeface="Arial"/>
                <a:cs typeface="Arial"/>
                <a:sym typeface="Arial"/>
              </a:defRPr>
            </a:lvl3pPr>
            <a:lvl4pPr marL="0" marR="0" lvl="3" indent="0" algn="r" rtl="0">
              <a:spcBef>
                <a:spcPts val="0"/>
              </a:spcBef>
              <a:spcAft>
                <a:spcPts val="0"/>
              </a:spcAft>
              <a:buNone/>
              <a:defRPr sz="900" b="0" i="0" u="none" strike="noStrike" cap="none">
                <a:solidFill>
                  <a:srgbClr val="898989"/>
                </a:solidFill>
                <a:latin typeface="Arial"/>
                <a:ea typeface="Arial"/>
                <a:cs typeface="Arial"/>
                <a:sym typeface="Arial"/>
              </a:defRPr>
            </a:lvl4pPr>
            <a:lvl5pPr marL="0" marR="0" lvl="4" indent="0" algn="r" rtl="0">
              <a:spcBef>
                <a:spcPts val="0"/>
              </a:spcBef>
              <a:spcAft>
                <a:spcPts val="0"/>
              </a:spcAft>
              <a:buNone/>
              <a:defRPr sz="900" b="0" i="0" u="none" strike="noStrike" cap="none">
                <a:solidFill>
                  <a:srgbClr val="898989"/>
                </a:solidFill>
                <a:latin typeface="Arial"/>
                <a:ea typeface="Arial"/>
                <a:cs typeface="Arial"/>
                <a:sym typeface="Arial"/>
              </a:defRPr>
            </a:lvl5pPr>
            <a:lvl6pPr marL="0" marR="0" lvl="5" indent="0" algn="r" rtl="0">
              <a:spcBef>
                <a:spcPts val="0"/>
              </a:spcBef>
              <a:spcAft>
                <a:spcPts val="0"/>
              </a:spcAft>
              <a:buNone/>
              <a:defRPr sz="900" b="0" i="0" u="none" strike="noStrike" cap="none">
                <a:solidFill>
                  <a:srgbClr val="898989"/>
                </a:solidFill>
                <a:latin typeface="Arial"/>
                <a:ea typeface="Arial"/>
                <a:cs typeface="Arial"/>
                <a:sym typeface="Arial"/>
              </a:defRPr>
            </a:lvl6pPr>
            <a:lvl7pPr marL="0" marR="0" lvl="6" indent="0" algn="r" rtl="0">
              <a:spcBef>
                <a:spcPts val="0"/>
              </a:spcBef>
              <a:spcAft>
                <a:spcPts val="0"/>
              </a:spcAft>
              <a:buNone/>
              <a:defRPr sz="900" b="0" i="0" u="none" strike="noStrike" cap="none">
                <a:solidFill>
                  <a:srgbClr val="898989"/>
                </a:solidFill>
                <a:latin typeface="Arial"/>
                <a:ea typeface="Arial"/>
                <a:cs typeface="Arial"/>
                <a:sym typeface="Arial"/>
              </a:defRPr>
            </a:lvl7pPr>
            <a:lvl8pPr marL="0" marR="0" lvl="7" indent="0" algn="r" rtl="0">
              <a:spcBef>
                <a:spcPts val="0"/>
              </a:spcBef>
              <a:spcAft>
                <a:spcPts val="0"/>
              </a:spcAft>
              <a:buNone/>
              <a:defRPr sz="900" b="0" i="0" u="none" strike="noStrike" cap="none">
                <a:solidFill>
                  <a:srgbClr val="898989"/>
                </a:solidFill>
                <a:latin typeface="Arial"/>
                <a:ea typeface="Arial"/>
                <a:cs typeface="Arial"/>
                <a:sym typeface="Arial"/>
              </a:defRPr>
            </a:lvl8pPr>
            <a:lvl9pPr marL="0" marR="0" lvl="8" indent="0" algn="r" rtl="0">
              <a:spcBef>
                <a:spcPts val="0"/>
              </a:spcBef>
              <a:spcAft>
                <a:spcPts val="0"/>
              </a:spcAft>
              <a:buNone/>
              <a:defRPr sz="900" b="0" i="0" u="none" strike="noStrike" cap="none">
                <a:solidFill>
                  <a:srgbClr val="898989"/>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244894190"/>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3E4FDD8-15F9-497C-B84B-8984CEBA394F}" type="datetimeFigureOut">
              <a:rPr lang="en-US" smtClean="0"/>
              <a:t>10/2/2020</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E95A863-EA45-44BC-90AA-6F59E10CC58F}" type="slidenum">
              <a:rPr lang="en-US" smtClean="0"/>
              <a:t>‹#›</a:t>
            </a:fld>
            <a:endParaRPr lang="en-US"/>
          </a:p>
        </p:txBody>
      </p:sp>
    </p:spTree>
    <p:extLst>
      <p:ext uri="{BB962C8B-B14F-4D97-AF65-F5344CB8AC3E}">
        <p14:creationId xmlns:p14="http://schemas.microsoft.com/office/powerpoint/2010/main" val="4090952727"/>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C:\Users\robh\AppData\Local\Microsoft\Windows\Temporary Internet Files\Content.Outlook\TL5IHOJ3\PBIS-Logo-v2-r0-01.png"/>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934200" y="4514850"/>
            <a:ext cx="2057400" cy="628650"/>
          </a:xfrm>
          <a:prstGeom prst="rect">
            <a:avLst/>
          </a:prstGeom>
          <a:noFill/>
          <a:ln>
            <a:noFill/>
          </a:ln>
        </p:spPr>
      </p:pic>
    </p:spTree>
    <p:extLst>
      <p:ext uri="{BB962C8B-B14F-4D97-AF65-F5344CB8AC3E}">
        <p14:creationId xmlns:p14="http://schemas.microsoft.com/office/powerpoint/2010/main" val="902426832"/>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a:defRPr/>
            </a:pPr>
            <a:fld id="{9ED9B200-5F4A-5341-A073-231573CEFC3A}" type="datetimeFigureOut">
              <a:rPr lang="en-US" smtClean="0">
                <a:solidFill>
                  <a:prstClr val="black">
                    <a:tint val="75000"/>
                  </a:prstClr>
                </a:solidFill>
              </a:rPr>
              <a:pPr defTabSz="342900">
                <a:defRPr/>
              </a:pPr>
              <a:t>10/2/2020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defRPr/>
            </a:pPr>
            <a:fld id="{2AB78758-484A-384C-B541-40B9DB8E1D83}" type="slidenum">
              <a:rPr lang="en-US" smtClean="0">
                <a:solidFill>
                  <a:prstClr val="black">
                    <a:tint val="75000"/>
                  </a:prstClr>
                </a:solidFill>
              </a:rPr>
              <a:pPr defTabSz="342900">
                <a:defRPr/>
              </a:pPr>
              <a:t>‹#›</a:t>
            </a:fld>
            <a:endParaRPr lang="en-US">
              <a:solidFill>
                <a:prstClr val="black">
                  <a:tint val="75000"/>
                </a:prstClr>
              </a:solidFill>
            </a:endParaRPr>
          </a:p>
        </p:txBody>
      </p:sp>
    </p:spTree>
    <p:extLst>
      <p:ext uri="{BB962C8B-B14F-4D97-AF65-F5344CB8AC3E}">
        <p14:creationId xmlns:p14="http://schemas.microsoft.com/office/powerpoint/2010/main" val="198806580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a:defRPr/>
            </a:pPr>
            <a:fld id="{9ED9B200-5F4A-5341-A073-231573CEFC3A}" type="datetimeFigureOut">
              <a:rPr lang="en-US" smtClean="0">
                <a:solidFill>
                  <a:prstClr val="black">
                    <a:tint val="75000"/>
                  </a:prstClr>
                </a:solidFill>
              </a:rPr>
              <a:pPr defTabSz="342900">
                <a:defRPr/>
              </a:pPr>
              <a:t>10/2/2020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defRPr/>
            </a:pPr>
            <a:fld id="{2AB78758-484A-384C-B541-40B9DB8E1D83}" type="slidenum">
              <a:rPr lang="en-US" smtClean="0">
                <a:solidFill>
                  <a:prstClr val="black">
                    <a:tint val="75000"/>
                  </a:prstClr>
                </a:solidFill>
              </a:rPr>
              <a:pPr defTabSz="342900">
                <a:defRPr/>
              </a:pPr>
              <a:t>‹#›</a:t>
            </a:fld>
            <a:endParaRPr lang="en-US">
              <a:solidFill>
                <a:prstClr val="black">
                  <a:tint val="75000"/>
                </a:prstClr>
              </a:solidFill>
            </a:endParaRPr>
          </a:p>
        </p:txBody>
      </p:sp>
    </p:spTree>
    <p:extLst>
      <p:ext uri="{BB962C8B-B14F-4D97-AF65-F5344CB8AC3E}">
        <p14:creationId xmlns:p14="http://schemas.microsoft.com/office/powerpoint/2010/main" val="100426896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1620442"/>
            <a:ext cx="6447501" cy="291058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4531022"/>
            <a:ext cx="683954"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D718C30B-A5C7-4272-830B-5A64FA7A0F5C}" type="datetimeFigureOut">
              <a:rPr lang="en-US" smtClean="0"/>
              <a:t>10/2/2020</a:t>
            </a:fld>
            <a:endParaRPr lang="en-US"/>
          </a:p>
        </p:txBody>
      </p:sp>
      <p:sp>
        <p:nvSpPr>
          <p:cNvPr id="5" name="Footer Placeholder 4"/>
          <p:cNvSpPr>
            <a:spLocks noGrp="1"/>
          </p:cNvSpPr>
          <p:nvPr>
            <p:ph type="ftr" sz="quarter" idx="3"/>
          </p:nvPr>
        </p:nvSpPr>
        <p:spPr>
          <a:xfrm>
            <a:off x="508001" y="4531022"/>
            <a:ext cx="472320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2998" y="4531022"/>
            <a:ext cx="512504" cy="273844"/>
          </a:xfrm>
          <a:prstGeom prst="rect">
            <a:avLst/>
          </a:prstGeom>
        </p:spPr>
        <p:txBody>
          <a:bodyPr vert="horz" lIns="91440" tIns="45720" rIns="91440" bIns="45720" rtlCol="0" anchor="ctr"/>
          <a:lstStyle>
            <a:lvl1pPr algn="r">
              <a:defRPr sz="675">
                <a:solidFill>
                  <a:schemeClr val="accent1"/>
                </a:solidFill>
              </a:defRPr>
            </a:lvl1pPr>
          </a:lstStyle>
          <a:p>
            <a:fld id="{88C4DBCD-96FD-4F06-B64F-398FA195295E}" type="slidenum">
              <a:rPr lang="en-US" smtClean="0"/>
              <a:t>‹#›</a:t>
            </a:fld>
            <a:endParaRPr lang="en-US"/>
          </a:p>
        </p:txBody>
      </p:sp>
    </p:spTree>
    <p:extLst>
      <p:ext uri="{BB962C8B-B14F-4D97-AF65-F5344CB8AC3E}">
        <p14:creationId xmlns:p14="http://schemas.microsoft.com/office/powerpoint/2010/main" val="436688229"/>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Lst>
  <p:transition spd="slow">
    <p:wipe/>
  </p:transition>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6"/>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514350">
              <a:defRPr/>
            </a:pPr>
            <a:fld id="{41E14C1E-426E-4F65-AEC1-09A006F87780}" type="datetimeFigureOut">
              <a:rPr lang="en-US" smtClean="0">
                <a:solidFill>
                  <a:prstClr val="black">
                    <a:tint val="75000"/>
                  </a:prstClr>
                </a:solidFill>
              </a:rPr>
              <a:pPr defTabSz="514350">
                <a:defRPr/>
              </a:pPr>
              <a:t>10/2/2020</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51435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514350">
              <a:defRPr/>
            </a:pPr>
            <a:fld id="{7AA0F04B-CE20-4F3A-AC7F-CA767AC27E06}" type="slidenum">
              <a:rPr lang="en-US" smtClean="0">
                <a:solidFill>
                  <a:prstClr val="black">
                    <a:tint val="75000"/>
                  </a:prstClr>
                </a:solidFill>
              </a:rPr>
              <a:pPr defTabSz="514350">
                <a:defRPr/>
              </a:pPr>
              <a:t>‹#›</a:t>
            </a:fld>
            <a:endParaRPr lang="en-US">
              <a:solidFill>
                <a:prstClr val="black">
                  <a:tint val="75000"/>
                </a:prstClr>
              </a:solidFill>
            </a:endParaRPr>
          </a:p>
        </p:txBody>
      </p:sp>
    </p:spTree>
    <p:extLst>
      <p:ext uri="{BB962C8B-B14F-4D97-AF65-F5344CB8AC3E}">
        <p14:creationId xmlns:p14="http://schemas.microsoft.com/office/powerpoint/2010/main" val="3684525385"/>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schoolmentalhealth.org/" TargetMode="External"/><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50.xml"/></Relationships>
</file>

<file path=ppt/slides/_rels/slide10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75.xml"/><Relationship Id="rId1" Type="http://schemas.openxmlformats.org/officeDocument/2006/relationships/slideLayout" Target="../slideLayouts/slideLayout148.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0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6.xml"/><Relationship Id="rId1" Type="http://schemas.openxmlformats.org/officeDocument/2006/relationships/slideLayout" Target="../slideLayouts/slideLayout148.xml"/><Relationship Id="rId5" Type="http://schemas.openxmlformats.org/officeDocument/2006/relationships/image" Target="../media/image118.png"/><Relationship Id="rId4" Type="http://schemas.openxmlformats.org/officeDocument/2006/relationships/image" Target="../media/image117.png"/></Relationships>
</file>

<file path=ppt/slides/_rels/slide10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57.xml"/></Relationships>
</file>

<file path=ppt/slides/_rels/slide104.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image" Target="../media/image120.png"/><Relationship Id="rId7" Type="http://schemas.openxmlformats.org/officeDocument/2006/relationships/diagramLayout" Target="../diagrams/layout11.xml"/><Relationship Id="rId2" Type="http://schemas.openxmlformats.org/officeDocument/2006/relationships/notesSlide" Target="../notesSlides/notesSlide77.xml"/><Relationship Id="rId1" Type="http://schemas.openxmlformats.org/officeDocument/2006/relationships/slideLayout" Target="../slideLayouts/slideLayout161.xml"/><Relationship Id="rId6" Type="http://schemas.openxmlformats.org/officeDocument/2006/relationships/diagramData" Target="../diagrams/data11.xml"/><Relationship Id="rId11" Type="http://schemas.openxmlformats.org/officeDocument/2006/relationships/image" Target="../media/image122.png"/><Relationship Id="rId5" Type="http://schemas.openxmlformats.org/officeDocument/2006/relationships/hyperlink" Target="http://www.casel.org/wp-content/uploads/2017/08/Sample-Teaching-Activities-to-Support-Core-Competencies-8-20-17.pdf" TargetMode="External"/><Relationship Id="rId10" Type="http://schemas.microsoft.com/office/2007/relationships/diagramDrawing" Target="../diagrams/drawing11.xml"/><Relationship Id="rId4" Type="http://schemas.openxmlformats.org/officeDocument/2006/relationships/image" Target="../media/image121.png"/><Relationship Id="rId9" Type="http://schemas.openxmlformats.org/officeDocument/2006/relationships/diagramColors" Target="../diagrams/colors11.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61.xml"/><Relationship Id="rId1" Type="http://schemas.openxmlformats.org/officeDocument/2006/relationships/tags" Target="../tags/tag8.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hyperlink" Target="https://www.pbis.org/Common/Cms/files/pbisresources/TeachingSocialEmotionalCompetenciesWithinAPBISFramework.pdf" TargetMode="External"/></Relationships>
</file>

<file path=ppt/slides/_rels/slide10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5.tiff"/><Relationship Id="rId7" Type="http://schemas.openxmlformats.org/officeDocument/2006/relationships/image" Target="../media/image128.png"/><Relationship Id="rId2" Type="http://schemas.openxmlformats.org/officeDocument/2006/relationships/notesSlide" Target="../notesSlides/notesSlide79.xml"/><Relationship Id="rId1" Type="http://schemas.openxmlformats.org/officeDocument/2006/relationships/slideLayout" Target="../slideLayouts/slideLayout160.xml"/><Relationship Id="rId6" Type="http://schemas.microsoft.com/office/2007/relationships/hdphoto" Target="../media/hdphoto2.wdp"/><Relationship Id="rId5" Type="http://schemas.openxmlformats.org/officeDocument/2006/relationships/image" Target="../media/image127.png"/><Relationship Id="rId10" Type="http://schemas.openxmlformats.org/officeDocument/2006/relationships/image" Target="../media/image130.png"/><Relationship Id="rId4" Type="http://schemas.openxmlformats.org/officeDocument/2006/relationships/image" Target="../media/image126.tiff"/><Relationship Id="rId9" Type="http://schemas.openxmlformats.org/officeDocument/2006/relationships/image" Target="../media/image129.png"/></Relationships>
</file>

<file path=ppt/slides/_rels/slide10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57.xml"/></Relationships>
</file>

<file path=ppt/slides/_rels/slide10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57.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157.xml"/><Relationship Id="rId1" Type="http://schemas.openxmlformats.org/officeDocument/2006/relationships/tags" Target="../tags/tag9.xml"/><Relationship Id="rId5" Type="http://schemas.openxmlformats.org/officeDocument/2006/relationships/image" Target="../media/image135.png"/><Relationship Id="rId4" Type="http://schemas.openxmlformats.org/officeDocument/2006/relationships/image" Target="../media/image134.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61.xml"/><Relationship Id="rId1" Type="http://schemas.openxmlformats.org/officeDocument/2006/relationships/tags" Target="../tags/tag10.xml"/><Relationship Id="rId4" Type="http://schemas.openxmlformats.org/officeDocument/2006/relationships/image" Target="../media/image136.png"/></Relationships>
</file>

<file path=ppt/slides/_rels/slide111.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82.xml"/><Relationship Id="rId1" Type="http://schemas.openxmlformats.org/officeDocument/2006/relationships/slideLayout" Target="../slideLayouts/slideLayout16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1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3.xml"/><Relationship Id="rId1" Type="http://schemas.openxmlformats.org/officeDocument/2006/relationships/slideLayout" Target="../slideLayouts/slideLayout161.xml"/><Relationship Id="rId4" Type="http://schemas.openxmlformats.org/officeDocument/2006/relationships/image" Target="../media/image138.png"/></Relationships>
</file>

<file path=ppt/slides/_rels/slide11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62.xml"/><Relationship Id="rId6" Type="http://schemas.openxmlformats.org/officeDocument/2006/relationships/image" Target="../media/image142.png"/><Relationship Id="rId5" Type="http://schemas.openxmlformats.org/officeDocument/2006/relationships/hyperlink" Target="http://www.schoolmentalhealth.org/media/SOM/Microsites/NCSMH/Documents/Quality-Guides/Needs-Assessment-&amp;-Resource-Mapping-2.3.20.pdf" TargetMode="External"/><Relationship Id="rId4" Type="http://schemas.openxmlformats.org/officeDocument/2006/relationships/image" Target="../media/image141.png"/></Relationships>
</file>

<file path=ppt/slides/_rels/slide114.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84.xml"/><Relationship Id="rId1" Type="http://schemas.openxmlformats.org/officeDocument/2006/relationships/slideLayout" Target="../slideLayouts/slideLayout157.xml"/><Relationship Id="rId6" Type="http://schemas.openxmlformats.org/officeDocument/2006/relationships/diagramColors" Target="../diagrams/colors13.xml"/><Relationship Id="rId5" Type="http://schemas.openxmlformats.org/officeDocument/2006/relationships/diagramQuickStyle" Target="../diagrams/quickStyle13.xml"/><Relationship Id="rId10" Type="http://schemas.openxmlformats.org/officeDocument/2006/relationships/hyperlink" Target="http://www.midwestpbis.org/interconnected-systems-framework/tools" TargetMode="External"/><Relationship Id="rId4" Type="http://schemas.openxmlformats.org/officeDocument/2006/relationships/diagramLayout" Target="../diagrams/layout13.xml"/><Relationship Id="rId9" Type="http://schemas.openxmlformats.org/officeDocument/2006/relationships/hyperlink" Target="https://www.pbis.org/school/school-mental-health/interconnected-systems" TargetMode="Externa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145.xml"/><Relationship Id="rId1" Type="http://schemas.openxmlformats.org/officeDocument/2006/relationships/tags" Target="../tags/tag11.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149.xml"/><Relationship Id="rId1" Type="http://schemas.openxmlformats.org/officeDocument/2006/relationships/tags" Target="../tags/tag12.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145.xml"/><Relationship Id="rId1" Type="http://schemas.openxmlformats.org/officeDocument/2006/relationships/tags" Target="../tags/tag13.xml"/><Relationship Id="rId4" Type="http://schemas.openxmlformats.org/officeDocument/2006/relationships/hyperlink" Target="http://www.midwestpbis.org/interconnected-systems-framework/examples" TargetMode="Externa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45.xml"/><Relationship Id="rId1" Type="http://schemas.openxmlformats.org/officeDocument/2006/relationships/tags" Target="../tags/tag14.xml"/><Relationship Id="rId5" Type="http://schemas.openxmlformats.org/officeDocument/2006/relationships/image" Target="../media/image145.png"/><Relationship Id="rId4" Type="http://schemas.openxmlformats.org/officeDocument/2006/relationships/image" Target="../media/image144.png"/></Relationships>
</file>

<file path=ppt/slides/_rels/slide119.xml.rels><?xml version="1.0" encoding="UTF-8" standalone="yes"?>
<Relationships xmlns="http://schemas.openxmlformats.org/package/2006/relationships"><Relationship Id="rId3" Type="http://schemas.openxmlformats.org/officeDocument/2006/relationships/hyperlink" Target="https://www.livebinders.com/play/play?id=2646204" TargetMode="External"/><Relationship Id="rId2" Type="http://schemas.openxmlformats.org/officeDocument/2006/relationships/hyperlink" Target="https://www.livebinders.com/play/play?id=2641613" TargetMode="External"/><Relationship Id="rId1" Type="http://schemas.openxmlformats.org/officeDocument/2006/relationships/slideLayout" Target="../slideLayouts/slideLayout14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12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89.xml"/><Relationship Id="rId1" Type="http://schemas.openxmlformats.org/officeDocument/2006/relationships/slideLayout" Target="../slideLayouts/slideLayout145.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49.xml"/><Relationship Id="rId4" Type="http://schemas.openxmlformats.org/officeDocument/2006/relationships/image" Target="../media/image30.jpg"/></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0.xml"/><Relationship Id="rId1" Type="http://schemas.openxmlformats.org/officeDocument/2006/relationships/slideLayout" Target="../slideLayouts/slideLayout65.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98.xml"/><Relationship Id="rId5" Type="http://schemas.openxmlformats.org/officeDocument/2006/relationships/image" Target="../media/image36.emf"/><Relationship Id="rId4" Type="http://schemas.openxmlformats.org/officeDocument/2006/relationships/hyperlink" Target="https://doi.org/10.1177/0198742918761339"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13.xml"/><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3" Type="http://schemas.openxmlformats.org/officeDocument/2006/relationships/hyperlink" Target="https://fsacalliance.org/" TargetMode="External"/><Relationship Id="rId2" Type="http://schemas.openxmlformats.org/officeDocument/2006/relationships/notesSlide" Target="../notesSlides/notesSlide14.xml"/><Relationship Id="rId1" Type="http://schemas.openxmlformats.org/officeDocument/2006/relationships/slideLayout" Target="../slideLayouts/slideLayout49.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49.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02.xml"/><Relationship Id="rId5" Type="http://schemas.openxmlformats.org/officeDocument/2006/relationships/image" Target="../media/image44.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5.png"/><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2.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0.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1.xml"/><Relationship Id="rId1" Type="http://schemas.openxmlformats.org/officeDocument/2006/relationships/slideLayout" Target="../slideLayouts/slideLayout59.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52.xml"/><Relationship Id="rId6" Type="http://schemas.openxmlformats.org/officeDocument/2006/relationships/image" Target="../media/image54.jp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4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1.png"/><Relationship Id="rId7"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52.xml"/><Relationship Id="rId6" Type="http://schemas.openxmlformats.org/officeDocument/2006/relationships/image" Target="../media/image55.png"/><Relationship Id="rId5" Type="http://schemas.openxmlformats.org/officeDocument/2006/relationships/image" Target="../media/image54.jpg"/><Relationship Id="rId4" Type="http://schemas.openxmlformats.org/officeDocument/2006/relationships/image" Target="../media/image53.png"/><Relationship Id="rId9"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4.xml"/><Relationship Id="rId1" Type="http://schemas.openxmlformats.org/officeDocument/2006/relationships/slideLayout" Target="../slideLayouts/slideLayout48.xml"/><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1.png"/><Relationship Id="rId7" Type="http://schemas.openxmlformats.org/officeDocument/2006/relationships/hyperlink" Target="https://www.youtube.com/channel/UClUAgLqGzUTyQfhKO6Rskuw" TargetMode="External"/><Relationship Id="rId12"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52.xml"/><Relationship Id="rId6" Type="http://schemas.openxmlformats.org/officeDocument/2006/relationships/image" Target="../media/image55.png"/><Relationship Id="rId11" Type="http://schemas.openxmlformats.org/officeDocument/2006/relationships/image" Target="../media/image66.png"/><Relationship Id="rId5" Type="http://schemas.openxmlformats.org/officeDocument/2006/relationships/image" Target="../media/image54.jpg"/><Relationship Id="rId10" Type="http://schemas.openxmlformats.org/officeDocument/2006/relationships/image" Target="../media/image65.png"/><Relationship Id="rId4" Type="http://schemas.openxmlformats.org/officeDocument/2006/relationships/image" Target="../media/image53.png"/><Relationship Id="rId9"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5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9.xml"/></Relationships>
</file>

<file path=ppt/slides/_rels/slide4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28.xml"/></Relationships>
</file>

<file path=ppt/slides/_rels/slide49.xml.rels><?xml version="1.0" encoding="UTF-8" standalone="yes"?>
<Relationships xmlns="http://schemas.openxmlformats.org/package/2006/relationships"><Relationship Id="rId3" Type="http://schemas.openxmlformats.org/officeDocument/2006/relationships/hyperlink" Target="mailto:drmelissareeves@gmail.com" TargetMode="External"/><Relationship Id="rId2" Type="http://schemas.openxmlformats.org/officeDocument/2006/relationships/notesSlide" Target="../notesSlides/notesSlide29.xml"/><Relationship Id="rId1" Type="http://schemas.openxmlformats.org/officeDocument/2006/relationships/slideLayout" Target="../slideLayouts/slideLayout19.xml"/><Relationship Id="rId4" Type="http://schemas.openxmlformats.org/officeDocument/2006/relationships/image" Target="../media/image7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0.xml"/><Relationship Id="rId1" Type="http://schemas.openxmlformats.org/officeDocument/2006/relationships/slideLayout" Target="../slideLayouts/slideLayout30.xml"/><Relationship Id="rId4" Type="http://schemas.openxmlformats.org/officeDocument/2006/relationships/image" Target="../media/image75.png"/></Relationships>
</file>

<file path=ppt/slides/_rels/slide5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4.xml"/><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3" Type="http://schemas.openxmlformats.org/officeDocument/2006/relationships/hyperlink" Target="http://developingchild.harvard.edu/resources/three-core-concepts-in-early-development/" TargetMode="External"/><Relationship Id="rId2" Type="http://schemas.openxmlformats.org/officeDocument/2006/relationships/notesSlide" Target="../notesSlides/notesSlide35.xml"/><Relationship Id="rId1" Type="http://schemas.openxmlformats.org/officeDocument/2006/relationships/slideLayout" Target="../slideLayouts/slideLayout20.xml"/><Relationship Id="rId4" Type="http://schemas.openxmlformats.org/officeDocument/2006/relationships/image" Target="../media/image79.jpeg"/></Relationships>
</file>

<file path=ppt/slides/_rels/slide5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hyperlink" Target="http://www.ptsd.va.gov/professional/PTSD-overview/complex-ptsd.asp" TargetMode="External"/><Relationship Id="rId7" Type="http://schemas.openxmlformats.org/officeDocument/2006/relationships/diagramQuickStyle" Target="../diagrams/quickStyle2.xml"/><Relationship Id="rId2" Type="http://schemas.openxmlformats.org/officeDocument/2006/relationships/notesSlide" Target="../notesSlides/notesSlide36.xml"/><Relationship Id="rId1" Type="http://schemas.openxmlformats.org/officeDocument/2006/relationships/slideLayout" Target="../slideLayouts/slideLayout20.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hyperlink" Target="http://nctsn.org/trauma-types/complex-trauma" TargetMode="External"/><Relationship Id="rId9" Type="http://schemas.microsoft.com/office/2007/relationships/diagramDrawing" Target="../diagrams/drawing2.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7.xml"/><Relationship Id="rId1" Type="http://schemas.openxmlformats.org/officeDocument/2006/relationships/slideLayout" Target="../slideLayouts/slideLayout2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0.xml.rels><?xml version="1.0" encoding="UTF-8" standalone="yes"?>
<Relationships xmlns="http://schemas.openxmlformats.org/package/2006/relationships"><Relationship Id="rId3" Type="http://schemas.openxmlformats.org/officeDocument/2006/relationships/hyperlink" Target="#_msoanchor_1"/><Relationship Id="rId2" Type="http://schemas.openxmlformats.org/officeDocument/2006/relationships/notesSlide" Target="../notesSlides/notesSlide40.xml"/><Relationship Id="rId1" Type="http://schemas.openxmlformats.org/officeDocument/2006/relationships/slideLayout" Target="../slideLayouts/slideLayout20.xml"/><Relationship Id="rId4" Type="http://schemas.openxmlformats.org/officeDocument/2006/relationships/image" Target="../media/image81.png"/></Relationships>
</file>

<file path=ppt/slides/_rels/slide61.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2.xml"/><Relationship Id="rId1" Type="http://schemas.openxmlformats.org/officeDocument/2006/relationships/slideLayout" Target="../slideLayouts/slideLayout2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5.xml"/><Relationship Id="rId1" Type="http://schemas.openxmlformats.org/officeDocument/2006/relationships/slideLayout" Target="../slideLayouts/slideLayout20.xml"/><Relationship Id="rId4" Type="http://schemas.openxmlformats.org/officeDocument/2006/relationships/image" Target="../media/image84.jpeg"/></Relationships>
</file>

<file path=ppt/slides/_rels/slide6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3" Type="http://schemas.openxmlformats.org/officeDocument/2006/relationships/hyperlink" Target="https://sel4us.org/blog/social-emotional-learning-supports-around-covid-19/" TargetMode="External"/><Relationship Id="rId2" Type="http://schemas.openxmlformats.org/officeDocument/2006/relationships/notesSlide" Target="../notesSlides/notesSlide47.xml"/><Relationship Id="rId1" Type="http://schemas.openxmlformats.org/officeDocument/2006/relationships/slideLayout" Target="../slideLayouts/slideLayout20.xml"/><Relationship Id="rId4" Type="http://schemas.openxmlformats.org/officeDocument/2006/relationships/image" Target="../media/image86.jpeg"/></Relationships>
</file>

<file path=ppt/slides/_rels/slide6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8.xml"/><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9.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51.xml"/><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8" Type="http://schemas.openxmlformats.org/officeDocument/2006/relationships/hyperlink" Target="https://www.beam.community/tool-kits-education" TargetMode="External"/><Relationship Id="rId3" Type="http://schemas.openxmlformats.org/officeDocument/2006/relationships/image" Target="../media/image91.png"/><Relationship Id="rId7" Type="http://schemas.openxmlformats.org/officeDocument/2006/relationships/hyperlink" Target="https://www.toddparr.com/" TargetMode="External"/><Relationship Id="rId2" Type="http://schemas.openxmlformats.org/officeDocument/2006/relationships/notesSlide" Target="../notesSlides/notesSlide52.xml"/><Relationship Id="rId1" Type="http://schemas.openxmlformats.org/officeDocument/2006/relationships/slideLayout" Target="../slideLayouts/slideLayout20.xml"/><Relationship Id="rId6" Type="http://schemas.openxmlformats.org/officeDocument/2006/relationships/image" Target="../media/image94.png"/><Relationship Id="rId11" Type="http://schemas.openxmlformats.org/officeDocument/2006/relationships/hyperlink" Target="https://www.lessonsforsel.com/" TargetMode="External"/><Relationship Id="rId5" Type="http://schemas.openxmlformats.org/officeDocument/2006/relationships/image" Target="../media/image93.png"/><Relationship Id="rId10" Type="http://schemas.openxmlformats.org/officeDocument/2006/relationships/hyperlink" Target="https://www.youtube.com/watch?v=ZD9KNhmOCV4" TargetMode="External"/><Relationship Id="rId4" Type="http://schemas.openxmlformats.org/officeDocument/2006/relationships/image" Target="../media/image92.jpeg"/><Relationship Id="rId9" Type="http://schemas.openxmlformats.org/officeDocument/2006/relationships/hyperlink" Target="https://www.juliacookonline.com/"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www.scoe.net/divisions/administration/communications/coronavirus/resources/wellness/" TargetMode="External"/><Relationship Id="rId2" Type="http://schemas.openxmlformats.org/officeDocument/2006/relationships/notesSlide" Target="../notesSlides/notesSlide53.xml"/><Relationship Id="rId1" Type="http://schemas.openxmlformats.org/officeDocument/2006/relationships/slideLayout" Target="../slideLayouts/slideLayout31.xml"/><Relationship Id="rId5" Type="http://schemas.openxmlformats.org/officeDocument/2006/relationships/hyperlink" Target="https://www.wested.org/covid-19-resources/" TargetMode="External"/><Relationship Id="rId4" Type="http://schemas.openxmlformats.org/officeDocument/2006/relationships/hyperlink" Target="https://thrivingschools.kaiserpermanente.org/resources-for-schools-and-families-impacted-by-covid-19/" TargetMode="External"/></Relationships>
</file>

<file path=ppt/slides/_rels/slide74.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hyperlink" Target="https://www.rulerapproach.org/about/what-is-ruler/" TargetMode="External"/><Relationship Id="rId7" Type="http://schemas.openxmlformats.org/officeDocument/2006/relationships/hyperlink" Target="https://www.nctsn.org/trauma-informed-care/creating-trauma-informed-systems/schools" TargetMode="External"/><Relationship Id="rId2" Type="http://schemas.openxmlformats.org/officeDocument/2006/relationships/notesSlide" Target="../notesSlides/notesSlide54.xml"/><Relationship Id="rId1" Type="http://schemas.openxmlformats.org/officeDocument/2006/relationships/slideLayout" Target="../slideLayouts/slideLayout20.xml"/><Relationship Id="rId6" Type="http://schemas.openxmlformats.org/officeDocument/2006/relationships/hyperlink" Target="https://traumasensitiveschools.org/" TargetMode="External"/><Relationship Id="rId5" Type="http://schemas.openxmlformats.org/officeDocument/2006/relationships/hyperlink" Target="https://sesamestreetincommunities.org/" TargetMode="External"/><Relationship Id="rId4" Type="http://schemas.openxmlformats.org/officeDocument/2006/relationships/hyperlink" Target="http://www.sesamestreet.org/" TargetMode="External"/></Relationships>
</file>

<file path=ppt/slides/_rels/slide75.xml.rels><?xml version="1.0" encoding="UTF-8" standalone="yes"?>
<Relationships xmlns="http://schemas.openxmlformats.org/package/2006/relationships"><Relationship Id="rId8" Type="http://schemas.openxmlformats.org/officeDocument/2006/relationships/image" Target="../media/image98.emf"/><Relationship Id="rId3" Type="http://schemas.openxmlformats.org/officeDocument/2006/relationships/hyperlink" Target="https://casel.org/wp-content/uploads/2020/05/CASEL_Leveraging-SEL-as-You-Prepare-to-Reopen-and-Renew.pdf" TargetMode="External"/><Relationship Id="rId7" Type="http://schemas.openxmlformats.org/officeDocument/2006/relationships/image" Target="../media/image97.emf"/><Relationship Id="rId2" Type="http://schemas.openxmlformats.org/officeDocument/2006/relationships/notesSlide" Target="../notesSlides/notesSlide55.xml"/><Relationship Id="rId1" Type="http://schemas.openxmlformats.org/officeDocument/2006/relationships/slideLayout" Target="../slideLayouts/slideLayout20.xml"/><Relationship Id="rId6" Type="http://schemas.openxmlformats.org/officeDocument/2006/relationships/image" Target="../media/image96.emf"/><Relationship Id="rId5" Type="http://schemas.openxmlformats.org/officeDocument/2006/relationships/hyperlink" Target="https://www.nasponline.org/resources-and-publications/resources-and-podcasts/diversity/social-justice" TargetMode="External"/><Relationship Id="rId4" Type="http://schemas.openxmlformats.org/officeDocument/2006/relationships/hyperlink" Target="https://www.schoolcounselor.org/school-counselors/professional-development/learn-more/school-re-entry"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7.xml.rels><?xml version="1.0" encoding="UTF-8" standalone="yes"?>
<Relationships xmlns="http://schemas.openxmlformats.org/package/2006/relationships"><Relationship Id="rId3" Type="http://schemas.openxmlformats.org/officeDocument/2006/relationships/hyperlink" Target="https://www.nasponline.org/resources-and-publications/resources-and-podcasts/covid-19-resource-center" TargetMode="External"/><Relationship Id="rId2" Type="http://schemas.openxmlformats.org/officeDocument/2006/relationships/notesSlide" Target="../notesSlides/notesSlide56.xml"/><Relationship Id="rId1" Type="http://schemas.openxmlformats.org/officeDocument/2006/relationships/slideLayout" Target="../slideLayouts/slideLayout34.xml"/><Relationship Id="rId6" Type="http://schemas.openxmlformats.org/officeDocument/2006/relationships/hyperlink" Target="https://www.nasponline.org/resources-and-publications/resources-and-podcasts/mental-health/self-care-for-school-psychologists" TargetMode="External"/><Relationship Id="rId5" Type="http://schemas.openxmlformats.org/officeDocument/2006/relationships/hyperlink" Target="https://www.nasponline.org/professional-development/a-closer-look/self-care-lessons-from-the-field" TargetMode="External"/><Relationship Id="rId4" Type="http://schemas.openxmlformats.org/officeDocument/2006/relationships/hyperlink" Target="https://www.nasponline.org/resources-and-publications/resources-and-podcasts/school-climate-safety-and-crisis/mental-health-resources/care-for-caregivers-tips-for-families-and-educators/care-for-the-caregiver-guidelines-for-administrators-and-crisis-teams"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7.xml"/><Relationship Id="rId1" Type="http://schemas.openxmlformats.org/officeDocument/2006/relationships/slideLayout" Target="../slideLayouts/slideLayout40.xml"/><Relationship Id="rId4" Type="http://schemas.openxmlformats.org/officeDocument/2006/relationships/image" Target="../media/image100.png"/></Relationships>
</file>

<file path=ppt/slides/_rels/slide7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8.xml"/><Relationship Id="rId1" Type="http://schemas.openxmlformats.org/officeDocument/2006/relationships/slideLayout" Target="../slideLayouts/slideLayout24.xml"/><Relationship Id="rId5" Type="http://schemas.openxmlformats.org/officeDocument/2006/relationships/hyperlink" Target="http://www.safeandsoundschools.org/" TargetMode="External"/><Relationship Id="rId4" Type="http://schemas.openxmlformats.org/officeDocument/2006/relationships/image" Target="../media/image102.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1.xml"/></Relationships>
</file>

<file path=ppt/slides/_rels/slide81.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60.xml"/><Relationship Id="rId1" Type="http://schemas.openxmlformats.org/officeDocument/2006/relationships/slideLayout" Target="../slideLayouts/slideLayout20.xml"/><Relationship Id="rId5" Type="http://schemas.openxmlformats.org/officeDocument/2006/relationships/comments" Target="../comments/comment1.xml"/><Relationship Id="rId4" Type="http://schemas.openxmlformats.org/officeDocument/2006/relationships/image" Target="../media/image104.png"/></Relationships>
</file>

<file path=ppt/slides/_rels/slide8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1.xml"/><Relationship Id="rId1" Type="http://schemas.openxmlformats.org/officeDocument/2006/relationships/slideLayout" Target="../slideLayouts/slideLayout20.xml"/><Relationship Id="rId4" Type="http://schemas.openxmlformats.org/officeDocument/2006/relationships/image" Target="../media/image106.png"/></Relationships>
</file>

<file path=ppt/slides/_rels/slide83.xml.rels><?xml version="1.0" encoding="UTF-8" standalone="yes"?>
<Relationships xmlns="http://schemas.openxmlformats.org/package/2006/relationships"><Relationship Id="rId3" Type="http://schemas.openxmlformats.org/officeDocument/2006/relationships/image" Target="../media/image107.tiff"/><Relationship Id="rId2" Type="http://schemas.openxmlformats.org/officeDocument/2006/relationships/notesSlide" Target="../notesSlides/notesSlide62.xml"/><Relationship Id="rId1" Type="http://schemas.openxmlformats.org/officeDocument/2006/relationships/slideLayout" Target="../slideLayouts/slideLayout20.xml"/><Relationship Id="rId4" Type="http://schemas.openxmlformats.org/officeDocument/2006/relationships/image" Target="../media/image108.tiff"/></Relationships>
</file>

<file path=ppt/slides/_rels/slide84.xml.rels><?xml version="1.0" encoding="UTF-8" standalone="yes"?>
<Relationships xmlns="http://schemas.openxmlformats.org/package/2006/relationships"><Relationship Id="rId3" Type="http://schemas.openxmlformats.org/officeDocument/2006/relationships/image" Target="../media/image107.tiff"/><Relationship Id="rId2" Type="http://schemas.openxmlformats.org/officeDocument/2006/relationships/notesSlide" Target="../notesSlides/notesSlide63.xml"/><Relationship Id="rId1" Type="http://schemas.openxmlformats.org/officeDocument/2006/relationships/slideLayout" Target="../slideLayouts/slideLayout20.xml"/><Relationship Id="rId4" Type="http://schemas.openxmlformats.org/officeDocument/2006/relationships/image" Target="../media/image108.tiff"/></Relationships>
</file>

<file path=ppt/slides/_rels/slide85.xml.rels><?xml version="1.0" encoding="UTF-8" standalone="yes"?>
<Relationships xmlns="http://schemas.openxmlformats.org/package/2006/relationships"><Relationship Id="rId3" Type="http://schemas.openxmlformats.org/officeDocument/2006/relationships/image" Target="../media/image107.tiff"/><Relationship Id="rId2" Type="http://schemas.openxmlformats.org/officeDocument/2006/relationships/notesSlide" Target="../notesSlides/notesSlide64.xml"/><Relationship Id="rId1" Type="http://schemas.openxmlformats.org/officeDocument/2006/relationships/slideLayout" Target="../slideLayouts/slideLayout20.xml"/><Relationship Id="rId4" Type="http://schemas.openxmlformats.org/officeDocument/2006/relationships/image" Target="../media/image109.tiff"/></Relationships>
</file>

<file path=ppt/slides/_rels/slide86.xml.rels><?xml version="1.0" encoding="UTF-8" standalone="yes"?>
<Relationships xmlns="http://schemas.openxmlformats.org/package/2006/relationships"><Relationship Id="rId3" Type="http://schemas.openxmlformats.org/officeDocument/2006/relationships/hyperlink" Target="https://www.dhs.gov/sites/default/files/publications/18_0711_USSS_NTACEnhancing-School-Safety-Guide.pdf" TargetMode="External"/><Relationship Id="rId2" Type="http://schemas.openxmlformats.org/officeDocument/2006/relationships/hyperlink" Target="https://www.secretservice.gov/protection/ntac/" TargetMode="External"/><Relationship Id="rId1" Type="http://schemas.openxmlformats.org/officeDocument/2006/relationships/slideLayout" Target="../slideLayouts/slideLayout20.xml"/><Relationship Id="rId6" Type="http://schemas.openxmlformats.org/officeDocument/2006/relationships/hyperlink" Target="https://www.nasponline.org/resources-and-publications/resources-and-podcasts/covid-19-resource-center/crisis-and-mental-health-resources/behavior-threat-assessment-and-management-in-the-virtual-environment" TargetMode="External"/><Relationship Id="rId5" Type="http://schemas.openxmlformats.org/officeDocument/2006/relationships/hyperlink" Target="https://studentprivacy.ed.gov/sites/default/files/resource_document/file/SRO_FAQs_2-5-19_0.pdf" TargetMode="External"/><Relationship Id="rId4" Type="http://schemas.openxmlformats.org/officeDocument/2006/relationships/hyperlink" Target="http://link.springer.com/article/10.1007/s40688-017-0158-6" TargetMode="Externa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2.xml"/></Relationships>
</file>

<file path=ppt/slides/_rels/slide88.xml.rels><?xml version="1.0" encoding="UTF-8" standalone="yes"?>
<Relationships xmlns="http://schemas.openxmlformats.org/package/2006/relationships"><Relationship Id="rId8" Type="http://schemas.openxmlformats.org/officeDocument/2006/relationships/hyperlink" Target="https://www.linkedin.com/groups/1836305/profile" TargetMode="External"/><Relationship Id="rId3" Type="http://schemas.openxmlformats.org/officeDocument/2006/relationships/hyperlink" Target="mailto:drmelissareeves@gmail.com" TargetMode="External"/><Relationship Id="rId7" Type="http://schemas.openxmlformats.org/officeDocument/2006/relationships/image" Target="../media/image110.png"/><Relationship Id="rId2" Type="http://schemas.openxmlformats.org/officeDocument/2006/relationships/notesSlide" Target="../notesSlides/notesSlide66.xml"/><Relationship Id="rId1" Type="http://schemas.openxmlformats.org/officeDocument/2006/relationships/slideLayout" Target="../slideLayouts/slideLayout19.xml"/><Relationship Id="rId6" Type="http://schemas.openxmlformats.org/officeDocument/2006/relationships/hyperlink" Target="https://twitter.com/CampusSafetyMag" TargetMode="External"/><Relationship Id="rId5" Type="http://schemas.openxmlformats.org/officeDocument/2006/relationships/hyperlink" Target="https://www.linkedin.com/in/melissa-a-louvar-reeves-388b97bb/" TargetMode="External"/><Relationship Id="rId4" Type="http://schemas.openxmlformats.org/officeDocument/2006/relationships/hyperlink" Target="mailto:reevesm@winthrop.edu" TargetMode="External"/><Relationship Id="rId9" Type="http://schemas.openxmlformats.org/officeDocument/2006/relationships/image" Target="../media/image111.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44.xml"/><Relationship Id="rId1" Type="http://schemas.openxmlformats.org/officeDocument/2006/relationships/tags" Target="../tags/tag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9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68.xml"/><Relationship Id="rId7" Type="http://schemas.openxmlformats.org/officeDocument/2006/relationships/diagramColors" Target="../diagrams/colors5.xml"/><Relationship Id="rId2" Type="http://schemas.openxmlformats.org/officeDocument/2006/relationships/slideLayout" Target="../slideLayouts/slideLayout145.xml"/><Relationship Id="rId1" Type="http://schemas.openxmlformats.org/officeDocument/2006/relationships/tags" Target="../tags/tag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9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69.xml"/><Relationship Id="rId7" Type="http://schemas.openxmlformats.org/officeDocument/2006/relationships/diagramColors" Target="../diagrams/colors6.xml"/><Relationship Id="rId2" Type="http://schemas.openxmlformats.org/officeDocument/2006/relationships/slideLayout" Target="../slideLayouts/slideLayout145.xml"/><Relationship Id="rId1" Type="http://schemas.openxmlformats.org/officeDocument/2006/relationships/tags" Target="../tags/tag3.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93.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70.xml"/><Relationship Id="rId7" Type="http://schemas.openxmlformats.org/officeDocument/2006/relationships/diagramColors" Target="../diagrams/colors7.xml"/><Relationship Id="rId2" Type="http://schemas.openxmlformats.org/officeDocument/2006/relationships/slideLayout" Target="../slideLayouts/slideLayout145.xml"/><Relationship Id="rId1" Type="http://schemas.openxmlformats.org/officeDocument/2006/relationships/tags" Target="../tags/tag4.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94.xml.rels><?xml version="1.0" encoding="UTF-8" standalone="yes"?>
<Relationships xmlns="http://schemas.openxmlformats.org/package/2006/relationships"><Relationship Id="rId3" Type="http://schemas.openxmlformats.org/officeDocument/2006/relationships/hyperlink" Target="https://www.childtrends.org/publications/ways-to-promote-childrens-resilience-to-the-covid-19-pandemic" TargetMode="External"/><Relationship Id="rId2" Type="http://schemas.openxmlformats.org/officeDocument/2006/relationships/image" Target="../media/image112.png"/><Relationship Id="rId1" Type="http://schemas.openxmlformats.org/officeDocument/2006/relationships/slideLayout" Target="../slideLayouts/slideLayout145.xml"/><Relationship Id="rId4" Type="http://schemas.openxmlformats.org/officeDocument/2006/relationships/image" Target="../media/image113.png"/></Relationships>
</file>

<file path=ppt/slides/_rels/slide9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45.xml"/></Relationships>
</file>

<file path=ppt/slides/_rels/slide96.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71.xml"/><Relationship Id="rId7" Type="http://schemas.openxmlformats.org/officeDocument/2006/relationships/diagramColors" Target="../diagrams/colors8.xml"/><Relationship Id="rId2" Type="http://schemas.openxmlformats.org/officeDocument/2006/relationships/slideLayout" Target="../slideLayouts/slideLayout145.xml"/><Relationship Id="rId1" Type="http://schemas.openxmlformats.org/officeDocument/2006/relationships/tags" Target="../tags/tag5.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50.xml"/><Relationship Id="rId1" Type="http://schemas.openxmlformats.org/officeDocument/2006/relationships/tags" Target="../tags/tag6.xml"/><Relationship Id="rId4" Type="http://schemas.openxmlformats.org/officeDocument/2006/relationships/image" Target="../media/image115.jpe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45.xml"/><Relationship Id="rId1" Type="http://schemas.openxmlformats.org/officeDocument/2006/relationships/tags" Target="../tags/tag7.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49.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C6DCE-5506-AE49-9AA5-4EB0B2528574}"/>
              </a:ext>
            </a:extLst>
          </p:cNvPr>
          <p:cNvSpPr>
            <a:spLocks noGrp="1"/>
          </p:cNvSpPr>
          <p:nvPr>
            <p:ph type="title"/>
          </p:nvPr>
        </p:nvSpPr>
        <p:spPr>
          <a:xfrm>
            <a:off x="599824" y="470006"/>
            <a:ext cx="7886700" cy="697057"/>
          </a:xfrm>
        </p:spPr>
        <p:txBody>
          <a:bodyPr>
            <a:normAutofit fontScale="90000"/>
          </a:bodyPr>
          <a:lstStyle/>
          <a:p>
            <a:r>
              <a:rPr lang="en-US" dirty="0">
                <a:solidFill>
                  <a:srgbClr val="CFC493"/>
                </a:solidFill>
              </a:rPr>
              <a:t>School Mental Health</a:t>
            </a:r>
          </a:p>
        </p:txBody>
      </p:sp>
      <p:sp>
        <p:nvSpPr>
          <p:cNvPr id="3" name="Text Placeholder 2">
            <a:extLst>
              <a:ext uri="{FF2B5EF4-FFF2-40B4-BE49-F238E27FC236}">
                <a16:creationId xmlns:a16="http://schemas.microsoft.com/office/drawing/2014/main" id="{E56915A3-AD07-F048-8B5A-7D44B354DF7A}"/>
              </a:ext>
            </a:extLst>
          </p:cNvPr>
          <p:cNvSpPr>
            <a:spLocks noGrp="1"/>
          </p:cNvSpPr>
          <p:nvPr>
            <p:ph type="body" idx="1"/>
          </p:nvPr>
        </p:nvSpPr>
        <p:spPr>
          <a:xfrm>
            <a:off x="623888" y="1167063"/>
            <a:ext cx="7886700" cy="1239679"/>
          </a:xfrm>
        </p:spPr>
        <p:txBody>
          <a:bodyPr>
            <a:noAutofit/>
          </a:bodyPr>
          <a:lstStyle/>
          <a:p>
            <a:r>
              <a:rPr lang="en-US" sz="3200" dirty="0"/>
              <a:t>Including Threat Assessment, </a:t>
            </a:r>
            <a:br>
              <a:rPr lang="en-US" sz="3200" dirty="0"/>
            </a:br>
            <a:r>
              <a:rPr lang="en-US" sz="3200" dirty="0"/>
              <a:t>School Safety, and Trauma</a:t>
            </a:r>
          </a:p>
        </p:txBody>
      </p:sp>
      <p:sp>
        <p:nvSpPr>
          <p:cNvPr id="4" name="Text Placeholder 3">
            <a:extLst>
              <a:ext uri="{FF2B5EF4-FFF2-40B4-BE49-F238E27FC236}">
                <a16:creationId xmlns:a16="http://schemas.microsoft.com/office/drawing/2014/main" id="{1CA854F3-E1E6-B445-9497-094416CE94BE}"/>
              </a:ext>
            </a:extLst>
          </p:cNvPr>
          <p:cNvSpPr>
            <a:spLocks noGrp="1"/>
          </p:cNvSpPr>
          <p:nvPr>
            <p:ph type="body" idx="11"/>
          </p:nvPr>
        </p:nvSpPr>
        <p:spPr>
          <a:xfrm>
            <a:off x="623888" y="2406742"/>
            <a:ext cx="7886700" cy="297332"/>
          </a:xfrm>
        </p:spPr>
        <p:txBody>
          <a:bodyPr>
            <a:noAutofit/>
          </a:bodyPr>
          <a:lstStyle/>
          <a:p>
            <a:r>
              <a:rPr lang="en-US" sz="2800" dirty="0"/>
              <a:t>October 2, 2020</a:t>
            </a:r>
          </a:p>
        </p:txBody>
      </p:sp>
      <p:sp>
        <p:nvSpPr>
          <p:cNvPr id="5" name="Text Placeholder 2">
            <a:extLst>
              <a:ext uri="{FF2B5EF4-FFF2-40B4-BE49-F238E27FC236}">
                <a16:creationId xmlns:a16="http://schemas.microsoft.com/office/drawing/2014/main" id="{E56915A3-AD07-F048-8B5A-7D44B354DF7A}"/>
              </a:ext>
            </a:extLst>
          </p:cNvPr>
          <p:cNvSpPr txBox="1">
            <a:spLocks/>
          </p:cNvSpPr>
          <p:nvPr/>
        </p:nvSpPr>
        <p:spPr>
          <a:xfrm>
            <a:off x="623888" y="3487233"/>
            <a:ext cx="6210049" cy="913040"/>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600" b="1" kern="1200" spc="100" baseline="0">
                <a:solidFill>
                  <a:schemeClr val="bg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Arial" panose="020B0604020202020204" pitchFamily="34" charset="0"/>
                <a:ea typeface="+mn-ea"/>
                <a:cs typeface="Arial" panose="020B0604020202020204" pitchFamily="34" charset="0"/>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r>
              <a:rPr lang="en-US" sz="1800" dirty="0"/>
              <a:t>College of Behavioral &amp; Community Sciences, Louis de la Parte Florida Mental Health Institute</a:t>
            </a:r>
          </a:p>
        </p:txBody>
      </p:sp>
    </p:spTree>
    <p:extLst>
      <p:ext uri="{BB962C8B-B14F-4D97-AF65-F5344CB8AC3E}">
        <p14:creationId xmlns:p14="http://schemas.microsoft.com/office/powerpoint/2010/main" val="10782444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77"/>
          <p:cNvSpPr txBox="1">
            <a:spLocks noGrp="1"/>
          </p:cNvSpPr>
          <p:nvPr>
            <p:ph type="title"/>
          </p:nvPr>
        </p:nvSpPr>
        <p:spPr>
          <a:xfrm>
            <a:off x="457200" y="205979"/>
            <a:ext cx="8229600" cy="857250"/>
          </a:xfrm>
          <a:prstGeom prst="rect">
            <a:avLst/>
          </a:prstGeom>
          <a:noFill/>
          <a:ln>
            <a:noFill/>
          </a:ln>
        </p:spPr>
        <p:txBody>
          <a:bodyPr spcFirstLastPara="1" vert="horz" wrap="square" lIns="68569" tIns="34275" rIns="68569" bIns="34275" rtlCol="0" anchor="ctr" anchorCtr="0">
            <a:noAutofit/>
          </a:bodyPr>
          <a:lstStyle/>
          <a:p>
            <a:pPr algn="ctr">
              <a:spcBef>
                <a:spcPts val="0"/>
              </a:spcBef>
              <a:buClr>
                <a:schemeClr val="dk1"/>
              </a:buClr>
              <a:buSzPts val="3600"/>
            </a:pPr>
            <a:r>
              <a:rPr lang="en-US" sz="2700" b="1" dirty="0">
                <a:solidFill>
                  <a:schemeClr val="accent3">
                    <a:lumMod val="50000"/>
                  </a:schemeClr>
                </a:solidFill>
              </a:rPr>
              <a:t>Maternal and Child Health Bureau/Health Resources and Services Administration</a:t>
            </a:r>
            <a:endParaRPr b="1" dirty="0">
              <a:solidFill>
                <a:schemeClr val="accent3">
                  <a:lumMod val="50000"/>
                </a:schemeClr>
              </a:solidFill>
            </a:endParaRPr>
          </a:p>
        </p:txBody>
      </p:sp>
      <p:sp>
        <p:nvSpPr>
          <p:cNvPr id="396" name="Google Shape;396;p77"/>
          <p:cNvSpPr txBox="1">
            <a:spLocks noGrp="1"/>
          </p:cNvSpPr>
          <p:nvPr>
            <p:ph type="body" idx="1"/>
          </p:nvPr>
        </p:nvSpPr>
        <p:spPr>
          <a:xfrm>
            <a:off x="457200" y="1200151"/>
            <a:ext cx="8229600" cy="3394472"/>
          </a:xfrm>
          <a:prstGeom prst="rect">
            <a:avLst/>
          </a:prstGeom>
          <a:noFill/>
          <a:ln>
            <a:noFill/>
          </a:ln>
        </p:spPr>
        <p:txBody>
          <a:bodyPr spcFirstLastPara="1" vert="horz" wrap="square" lIns="68569" tIns="34275" rIns="68569" bIns="34275" rtlCol="0" anchor="t" anchorCtr="0">
            <a:noAutofit/>
          </a:bodyPr>
          <a:lstStyle/>
          <a:p>
            <a:pPr marL="257175" indent="-257175">
              <a:spcBef>
                <a:spcPts val="0"/>
              </a:spcBef>
              <a:buClr>
                <a:schemeClr val="dk1"/>
              </a:buClr>
              <a:buSzPts val="2800"/>
            </a:pPr>
            <a:r>
              <a:rPr lang="en-US" i="1" dirty="0">
                <a:solidFill>
                  <a:schemeClr val="accent3">
                    <a:lumMod val="50000"/>
                  </a:schemeClr>
                </a:solidFill>
              </a:rPr>
              <a:t>Mental Health in Schools Initiative, 1995</a:t>
            </a:r>
            <a:endParaRPr dirty="0">
              <a:solidFill>
                <a:schemeClr val="accent3">
                  <a:lumMod val="50000"/>
                </a:schemeClr>
              </a:solidFill>
            </a:endParaRPr>
          </a:p>
          <a:p>
            <a:pPr marL="257175" indent="-257175">
              <a:spcBef>
                <a:spcPts val="420"/>
              </a:spcBef>
              <a:buClr>
                <a:schemeClr val="dk1"/>
              </a:buClr>
              <a:buSzPts val="2800"/>
            </a:pPr>
            <a:r>
              <a:rPr lang="en-US" dirty="0">
                <a:solidFill>
                  <a:schemeClr val="accent3">
                    <a:lumMod val="50000"/>
                  </a:schemeClr>
                </a:solidFill>
              </a:rPr>
              <a:t>Two National Centers</a:t>
            </a:r>
            <a:endParaRPr dirty="0">
              <a:solidFill>
                <a:schemeClr val="accent3">
                  <a:lumMod val="50000"/>
                </a:schemeClr>
              </a:solidFill>
            </a:endParaRPr>
          </a:p>
          <a:p>
            <a:pPr marL="557213" lvl="1" indent="-214313">
              <a:spcBef>
                <a:spcPts val="420"/>
              </a:spcBef>
              <a:buClr>
                <a:schemeClr val="dk1"/>
              </a:buClr>
              <a:buSzPts val="2800"/>
              <a:buChar char="–"/>
            </a:pPr>
            <a:r>
              <a:rPr lang="en-US" dirty="0">
                <a:solidFill>
                  <a:schemeClr val="accent3">
                    <a:lumMod val="50000"/>
                  </a:schemeClr>
                </a:solidFill>
              </a:rPr>
              <a:t>University of Maryland School of Medicine (UMSM)</a:t>
            </a:r>
            <a:endParaRPr dirty="0">
              <a:solidFill>
                <a:schemeClr val="accent3">
                  <a:lumMod val="50000"/>
                </a:schemeClr>
              </a:solidFill>
            </a:endParaRPr>
          </a:p>
          <a:p>
            <a:pPr marL="557213" lvl="1" indent="-214313">
              <a:spcBef>
                <a:spcPts val="420"/>
              </a:spcBef>
              <a:buClr>
                <a:schemeClr val="dk1"/>
              </a:buClr>
              <a:buSzPts val="2800"/>
              <a:buChar char="–"/>
            </a:pPr>
            <a:r>
              <a:rPr lang="en-US" dirty="0">
                <a:solidFill>
                  <a:schemeClr val="accent3">
                    <a:lumMod val="50000"/>
                  </a:schemeClr>
                </a:solidFill>
              </a:rPr>
              <a:t>University of California, Los Angeles </a:t>
            </a:r>
            <a:endParaRPr dirty="0">
              <a:solidFill>
                <a:schemeClr val="accent3">
                  <a:lumMod val="50000"/>
                </a:schemeClr>
              </a:solidFill>
            </a:endParaRPr>
          </a:p>
          <a:p>
            <a:pPr marL="257175" indent="-257175">
              <a:spcBef>
                <a:spcPts val="420"/>
              </a:spcBef>
              <a:buClr>
                <a:schemeClr val="dk1"/>
              </a:buClr>
              <a:buSzPts val="2800"/>
            </a:pPr>
            <a:r>
              <a:rPr lang="en-US" dirty="0">
                <a:solidFill>
                  <a:schemeClr val="accent3">
                    <a:lumMod val="50000"/>
                  </a:schemeClr>
                </a:solidFill>
              </a:rPr>
              <a:t>Five States</a:t>
            </a:r>
            <a:endParaRPr dirty="0">
              <a:solidFill>
                <a:schemeClr val="accent3">
                  <a:lumMod val="50000"/>
                </a:schemeClr>
              </a:solidFill>
            </a:endParaRPr>
          </a:p>
          <a:p>
            <a:pPr marL="557213" lvl="1" indent="-214313">
              <a:spcBef>
                <a:spcPts val="420"/>
              </a:spcBef>
              <a:buClr>
                <a:schemeClr val="dk1"/>
              </a:buClr>
              <a:buSzPts val="2800"/>
              <a:buChar char="–"/>
            </a:pPr>
            <a:r>
              <a:rPr lang="en-US" dirty="0">
                <a:solidFill>
                  <a:schemeClr val="accent3">
                    <a:lumMod val="50000"/>
                  </a:schemeClr>
                </a:solidFill>
              </a:rPr>
              <a:t>Kentucky, Maine, Minnesota, New Mexico, South Carolina</a:t>
            </a:r>
            <a:endParaRPr dirty="0">
              <a:solidFill>
                <a:schemeClr val="accent3">
                  <a:lumMod val="50000"/>
                </a:schemeClr>
              </a:solidFill>
            </a:endParaRPr>
          </a:p>
          <a:p>
            <a:pPr marL="257175" indent="-257175">
              <a:spcBef>
                <a:spcPts val="420"/>
              </a:spcBef>
              <a:buClr>
                <a:schemeClr val="dk1"/>
              </a:buClr>
              <a:buSzPts val="2800"/>
            </a:pPr>
            <a:r>
              <a:rPr lang="en-US" dirty="0">
                <a:solidFill>
                  <a:schemeClr val="accent3">
                    <a:lumMod val="50000"/>
                  </a:schemeClr>
                </a:solidFill>
              </a:rPr>
              <a:t>National Center for School Mental Health at UMSM still going strong in its 25</a:t>
            </a:r>
            <a:r>
              <a:rPr lang="en-US" baseline="30000" dirty="0">
                <a:solidFill>
                  <a:schemeClr val="accent3">
                    <a:lumMod val="50000"/>
                  </a:schemeClr>
                </a:solidFill>
              </a:rPr>
              <a:t>th</a:t>
            </a:r>
            <a:r>
              <a:rPr lang="en-US" dirty="0">
                <a:solidFill>
                  <a:schemeClr val="accent3">
                    <a:lumMod val="50000"/>
                  </a:schemeClr>
                </a:solidFill>
              </a:rPr>
              <a:t> year (see </a:t>
            </a:r>
            <a:r>
              <a:rPr lang="en-US" dirty="0">
                <a:solidFill>
                  <a:schemeClr val="accent3">
                    <a:lumMod val="50000"/>
                  </a:schemeClr>
                </a:solidFill>
                <a:hlinkClick r:id="rId3"/>
              </a:rPr>
              <a:t>www.schoolmentalhealth.org</a:t>
            </a:r>
            <a:r>
              <a:rPr lang="en-US" dirty="0">
                <a:solidFill>
                  <a:schemeClr val="accent3">
                    <a:lumMod val="50000"/>
                  </a:schemeClr>
                </a:solidFill>
              </a:rPr>
              <a:t>)</a:t>
            </a:r>
            <a:endParaRPr dirty="0">
              <a:solidFill>
                <a:schemeClr val="accent3">
                  <a:lumMod val="50000"/>
                </a:schemeClr>
              </a:solidFill>
            </a:endParaRPr>
          </a:p>
        </p:txBody>
      </p:sp>
    </p:spTree>
    <p:extLst>
      <p:ext uri="{BB962C8B-B14F-4D97-AF65-F5344CB8AC3E}">
        <p14:creationId xmlns:p14="http://schemas.microsoft.com/office/powerpoint/2010/main" val="291954278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Content Placeholder 2"/>
          <p:cNvSpPr>
            <a:spLocks noGrp="1"/>
          </p:cNvSpPr>
          <p:nvPr>
            <p:ph idx="4294967295"/>
          </p:nvPr>
        </p:nvSpPr>
        <p:spPr>
          <a:xfrm>
            <a:off x="2571750" y="862863"/>
            <a:ext cx="4629150" cy="4000500"/>
          </a:xfrm>
        </p:spPr>
        <p:txBody>
          <a:bodyPr>
            <a:normAutofit/>
          </a:bodyPr>
          <a:lstStyle/>
          <a:p>
            <a:pPr>
              <a:buNone/>
            </a:pPr>
            <a:r>
              <a:rPr lang="en-US" altLang="en-US" sz="1800" dirty="0">
                <a:solidFill>
                  <a:srgbClr val="1D2A53"/>
                </a:solidFill>
              </a:rPr>
              <a:t>…to make schools more </a:t>
            </a:r>
            <a:r>
              <a:rPr lang="en-US" altLang="en-US" sz="1800" dirty="0">
                <a:solidFill>
                  <a:srgbClr val="C00000"/>
                </a:solidFill>
              </a:rPr>
              <a:t>effective</a:t>
            </a:r>
            <a:r>
              <a:rPr lang="en-US" altLang="en-US" sz="1800" dirty="0"/>
              <a:t> </a:t>
            </a:r>
            <a:r>
              <a:rPr lang="en-US" altLang="en-US" sz="1800" dirty="0">
                <a:solidFill>
                  <a:srgbClr val="1D2A53"/>
                </a:solidFill>
              </a:rPr>
              <a:t>and </a:t>
            </a:r>
            <a:r>
              <a:rPr lang="en-US" altLang="en-US" sz="1800" dirty="0">
                <a:solidFill>
                  <a:srgbClr val="C00000"/>
                </a:solidFill>
              </a:rPr>
              <a:t>equitable</a:t>
            </a:r>
            <a:r>
              <a:rPr lang="en-US" altLang="en-US" sz="1800" dirty="0"/>
              <a:t> </a:t>
            </a:r>
            <a:r>
              <a:rPr lang="en-US" altLang="en-US" sz="1800" dirty="0">
                <a:solidFill>
                  <a:srgbClr val="1D2A53"/>
                </a:solidFill>
              </a:rPr>
              <a:t>learning environments for ALL students.</a:t>
            </a:r>
          </a:p>
        </p:txBody>
      </p:sp>
      <p:sp>
        <p:nvSpPr>
          <p:cNvPr id="9" name="Title 3"/>
          <p:cNvSpPr>
            <a:spLocks noGrp="1"/>
          </p:cNvSpPr>
          <p:nvPr>
            <p:ph type="title" idx="4294967295"/>
          </p:nvPr>
        </p:nvSpPr>
        <p:spPr>
          <a:xfrm>
            <a:off x="1226128" y="28575"/>
            <a:ext cx="7554191" cy="857250"/>
          </a:xfrm>
        </p:spPr>
        <p:txBody>
          <a:bodyPr>
            <a:normAutofit fontScale="90000"/>
          </a:bodyPr>
          <a:lstStyle/>
          <a:p>
            <a:pPr algn="l"/>
            <a:r>
              <a:rPr lang="en-US" sz="2850" dirty="0">
                <a:cs typeface="Arial" panose="020B0604020202020204" pitchFamily="34" charset="0"/>
              </a:rPr>
              <a:t>Purpose of Positive Behavior Intervention Supports </a:t>
            </a:r>
          </a:p>
        </p:txBody>
      </p:sp>
      <p:sp>
        <p:nvSpPr>
          <p:cNvPr id="4" name="Oval 3"/>
          <p:cNvSpPr/>
          <p:nvPr/>
        </p:nvSpPr>
        <p:spPr>
          <a:xfrm>
            <a:off x="1663254" y="1668780"/>
            <a:ext cx="1476908" cy="1302283"/>
          </a:xfrm>
          <a:prstGeom prst="ellipse">
            <a:avLst/>
          </a:prstGeom>
          <a:solidFill>
            <a:schemeClr val="tx2">
              <a:lumMod val="20000"/>
              <a:lumOff val="80000"/>
            </a:schemeClr>
          </a:solidFill>
          <a:ln>
            <a:solidFill>
              <a:srgbClr val="1D2A5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dirty="0">
                <a:solidFill>
                  <a:srgbClr val="444444"/>
                </a:solidFill>
                <a:latin typeface="Tw Cen MT" panose="020B0602020104020603" pitchFamily="34" charset="77"/>
                <a:sym typeface="Arial"/>
              </a:rPr>
              <a:t>Predictable</a:t>
            </a:r>
          </a:p>
        </p:txBody>
      </p:sp>
      <p:sp>
        <p:nvSpPr>
          <p:cNvPr id="5" name="Oval 4"/>
          <p:cNvSpPr/>
          <p:nvPr/>
        </p:nvSpPr>
        <p:spPr>
          <a:xfrm>
            <a:off x="2306773" y="2583918"/>
            <a:ext cx="1558244" cy="1302283"/>
          </a:xfrm>
          <a:prstGeom prst="ellipse">
            <a:avLst/>
          </a:prstGeom>
          <a:solidFill>
            <a:schemeClr val="tx2">
              <a:lumMod val="20000"/>
              <a:lumOff val="80000"/>
            </a:schemeClr>
          </a:solidFill>
          <a:ln>
            <a:solidFill>
              <a:srgbClr val="1D2A5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dirty="0">
                <a:solidFill>
                  <a:srgbClr val="444444"/>
                </a:solidFill>
                <a:latin typeface="Tw Cen MT" panose="020B0602020104020603" pitchFamily="34" charset="77"/>
                <a:sym typeface="Arial"/>
              </a:rPr>
              <a:t>Consistent</a:t>
            </a:r>
          </a:p>
        </p:txBody>
      </p:sp>
      <p:sp>
        <p:nvSpPr>
          <p:cNvPr id="6" name="Oval 5"/>
          <p:cNvSpPr/>
          <p:nvPr/>
        </p:nvSpPr>
        <p:spPr>
          <a:xfrm>
            <a:off x="3132795" y="1783818"/>
            <a:ext cx="1424560" cy="1302283"/>
          </a:xfrm>
          <a:prstGeom prst="ellipse">
            <a:avLst/>
          </a:prstGeom>
          <a:solidFill>
            <a:schemeClr val="tx2">
              <a:lumMod val="20000"/>
              <a:lumOff val="80000"/>
            </a:schemeClr>
          </a:solidFill>
          <a:ln>
            <a:solidFill>
              <a:srgbClr val="1D2A5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dirty="0">
                <a:solidFill>
                  <a:srgbClr val="444444"/>
                </a:solidFill>
                <a:latin typeface="Tw Cen MT" panose="020B0602020104020603" pitchFamily="34" charset="77"/>
                <a:sym typeface="Arial"/>
              </a:rPr>
              <a:t>Positive</a:t>
            </a:r>
          </a:p>
        </p:txBody>
      </p:sp>
      <p:sp>
        <p:nvSpPr>
          <p:cNvPr id="7" name="Oval 6"/>
          <p:cNvSpPr/>
          <p:nvPr/>
        </p:nvSpPr>
        <p:spPr>
          <a:xfrm>
            <a:off x="3950249" y="2583918"/>
            <a:ext cx="1474126" cy="1302283"/>
          </a:xfrm>
          <a:prstGeom prst="ellipse">
            <a:avLst/>
          </a:prstGeom>
          <a:solidFill>
            <a:schemeClr val="tx2">
              <a:lumMod val="20000"/>
              <a:lumOff val="80000"/>
            </a:schemeClr>
          </a:solidFill>
          <a:ln>
            <a:solidFill>
              <a:srgbClr val="1D2A5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dirty="0">
                <a:solidFill>
                  <a:srgbClr val="444444"/>
                </a:solidFill>
                <a:latin typeface="Tw Cen MT" panose="020B0602020104020603" pitchFamily="34" charset="77"/>
                <a:sym typeface="Arial"/>
              </a:rPr>
              <a:t>Safe</a:t>
            </a:r>
          </a:p>
        </p:txBody>
      </p:sp>
      <p:sp>
        <p:nvSpPr>
          <p:cNvPr id="8" name="Oval 7"/>
          <p:cNvSpPr/>
          <p:nvPr/>
        </p:nvSpPr>
        <p:spPr>
          <a:xfrm>
            <a:off x="4665748" y="1783818"/>
            <a:ext cx="1486622" cy="1302283"/>
          </a:xfrm>
          <a:prstGeom prst="ellipse">
            <a:avLst/>
          </a:prstGeom>
          <a:solidFill>
            <a:schemeClr val="tx2">
              <a:lumMod val="20000"/>
              <a:lumOff val="80000"/>
            </a:schemeClr>
          </a:solidFill>
          <a:ln>
            <a:solidFill>
              <a:srgbClr val="1D2A5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dirty="0">
                <a:solidFill>
                  <a:srgbClr val="444444"/>
                </a:solidFill>
                <a:latin typeface="Tw Cen MT" panose="020B0602020104020603" pitchFamily="34" charset="77"/>
                <a:sym typeface="Arial"/>
              </a:rPr>
              <a:t>Equitable</a:t>
            </a:r>
          </a:p>
        </p:txBody>
      </p:sp>
      <p:sp>
        <p:nvSpPr>
          <p:cNvPr id="11" name="TextBox 10"/>
          <p:cNvSpPr txBox="1"/>
          <p:nvPr/>
        </p:nvSpPr>
        <p:spPr>
          <a:xfrm rot="16200000">
            <a:off x="-1523848" y="2353086"/>
            <a:ext cx="4315447" cy="461665"/>
          </a:xfrm>
          <a:prstGeom prst="rect">
            <a:avLst/>
          </a:prstGeom>
          <a:noFill/>
        </p:spPr>
        <p:txBody>
          <a:bodyPr wrap="square" rtlCol="0">
            <a:spAutoFit/>
          </a:bodyPr>
          <a:lstStyle/>
          <a:p>
            <a:pPr>
              <a:defRPr/>
            </a:pPr>
            <a:r>
              <a:rPr lang="en-US" sz="2400" kern="0" dirty="0">
                <a:solidFill>
                  <a:srgbClr val="1D2A53"/>
                </a:solidFill>
                <a:latin typeface="Tw Cen MT" panose="020B0602020104020603" pitchFamily="34" charset="77"/>
                <a:cs typeface="Arial"/>
                <a:sym typeface="Arial"/>
              </a:rPr>
              <a:t>Framework for Student Supports</a:t>
            </a:r>
          </a:p>
        </p:txBody>
      </p:sp>
      <p:sp>
        <p:nvSpPr>
          <p:cNvPr id="3" name="TextBox 2"/>
          <p:cNvSpPr txBox="1"/>
          <p:nvPr/>
        </p:nvSpPr>
        <p:spPr>
          <a:xfrm>
            <a:off x="6519553" y="2863114"/>
            <a:ext cx="1421207" cy="738664"/>
          </a:xfrm>
          <a:prstGeom prst="rect">
            <a:avLst/>
          </a:prstGeom>
          <a:solidFill>
            <a:srgbClr val="00B050"/>
          </a:solidFill>
        </p:spPr>
        <p:txBody>
          <a:bodyPr wrap="square" rtlCol="0">
            <a:spAutoFit/>
          </a:bodyPr>
          <a:lstStyle/>
          <a:p>
            <a:pPr algn="ctr">
              <a:defRPr/>
            </a:pPr>
            <a:r>
              <a:rPr lang="en-US" sz="2100" dirty="0">
                <a:solidFill>
                  <a:prstClr val="white"/>
                </a:solidFill>
                <a:latin typeface="Tw Cen MT" panose="020B0602020104020603" pitchFamily="34" charset="77"/>
                <a:cs typeface="Arial"/>
                <a:sym typeface="Arial"/>
              </a:rPr>
              <a:t>Trauma Responsive</a:t>
            </a:r>
          </a:p>
        </p:txBody>
      </p:sp>
      <p:sp>
        <p:nvSpPr>
          <p:cNvPr id="13" name="Equal 12"/>
          <p:cNvSpPr/>
          <p:nvPr/>
        </p:nvSpPr>
        <p:spPr>
          <a:xfrm>
            <a:off x="5881522" y="2974454"/>
            <a:ext cx="565784" cy="521208"/>
          </a:xfrm>
          <a:prstGeom prst="mathEqual">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black"/>
              </a:solidFill>
              <a:latin typeface="Tw Cen MT" panose="020B0602020104020603" pitchFamily="34" charset="77"/>
              <a:sym typeface="Arial"/>
            </a:endParaRPr>
          </a:p>
        </p:txBody>
      </p:sp>
    </p:spTree>
    <p:extLst>
      <p:ext uri="{BB962C8B-B14F-4D97-AF65-F5344CB8AC3E}">
        <p14:creationId xmlns:p14="http://schemas.microsoft.com/office/powerpoint/2010/main" val="339311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P spid="9" grpId="0"/>
      <p:bldP spid="4" grpId="0" animBg="1"/>
      <p:bldP spid="5" grpId="0" animBg="1"/>
      <p:bldP spid="6" grpId="0" animBg="1"/>
      <p:bldP spid="7" grpId="0" animBg="1"/>
      <p:bldP spid="8" grpId="0" animBg="1"/>
      <p:bldP spid="11" grpId="0"/>
      <p:bldP spid="3" grpId="0" animBg="1"/>
      <p:bldP spid="13"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exagon 11"/>
          <p:cNvSpPr/>
          <p:nvPr/>
        </p:nvSpPr>
        <p:spPr>
          <a:xfrm>
            <a:off x="5652441" y="1100835"/>
            <a:ext cx="628562" cy="541590"/>
          </a:xfrm>
          <a:prstGeom prst="hexagon">
            <a:avLst>
              <a:gd name="adj" fmla="val 28900"/>
              <a:gd name="vf" fmla="val 115470"/>
            </a:avLst>
          </a:prstGeom>
          <a:solidFill>
            <a:srgbClr val="C3D3DF"/>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graphicFrame>
        <p:nvGraphicFramePr>
          <p:cNvPr id="17" name="Diagram 16"/>
          <p:cNvGraphicFramePr/>
          <p:nvPr>
            <p:extLst>
              <p:ext uri="{D42A27DB-BD31-4B8C-83A1-F6EECF244321}">
                <p14:modId xmlns:p14="http://schemas.microsoft.com/office/powerpoint/2010/main" val="3571627522"/>
              </p:ext>
            </p:extLst>
          </p:nvPr>
        </p:nvGraphicFramePr>
        <p:xfrm>
          <a:off x="3702068" y="279690"/>
          <a:ext cx="5886450" cy="4520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4"/>
          <p:cNvSpPr>
            <a:spLocks noGrp="1"/>
          </p:cNvSpPr>
          <p:nvPr>
            <p:ph type="body" idx="1"/>
          </p:nvPr>
        </p:nvSpPr>
        <p:spPr>
          <a:xfrm>
            <a:off x="324687" y="833827"/>
            <a:ext cx="3766907" cy="674321"/>
          </a:xfrm>
        </p:spPr>
        <p:txBody>
          <a:bodyPr>
            <a:noAutofit/>
          </a:bodyPr>
          <a:lstStyle/>
          <a:p>
            <a:r>
              <a:rPr lang="en-US" sz="1800" dirty="0"/>
              <a:t>Builds On Family &amp; Students’ Cultural Expectations</a:t>
            </a:r>
          </a:p>
        </p:txBody>
      </p:sp>
      <p:sp>
        <p:nvSpPr>
          <p:cNvPr id="6" name="Content Placeholder 5"/>
          <p:cNvSpPr>
            <a:spLocks noGrp="1"/>
          </p:cNvSpPr>
          <p:nvPr>
            <p:ph sz="half" idx="2"/>
          </p:nvPr>
        </p:nvSpPr>
        <p:spPr>
          <a:xfrm>
            <a:off x="356975" y="1570067"/>
            <a:ext cx="3734618" cy="2963466"/>
          </a:xfrm>
        </p:spPr>
        <p:txBody>
          <a:bodyPr/>
          <a:lstStyle/>
          <a:p>
            <a:pPr marL="0" indent="0">
              <a:buNone/>
            </a:pPr>
            <a:r>
              <a:rPr lang="en-US" sz="1950" b="1" i="1" dirty="0"/>
              <a:t>What do they bring to school?</a:t>
            </a:r>
          </a:p>
          <a:p>
            <a:pPr lvl="1">
              <a:buClrTx/>
              <a:buFont typeface="Arial" panose="020B0604020202020204" pitchFamily="34" charset="0"/>
              <a:buChar char="•"/>
            </a:pPr>
            <a:r>
              <a:rPr lang="en-US" sz="1650" dirty="0"/>
              <a:t>Strengths and assets</a:t>
            </a:r>
          </a:p>
          <a:p>
            <a:pPr lvl="1">
              <a:buClrTx/>
              <a:buFont typeface="Arial" panose="020B0604020202020204" pitchFamily="34" charset="0"/>
              <a:buChar char="•"/>
            </a:pPr>
            <a:r>
              <a:rPr lang="en-US" sz="1650" dirty="0"/>
              <a:t>Historic educational expectations &amp; experiences</a:t>
            </a:r>
          </a:p>
          <a:p>
            <a:pPr lvl="1">
              <a:buClrTx/>
              <a:buFont typeface="Arial" panose="020B0604020202020204" pitchFamily="34" charset="0"/>
              <a:buChar char="•"/>
            </a:pPr>
            <a:r>
              <a:rPr lang="en-US" sz="1650" dirty="0"/>
              <a:t>Values, beliefs, &amp; traditions</a:t>
            </a:r>
          </a:p>
          <a:p>
            <a:pPr lvl="1">
              <a:buClrTx/>
              <a:buFont typeface="Arial" panose="020B0604020202020204" pitchFamily="34" charset="0"/>
              <a:buChar char="•"/>
            </a:pPr>
            <a:r>
              <a:rPr lang="en-US" sz="1650" dirty="0"/>
              <a:t>Views about behavior</a:t>
            </a:r>
          </a:p>
          <a:p>
            <a:pPr lvl="1">
              <a:buClrTx/>
              <a:buFont typeface="Arial" panose="020B0604020202020204" pitchFamily="34" charset="0"/>
              <a:buChar char="•"/>
            </a:pPr>
            <a:r>
              <a:rPr lang="en-US" sz="1650" dirty="0"/>
              <a:t>Motivators and reinforcers</a:t>
            </a:r>
          </a:p>
          <a:p>
            <a:endParaRPr lang="en-US" dirty="0"/>
          </a:p>
          <a:p>
            <a:endParaRPr lang="en-US" dirty="0"/>
          </a:p>
          <a:p>
            <a:endParaRPr lang="en-US" dirty="0"/>
          </a:p>
        </p:txBody>
      </p:sp>
      <p:sp>
        <p:nvSpPr>
          <p:cNvPr id="2" name="Title 1"/>
          <p:cNvSpPr>
            <a:spLocks noGrp="1"/>
          </p:cNvSpPr>
          <p:nvPr>
            <p:ph type="title"/>
          </p:nvPr>
        </p:nvSpPr>
        <p:spPr>
          <a:xfrm>
            <a:off x="28576" y="0"/>
            <a:ext cx="8227457" cy="727349"/>
          </a:xfrm>
        </p:spPr>
        <p:txBody>
          <a:bodyPr>
            <a:noAutofit/>
          </a:bodyPr>
          <a:lstStyle/>
          <a:p>
            <a:r>
              <a:rPr lang="en-US" dirty="0"/>
              <a:t>Teaching Behavior Through PBIS…</a:t>
            </a:r>
            <a:endParaRPr lang="en-US" i="1" dirty="0"/>
          </a:p>
        </p:txBody>
      </p:sp>
      <p:sp>
        <p:nvSpPr>
          <p:cNvPr id="14" name="TextBox 3"/>
          <p:cNvSpPr txBox="1">
            <a:spLocks noChangeArrowheads="1"/>
          </p:cNvSpPr>
          <p:nvPr/>
        </p:nvSpPr>
        <p:spPr bwMode="auto">
          <a:xfrm>
            <a:off x="628650" y="4163066"/>
            <a:ext cx="33432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73050" indent="-457200">
              <a:spcBef>
                <a:spcPct val="20000"/>
              </a:spcBef>
              <a:defRPr sz="2800">
                <a:solidFill>
                  <a:srgbClr val="004C8A"/>
                </a:solidFill>
                <a:latin typeface="Century Gothic" panose="020B0502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lgn="ctr">
              <a:spcBef>
                <a:spcPts val="0"/>
              </a:spcBef>
              <a:defRPr/>
            </a:pPr>
            <a:r>
              <a:rPr lang="en-US" altLang="en-US" sz="1200" i="1" dirty="0">
                <a:solidFill>
                  <a:srgbClr val="444444"/>
                </a:solidFill>
                <a:latin typeface="Calibri" panose="020F0502020204030204" pitchFamily="34" charset="0"/>
                <a:ea typeface="Calibri" panose="020F0502020204030204" pitchFamily="34" charset="0"/>
                <a:cs typeface="Calibri" panose="020F0502020204030204" pitchFamily="34" charset="0"/>
              </a:rPr>
              <a:t>Smith-Evans, L., Leverson, M. &amp; Smith, K. (n.d.). Culturally Relevant Practices &amp; PBIS. </a:t>
            </a:r>
            <a:r>
              <a:rPr lang="en-US" altLang="en-US" sz="1200" b="1" i="1" u="sng" dirty="0">
                <a:solidFill>
                  <a:srgbClr val="0000FF"/>
                </a:solidFill>
                <a:latin typeface="Calibri" panose="020F0502020204030204" pitchFamily="34" charset="0"/>
                <a:ea typeface="Calibri" panose="020F0502020204030204" pitchFamily="34" charset="0"/>
                <a:cs typeface="Calibri" panose="020F0502020204030204" pitchFamily="34" charset="0"/>
              </a:rPr>
              <a:t>http://www.wisconsinpbisnetwork.org/ </a:t>
            </a:r>
          </a:p>
        </p:txBody>
      </p:sp>
    </p:spTree>
    <p:extLst>
      <p:ext uri="{BB962C8B-B14F-4D97-AF65-F5344CB8AC3E}">
        <p14:creationId xmlns:p14="http://schemas.microsoft.com/office/powerpoint/2010/main" val="254075708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70321" y="906317"/>
            <a:ext cx="4039136" cy="479822"/>
          </a:xfrm>
        </p:spPr>
        <p:txBody>
          <a:bodyPr>
            <a:normAutofit/>
          </a:bodyPr>
          <a:lstStyle/>
          <a:p>
            <a:r>
              <a:rPr lang="en-US" sz="2100" dirty="0"/>
              <a:t>MIDDLE CHILDHOOD</a:t>
            </a:r>
          </a:p>
        </p:txBody>
      </p:sp>
      <p:pic>
        <p:nvPicPr>
          <p:cNvPr id="7" name="Content Placeholder 6"/>
          <p:cNvPicPr>
            <a:picLocks noGrp="1" noChangeAspect="1"/>
          </p:cNvPicPr>
          <p:nvPr>
            <p:ph sz="half" idx="2"/>
          </p:nvPr>
        </p:nvPicPr>
        <p:blipFill>
          <a:blip r:embed="rId3"/>
          <a:stretch>
            <a:fillRect/>
          </a:stretch>
        </p:blipFill>
        <p:spPr>
          <a:xfrm>
            <a:off x="355039" y="1413251"/>
            <a:ext cx="4054418" cy="3277070"/>
          </a:xfrm>
          <a:prstGeom prst="rect">
            <a:avLst/>
          </a:prstGeom>
        </p:spPr>
      </p:pic>
      <p:sp>
        <p:nvSpPr>
          <p:cNvPr id="4" name="Text Placeholder 3"/>
          <p:cNvSpPr>
            <a:spLocks noGrp="1"/>
          </p:cNvSpPr>
          <p:nvPr>
            <p:ph type="body" sz="quarter" idx="3"/>
          </p:nvPr>
        </p:nvSpPr>
        <p:spPr>
          <a:xfrm>
            <a:off x="4737936" y="896655"/>
            <a:ext cx="4040723" cy="479822"/>
          </a:xfrm>
        </p:spPr>
        <p:txBody>
          <a:bodyPr>
            <a:normAutofit/>
          </a:bodyPr>
          <a:lstStyle/>
          <a:p>
            <a:r>
              <a:rPr lang="en-US" sz="2100" dirty="0"/>
              <a:t>ADOLESCENCE </a:t>
            </a:r>
          </a:p>
        </p:txBody>
      </p:sp>
      <p:pic>
        <p:nvPicPr>
          <p:cNvPr id="9" name="Content Placeholder 8"/>
          <p:cNvPicPr>
            <a:picLocks noGrp="1" noChangeAspect="1"/>
          </p:cNvPicPr>
          <p:nvPr>
            <p:ph sz="quarter" idx="4"/>
          </p:nvPr>
        </p:nvPicPr>
        <p:blipFill>
          <a:blip r:embed="rId4"/>
          <a:stretch>
            <a:fillRect/>
          </a:stretch>
        </p:blipFill>
        <p:spPr>
          <a:xfrm>
            <a:off x="4731640" y="1376478"/>
            <a:ext cx="4040723" cy="3296395"/>
          </a:xfrm>
          <a:prstGeom prst="rect">
            <a:avLst/>
          </a:prstGeom>
        </p:spPr>
      </p:pic>
      <p:sp>
        <p:nvSpPr>
          <p:cNvPr id="6" name="Title 5"/>
          <p:cNvSpPr>
            <a:spLocks noGrp="1"/>
          </p:cNvSpPr>
          <p:nvPr>
            <p:ph type="title"/>
          </p:nvPr>
        </p:nvSpPr>
        <p:spPr>
          <a:xfrm>
            <a:off x="1192" y="15388"/>
            <a:ext cx="9126662" cy="765572"/>
          </a:xfrm>
        </p:spPr>
        <p:txBody>
          <a:bodyPr>
            <a:normAutofit fontScale="90000"/>
          </a:bodyPr>
          <a:lstStyle/>
          <a:p>
            <a:r>
              <a:rPr lang="en-US" sz="3000" dirty="0"/>
              <a:t>Mental Health Protective Factors</a:t>
            </a:r>
            <a:r>
              <a:rPr lang="en-US" dirty="0"/>
              <a:t/>
            </a:r>
            <a:br>
              <a:rPr lang="en-US" dirty="0"/>
            </a:br>
            <a:endParaRPr lang="en-US" sz="2025" b="0" i="1" dirty="0">
              <a:solidFill>
                <a:srgbClr val="000000"/>
              </a:solidFill>
            </a:endParaRPr>
          </a:p>
        </p:txBody>
      </p:sp>
      <p:sp>
        <p:nvSpPr>
          <p:cNvPr id="8" name="TextBox 7"/>
          <p:cNvSpPr txBox="1"/>
          <p:nvPr/>
        </p:nvSpPr>
        <p:spPr>
          <a:xfrm>
            <a:off x="760035" y="4686301"/>
            <a:ext cx="7641015" cy="484748"/>
          </a:xfrm>
          <a:prstGeom prst="rect">
            <a:avLst/>
          </a:prstGeom>
          <a:noFill/>
          <a:ln>
            <a:noFill/>
          </a:ln>
        </p:spPr>
        <p:txBody>
          <a:bodyPr wrap="square" rtlCol="0">
            <a:spAutoFit/>
          </a:bodyPr>
          <a:lstStyle/>
          <a:p>
            <a:pPr algn="ctr">
              <a:defRPr/>
            </a:pPr>
            <a:r>
              <a:rPr lang="en-US" dirty="0">
                <a:solidFill>
                  <a:srgbClr val="444444"/>
                </a:solidFill>
                <a:latin typeface="Calibri"/>
              </a:rPr>
              <a:t> </a:t>
            </a:r>
            <a:r>
              <a:rPr lang="en-US" sz="1200" i="1" dirty="0">
                <a:solidFill>
                  <a:srgbClr val="444444"/>
                </a:solidFill>
                <a:latin typeface="Calibri"/>
              </a:rPr>
              <a:t>Source: National Research Council and Institute of Medicine. (2009). Preventing mental, emotional, and behavioral disorders among young people: Progress and possibilities. Washington, DC: The National Academies Press.</a:t>
            </a:r>
          </a:p>
        </p:txBody>
      </p:sp>
      <p:sp>
        <p:nvSpPr>
          <p:cNvPr id="10" name="Rectangle 9"/>
          <p:cNvSpPr/>
          <p:nvPr/>
        </p:nvSpPr>
        <p:spPr>
          <a:xfrm>
            <a:off x="6781988" y="1413251"/>
            <a:ext cx="1922112" cy="929900"/>
          </a:xfrm>
          <a:prstGeom prst="rect">
            <a:avLst/>
          </a:prstGeom>
          <a:solidFill>
            <a:srgbClr val="E8E8E8"/>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3" name="Rectangle 2">
            <a:extLst>
              <a:ext uri="{FF2B5EF4-FFF2-40B4-BE49-F238E27FC236}">
                <a16:creationId xmlns:a16="http://schemas.microsoft.com/office/drawing/2014/main" id="{2C5FF7C6-4B89-4617-8A07-9F8A6EB77849}"/>
              </a:ext>
            </a:extLst>
          </p:cNvPr>
          <p:cNvSpPr/>
          <p:nvPr/>
        </p:nvSpPr>
        <p:spPr>
          <a:xfrm>
            <a:off x="355040" y="3739599"/>
            <a:ext cx="4127568" cy="90313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11" name="Rectangle 10">
            <a:extLst>
              <a:ext uri="{FF2B5EF4-FFF2-40B4-BE49-F238E27FC236}">
                <a16:creationId xmlns:a16="http://schemas.microsoft.com/office/drawing/2014/main" id="{87335F76-59E5-4AF6-BD80-DBED14C346C3}"/>
              </a:ext>
            </a:extLst>
          </p:cNvPr>
          <p:cNvSpPr/>
          <p:nvPr/>
        </p:nvSpPr>
        <p:spPr>
          <a:xfrm rot="5400000">
            <a:off x="6608953" y="2431693"/>
            <a:ext cx="2251950" cy="207486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5" name="Arrow: Right 4">
            <a:extLst>
              <a:ext uri="{FF2B5EF4-FFF2-40B4-BE49-F238E27FC236}">
                <a16:creationId xmlns:a16="http://schemas.microsoft.com/office/drawing/2014/main" id="{A60C9A10-C772-41A6-809A-B26E0CF63DB3}"/>
              </a:ext>
            </a:extLst>
          </p:cNvPr>
          <p:cNvSpPr/>
          <p:nvPr/>
        </p:nvSpPr>
        <p:spPr>
          <a:xfrm rot="20064693">
            <a:off x="143062" y="4443815"/>
            <a:ext cx="1252649" cy="571500"/>
          </a:xfrm>
          <a:prstGeom prst="rightArrow">
            <a:avLst/>
          </a:prstGeom>
          <a:solidFill>
            <a:srgbClr val="C00000"/>
          </a:soli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12" name="Arrow: Right 11">
            <a:extLst>
              <a:ext uri="{FF2B5EF4-FFF2-40B4-BE49-F238E27FC236}">
                <a16:creationId xmlns:a16="http://schemas.microsoft.com/office/drawing/2014/main" id="{2974DAE2-0D66-438D-9972-607649C5E11A}"/>
              </a:ext>
            </a:extLst>
          </p:cNvPr>
          <p:cNvSpPr/>
          <p:nvPr/>
        </p:nvSpPr>
        <p:spPr>
          <a:xfrm rot="690185">
            <a:off x="5873704" y="3304961"/>
            <a:ext cx="1252649" cy="571500"/>
          </a:xfrm>
          <a:prstGeom prst="rightArrow">
            <a:avLst/>
          </a:prstGeom>
          <a:solidFill>
            <a:srgbClr val="C00000"/>
          </a:soli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pic>
        <p:nvPicPr>
          <p:cNvPr id="1026" name="Picture 2" descr="https://attachments.office.net/owa/blazega@usf.edu/service.svc/s/GetAttachmentThumbnail?id=AQMkAGZkYjYxODA4LWQ1MGUtNDM2Zi05M2I4LTNiOGVhZDFmOGM2OABGAAAD%2FI7K0oFDiEmEg%2F8ubZE05AcAlQZtb0Hrrk%2BkojjuzNOvGwAAAgEMAAAAlQZtb0Hrrk%2BkojjuzNOvGwABfyGgOgAAAAESABAADnfJimCh4kqJGNGO7CF0AQ%3D%3D&amp;thumbnailType=2&amp;owa=outlook.office.com&amp;scriptVer=2019070701.12&amp;X-OWA-CANARY=16HfJawp2UuF2_KtEgH7VEBcj2tYCdcYr7bnNWyarRg5YXY07lhPisWlwdbtOZJUrPXOOyI8j9g.&amp;token=eyJhbGciOiJSUzI1NiIsImtpZCI6IjA2MDBGOUY2NzQ2MjA3MzdFNzM0MDRFMjg3QzQ1QTgxOENCN0NFQjgiLCJ4NXQiOiJCZ0Q1OW5SaUJ6Zm5OQVRpaDhSYWdZeTN6cmciLCJ0eXAiOiJKV1QifQ.eyJ2ZXIiOiJFeGNoYW5nZS5DYWxsYmFjay5WMSIsImFwcGN0eHNlbmRlciI6Ik93YURvd25sb2FkQDc0MWJmN2RlLWUyZTUtNDZkZi04ZDY3LTgyNjA3ZGY5ZGVhYSIsImFwcGN0eCI6IntcIm1zZXhjaHByb3RcIjpcIm93YVwiLFwicHJpbWFyeXNpZFwiOlwiUy0xLTUtMjEtMTA5NzU5MDY1Mi0zNTEwNzIyNTAxLTcyNTI4NTgyNy0zNTYyNzAwOFwiLFwicHVpZFwiOlwiMTE1Mzk3NzAyNTY4MDYyMzc2MVwiLFwib2lkXCI6XCI4NjEyZjRkNC1iYjNjLTQ3ZGQtOGM0NS01NGFkNjMxZDRiMWNcIixcInNjb3BlXCI6XCJPd2FEb3dubG9hZFwifSIsIm5iZiI6MTU2MzIxNzk2MCwiZXhwIjoxNTYzMjE4NTYwLCJpc3MiOiIwMDAwMDAwMi0wMDAwLTBmZjEtY2UwMC0wMDAwMDAwMDAwMDBANzQxYmY3ZGUtZTJlNS00NmRmLThkNjctODI2MDdkZjlkZWFhIiwiYXVkIjoiMDAwMDAwMDItMDAwMC0wZmYxLWNlMDAtMDAwMDAwMDAwMDAwL2F0dGFjaG1lbnRzLm9mZmljZS5uZXRANzQxYmY3ZGUtZTJlNS00NmRmLThkNjctODI2MDdkZjlkZWFhIn0.pGeBBsamv57zy4yYhRx111iMXwjiDT_5dDqOejmA_8q-wiWP0PB-e6rpfTYnlJJnlwJZyTvuhkTEq537VWamHK3MwGHpCn5Nsz9gSz5PXTSu_blyLaPdMnglqDwy_VFzzJkFio9TDXaGyIcz47JPe69H5HbTOkAwltq6BrKlzZ68wz-oo7VJdpPznoUvTOCOcWVYTNeL_S66cY66l_v9Rmnz4XnWeV3rKKFW0s3mqH4rd4LqiBcazCbVprMXsoUhezzvUqiTLucXrHt1ZHMJ60hZ2lvw9FyXct2loDBMq2XNA1m-s9gyfFdWEYykjiTl0GSJe-hS1O0Lb719sO5mGA&amp;animation=tru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62121">
            <a:off x="7681668" y="163447"/>
            <a:ext cx="1310096" cy="1530525"/>
          </a:xfrm>
          <a:prstGeom prst="rect">
            <a:avLst/>
          </a:prstGeom>
          <a:ln>
            <a:solidFill>
              <a:srgbClr val="0000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2C5FF7C6-4B89-4617-8A07-9F8A6EB77849}"/>
              </a:ext>
            </a:extLst>
          </p:cNvPr>
          <p:cNvSpPr/>
          <p:nvPr/>
        </p:nvSpPr>
        <p:spPr>
          <a:xfrm>
            <a:off x="507055" y="1414012"/>
            <a:ext cx="4100069" cy="163335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15" name="Rectangle 14">
            <a:extLst>
              <a:ext uri="{FF2B5EF4-FFF2-40B4-BE49-F238E27FC236}">
                <a16:creationId xmlns:a16="http://schemas.microsoft.com/office/drawing/2014/main" id="{2C5FF7C6-4B89-4617-8A07-9F8A6EB77849}"/>
              </a:ext>
            </a:extLst>
          </p:cNvPr>
          <p:cNvSpPr/>
          <p:nvPr/>
        </p:nvSpPr>
        <p:spPr>
          <a:xfrm>
            <a:off x="4837183" y="1308379"/>
            <a:ext cx="1876542" cy="187741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16" name="Arrow: Right 4">
            <a:extLst>
              <a:ext uri="{FF2B5EF4-FFF2-40B4-BE49-F238E27FC236}">
                <a16:creationId xmlns:a16="http://schemas.microsoft.com/office/drawing/2014/main" id="{A60C9A10-C772-41A6-809A-B26E0CF63DB3}"/>
              </a:ext>
            </a:extLst>
          </p:cNvPr>
          <p:cNvSpPr/>
          <p:nvPr/>
        </p:nvSpPr>
        <p:spPr>
          <a:xfrm rot="20064693">
            <a:off x="3856282" y="2689712"/>
            <a:ext cx="1252649" cy="571500"/>
          </a:xfrm>
          <a:prstGeom prst="rightArrow">
            <a:avLst/>
          </a:prstGeom>
          <a:solidFill>
            <a:srgbClr val="C00000"/>
          </a:soli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17" name="Arrow: Right 4">
            <a:extLst>
              <a:ext uri="{FF2B5EF4-FFF2-40B4-BE49-F238E27FC236}">
                <a16:creationId xmlns:a16="http://schemas.microsoft.com/office/drawing/2014/main" id="{A60C9A10-C772-41A6-809A-B26E0CF63DB3}"/>
              </a:ext>
            </a:extLst>
          </p:cNvPr>
          <p:cNvSpPr/>
          <p:nvPr/>
        </p:nvSpPr>
        <p:spPr>
          <a:xfrm rot="20064693">
            <a:off x="-256004" y="2568839"/>
            <a:ext cx="1252649" cy="571500"/>
          </a:xfrm>
          <a:prstGeom prst="rightArrow">
            <a:avLst/>
          </a:prstGeom>
          <a:solidFill>
            <a:srgbClr val="C00000"/>
          </a:soli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Tree>
    <p:extLst>
      <p:ext uri="{BB962C8B-B14F-4D97-AF65-F5344CB8AC3E}">
        <p14:creationId xmlns:p14="http://schemas.microsoft.com/office/powerpoint/2010/main" val="128770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1000"/>
                                        <p:tgtEl>
                                          <p:spTgt spid="1026"/>
                                        </p:tgtEl>
                                      </p:cBhvr>
                                    </p:animEffect>
                                    <p:anim calcmode="lin" valueType="num">
                                      <p:cBhvr>
                                        <p:cTn id="26" dur="1000" fill="hold"/>
                                        <p:tgtEl>
                                          <p:spTgt spid="1026"/>
                                        </p:tgtEl>
                                        <p:attrNameLst>
                                          <p:attrName>ppt_x</p:attrName>
                                        </p:attrNameLst>
                                      </p:cBhvr>
                                      <p:tavLst>
                                        <p:tav tm="0">
                                          <p:val>
                                            <p:strVal val="#ppt_x"/>
                                          </p:val>
                                        </p:tav>
                                        <p:tav tm="100000">
                                          <p:val>
                                            <p:strVal val="#ppt_x"/>
                                          </p:val>
                                        </p:tav>
                                      </p:tavLst>
                                    </p:anim>
                                    <p:anim calcmode="lin" valueType="num">
                                      <p:cBhvr>
                                        <p:cTn id="27" dur="1000" fill="hold"/>
                                        <p:tgtEl>
                                          <p:spTgt spid="1026"/>
                                        </p:tgtEl>
                                        <p:attrNameLst>
                                          <p:attrName>ppt_y</p:attrName>
                                        </p:attrNameLst>
                                      </p:cBhvr>
                                      <p:tavLst>
                                        <p:tav tm="0">
                                          <p:val>
                                            <p:strVal val="#ppt_y+.1"/>
                                          </p:val>
                                        </p:tav>
                                        <p:tav tm="100000">
                                          <p:val>
                                            <p:strVal val="#ppt_y"/>
                                          </p:val>
                                        </p:tav>
                                      </p:tavLst>
                                    </p:anim>
                                  </p:childTnLst>
                                </p:cTn>
                              </p:par>
                              <p:par>
                                <p:cTn id="28" presetID="10" presetClass="entr" presetSubtype="0" fill="hold" grpId="0" nodeType="withEffect">
                                  <p:stCondLst>
                                    <p:cond delay="50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50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5" grpId="0" animBg="1"/>
      <p:bldP spid="12" grpId="0" animBg="1"/>
      <p:bldP spid="14" grpId="0" animBg="1"/>
      <p:bldP spid="15" grpId="0" animBg="1"/>
      <p:bldP spid="16" grpId="0" animBg="1"/>
      <p:bldP spid="17"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 y="205987"/>
            <a:ext cx="9144000" cy="4844698"/>
          </a:xfrm>
          <a:prstGeom prst="rect">
            <a:avLst/>
          </a:prstGeom>
        </p:spPr>
      </p:pic>
      <p:sp>
        <p:nvSpPr>
          <p:cNvPr id="3" name="TextBox 2"/>
          <p:cNvSpPr txBox="1"/>
          <p:nvPr/>
        </p:nvSpPr>
        <p:spPr>
          <a:xfrm>
            <a:off x="5077331" y="346399"/>
            <a:ext cx="3838074" cy="5078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defRPr/>
            </a:pPr>
            <a:r>
              <a:rPr lang="en-US" b="1" dirty="0">
                <a:solidFill>
                  <a:prstClr val="white"/>
                </a:solidFill>
                <a:latin typeface="Calibri"/>
              </a:rPr>
              <a:t>TI Practice: </a:t>
            </a:r>
            <a:r>
              <a:rPr lang="en-US" dirty="0">
                <a:solidFill>
                  <a:prstClr val="white"/>
                </a:solidFill>
                <a:latin typeface="Calibri"/>
              </a:rPr>
              <a:t>Build Safe and Predictable Environments</a:t>
            </a:r>
          </a:p>
          <a:p>
            <a:r>
              <a:rPr lang="en-US" dirty="0">
                <a:solidFill>
                  <a:prstClr val="white"/>
                </a:solidFill>
                <a:latin typeface="Calibri"/>
              </a:rPr>
              <a:t>Foundation for Relationships</a:t>
            </a:r>
          </a:p>
        </p:txBody>
      </p:sp>
      <p:sp>
        <p:nvSpPr>
          <p:cNvPr id="6" name="TextBox 5"/>
          <p:cNvSpPr txBox="1"/>
          <p:nvPr/>
        </p:nvSpPr>
        <p:spPr>
          <a:xfrm>
            <a:off x="5305930" y="3801979"/>
            <a:ext cx="2983829" cy="71558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a:solidFill>
                  <a:srgbClr val="444444"/>
                </a:solidFill>
                <a:latin typeface="Calibri"/>
              </a:rPr>
              <a:t>School Teams Can Promote MH Through Integration of Additional Social Emotional Competencies</a:t>
            </a:r>
          </a:p>
        </p:txBody>
      </p:sp>
    </p:spTree>
    <p:extLst>
      <p:ext uri="{BB962C8B-B14F-4D97-AF65-F5344CB8AC3E}">
        <p14:creationId xmlns:p14="http://schemas.microsoft.com/office/powerpoint/2010/main" val="416411214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83531" y="139604"/>
            <a:ext cx="4243184" cy="4755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a:stretch>
            <a:fillRect/>
          </a:stretch>
        </p:blipFill>
        <p:spPr>
          <a:xfrm>
            <a:off x="2462619" y="708685"/>
            <a:ext cx="6681382" cy="38058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583532" y="4608059"/>
            <a:ext cx="8138466" cy="253916"/>
          </a:xfrm>
          <a:prstGeom prst="rect">
            <a:avLst/>
          </a:prstGeom>
        </p:spPr>
        <p:txBody>
          <a:bodyPr wrap="square">
            <a:spAutoFit/>
          </a:bodyPr>
          <a:lstStyle/>
          <a:p>
            <a:r>
              <a:rPr lang="en-US" sz="1050" dirty="0">
                <a:solidFill>
                  <a:srgbClr val="444444"/>
                </a:solidFill>
                <a:latin typeface="Calibri"/>
                <a:hlinkClick r:id="rId5"/>
              </a:rPr>
              <a:t>http://www.casel.org/wp-content/uploads/2017/08/Sample-Teaching-Activities-to-Support-Core-Competencies-8-20-17.pdf</a:t>
            </a:r>
            <a:endParaRPr lang="en-US" sz="1050" dirty="0">
              <a:solidFill>
                <a:srgbClr val="444444"/>
              </a:solidFill>
              <a:latin typeface="Calibri"/>
            </a:endParaRPr>
          </a:p>
        </p:txBody>
      </p:sp>
      <p:sp>
        <p:nvSpPr>
          <p:cNvPr id="3" name="TextBox 2"/>
          <p:cNvSpPr txBox="1"/>
          <p:nvPr/>
        </p:nvSpPr>
        <p:spPr>
          <a:xfrm>
            <a:off x="472895" y="3326015"/>
            <a:ext cx="1516827" cy="71558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dirty="0">
                <a:solidFill>
                  <a:prstClr val="white"/>
                </a:solidFill>
                <a:latin typeface="Calibri"/>
              </a:rPr>
              <a:t>Trauma Informed: use self-regulation replacement skills </a:t>
            </a:r>
          </a:p>
        </p:txBody>
      </p:sp>
      <p:graphicFrame>
        <p:nvGraphicFramePr>
          <p:cNvPr id="5" name="Diagram 4"/>
          <p:cNvGraphicFramePr/>
          <p:nvPr/>
        </p:nvGraphicFramePr>
        <p:xfrm>
          <a:off x="0" y="865234"/>
          <a:ext cx="2462618" cy="235449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8" name="Picture 7"/>
          <p:cNvPicPr>
            <a:picLocks noChangeAspect="1"/>
          </p:cNvPicPr>
          <p:nvPr/>
        </p:nvPicPr>
        <p:blipFill>
          <a:blip r:embed="rId11"/>
          <a:stretch>
            <a:fillRect/>
          </a:stretch>
        </p:blipFill>
        <p:spPr>
          <a:xfrm>
            <a:off x="6033855" y="85714"/>
            <a:ext cx="2382218" cy="51668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100001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428750" y="114300"/>
            <a:ext cx="5886450" cy="574179"/>
          </a:xfrm>
        </p:spPr>
        <p:txBody>
          <a:bodyPr>
            <a:normAutofit fontScale="90000"/>
          </a:bodyPr>
          <a:lstStyle/>
          <a:p>
            <a:r>
              <a:rPr lang="en-US" sz="1519" dirty="0"/>
              <a:t>Teaching Social Emotional Competencies Within PBIS Resource and Examples Within A Teaching Matrix</a:t>
            </a:r>
            <a:br>
              <a:rPr lang="en-US" sz="1519" dirty="0"/>
            </a:br>
            <a:r>
              <a:rPr lang="en-US" sz="788" dirty="0"/>
              <a:t/>
            </a:r>
            <a:br>
              <a:rPr lang="en-US" sz="788" dirty="0"/>
            </a:br>
            <a:r>
              <a:rPr lang="en-US" sz="788" dirty="0">
                <a:hlinkClick r:id="rId4"/>
              </a:rPr>
              <a:t>https://www.pbis.org/Common/Cms/files/pbisresources/TeachingSocialEmotionalCompetenciesWithinAPBISFramework.pdf</a:t>
            </a:r>
            <a:r>
              <a:rPr lang="en-US" sz="788" dirty="0"/>
              <a:t/>
            </a:r>
            <a:br>
              <a:rPr lang="en-US" sz="788" dirty="0"/>
            </a:br>
            <a:endParaRPr lang="en-US" sz="788" dirty="0"/>
          </a:p>
        </p:txBody>
      </p:sp>
      <p:pic>
        <p:nvPicPr>
          <p:cNvPr id="9" name="Picture 8"/>
          <p:cNvPicPr>
            <a:picLocks noChangeAspect="1"/>
          </p:cNvPicPr>
          <p:nvPr/>
        </p:nvPicPr>
        <p:blipFill>
          <a:blip r:embed="rId5"/>
          <a:stretch>
            <a:fillRect/>
          </a:stretch>
        </p:blipFill>
        <p:spPr>
          <a:xfrm>
            <a:off x="216568" y="688479"/>
            <a:ext cx="7098632" cy="3997493"/>
          </a:xfrm>
          <a:prstGeom prst="rect">
            <a:avLst/>
          </a:prstGeom>
        </p:spPr>
      </p:pic>
      <p:pic>
        <p:nvPicPr>
          <p:cNvPr id="2" name="Picture 1"/>
          <p:cNvPicPr>
            <a:picLocks noChangeAspect="1"/>
          </p:cNvPicPr>
          <p:nvPr/>
        </p:nvPicPr>
        <p:blipFill>
          <a:blip r:embed="rId6"/>
          <a:stretch>
            <a:fillRect/>
          </a:stretch>
        </p:blipFill>
        <p:spPr>
          <a:xfrm>
            <a:off x="1964406" y="1030204"/>
            <a:ext cx="7058527" cy="39704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2597856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3827" y="171451"/>
            <a:ext cx="6429375" cy="637954"/>
          </a:xfrm>
        </p:spPr>
        <p:txBody>
          <a:bodyPr>
            <a:normAutofit/>
          </a:bodyPr>
          <a:lstStyle/>
          <a:p>
            <a:r>
              <a:rPr lang="en-US" sz="1744" i="1" dirty="0"/>
              <a:t/>
            </a:r>
            <a:br>
              <a:rPr lang="en-US" sz="1744" i="1" dirty="0"/>
            </a:br>
            <a:endParaRPr lang="en-US" sz="1238" i="1" dirty="0"/>
          </a:p>
        </p:txBody>
      </p:sp>
      <p:graphicFrame>
        <p:nvGraphicFramePr>
          <p:cNvPr id="9" name="Group 2"/>
          <p:cNvGraphicFramePr>
            <a:graphicFrameLocks noGrp="1"/>
          </p:cNvGraphicFramePr>
          <p:nvPr/>
        </p:nvGraphicFramePr>
        <p:xfrm>
          <a:off x="403667" y="905829"/>
          <a:ext cx="4702686" cy="3893816"/>
        </p:xfrm>
        <a:graphic>
          <a:graphicData uri="http://schemas.openxmlformats.org/drawingml/2006/table">
            <a:tbl>
              <a:tblPr>
                <a:effectLst>
                  <a:outerShdw blurRad="63500" sx="102000" sy="102000" algn="ctr" rotWithShape="0">
                    <a:prstClr val="black">
                      <a:alpha val="40000"/>
                    </a:prstClr>
                  </a:outerShdw>
                </a:effectLst>
              </a:tblPr>
              <a:tblGrid>
                <a:gridCol w="853678">
                  <a:extLst>
                    <a:ext uri="{9D8B030D-6E8A-4147-A177-3AD203B41FA5}">
                      <a16:colId xmlns:a16="http://schemas.microsoft.com/office/drawing/2014/main" val="20000"/>
                    </a:ext>
                  </a:extLst>
                </a:gridCol>
                <a:gridCol w="962252">
                  <a:extLst>
                    <a:ext uri="{9D8B030D-6E8A-4147-A177-3AD203B41FA5}">
                      <a16:colId xmlns:a16="http://schemas.microsoft.com/office/drawing/2014/main" val="20001"/>
                    </a:ext>
                  </a:extLst>
                </a:gridCol>
                <a:gridCol w="962252">
                  <a:extLst>
                    <a:ext uri="{9D8B030D-6E8A-4147-A177-3AD203B41FA5}">
                      <a16:colId xmlns:a16="http://schemas.microsoft.com/office/drawing/2014/main" val="20002"/>
                    </a:ext>
                  </a:extLst>
                </a:gridCol>
                <a:gridCol w="962252">
                  <a:extLst>
                    <a:ext uri="{9D8B030D-6E8A-4147-A177-3AD203B41FA5}">
                      <a16:colId xmlns:a16="http://schemas.microsoft.com/office/drawing/2014/main" val="20003"/>
                    </a:ext>
                  </a:extLst>
                </a:gridCol>
                <a:gridCol w="962252">
                  <a:extLst>
                    <a:ext uri="{9D8B030D-6E8A-4147-A177-3AD203B41FA5}">
                      <a16:colId xmlns:a16="http://schemas.microsoft.com/office/drawing/2014/main" val="20004"/>
                    </a:ext>
                  </a:extLst>
                </a:gridCol>
              </a:tblGrid>
              <a:tr h="69151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mn-lt"/>
                        </a:rPr>
                        <a:t>         Routines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bg1"/>
                        </a:solidFill>
                        <a:effectLst/>
                        <a:latin typeface="+mn-lt"/>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mn-lt"/>
                        </a:rPr>
                        <a:t>Expectations</a:t>
                      </a:r>
                    </a:p>
                  </a:txBody>
                  <a:tcPr marL="51435" marR="51435" marT="25717" marB="25717" anchorCtr="1"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bg1"/>
                        </a:solidFill>
                        <a:effectLst/>
                        <a:latin typeface="+mn-lt"/>
                      </a:endParaRPr>
                    </a:p>
                  </a:txBody>
                  <a:tcPr marL="51435" marR="51435" marT="25717" marB="25717"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tx1"/>
                        </a:solidFill>
                        <a:effectLst/>
                        <a:latin typeface="+mn-lt"/>
                      </a:endParaRPr>
                    </a:p>
                  </a:txBody>
                  <a:tcPr marL="51435" marR="51435" marT="25717" marB="25717"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tx1"/>
                        </a:solidFill>
                        <a:effectLst/>
                        <a:latin typeface="+mn-lt"/>
                      </a:endParaRPr>
                    </a:p>
                  </a:txBody>
                  <a:tcPr marL="51435" marR="51435" marT="25717" marB="25717"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tx1"/>
                        </a:solidFill>
                        <a:effectLst/>
                        <a:latin typeface="+mn-lt"/>
                      </a:endParaRPr>
                    </a:p>
                  </a:txBody>
                  <a:tcPr marL="51435" marR="51435" marT="25717" marB="25717" anchorCtr="1"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5153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rgbClr val="000000"/>
                          </a:solidFill>
                          <a:effectLst/>
                          <a:latin typeface="+mn-lt"/>
                        </a:rPr>
                        <a:t>BE SAFE</a:t>
                      </a:r>
                    </a:p>
                  </a:txBody>
                  <a:tcPr marL="51435" marR="51435" marT="25717" marB="25717" anchor="ctr" anchorCtr="1"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100" dirty="0">
                          <a:solidFill>
                            <a:srgbClr val="000000"/>
                          </a:solidFill>
                        </a:rPr>
                        <a:t>Think</a:t>
                      </a:r>
                      <a:r>
                        <a:rPr lang="en-US" sz="1100" baseline="0" dirty="0">
                          <a:solidFill>
                            <a:srgbClr val="000000"/>
                          </a:solidFill>
                        </a:rPr>
                        <a:t> happy thoughts</a:t>
                      </a:r>
                      <a:endParaRPr lang="en-US" sz="1100" dirty="0">
                        <a:solidFill>
                          <a:srgbClr val="000000"/>
                        </a:solidFill>
                      </a:endParaRPr>
                    </a:p>
                  </a:txBody>
                  <a:tcPr marL="51435" marR="51435" marT="25717" marB="2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aseline="0" dirty="0">
                          <a:solidFill>
                            <a:srgbClr val="000000"/>
                          </a:solidFill>
                        </a:rPr>
                        <a:t>Draw a picture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aseline="0" dirty="0">
                          <a:solidFill>
                            <a:srgbClr val="000000"/>
                          </a:solidFill>
                        </a:rPr>
                        <a:t>Ask for a hug</a:t>
                      </a:r>
                    </a:p>
                  </a:txBody>
                  <a:tcPr marL="51435" marR="51435" marT="25717" marB="2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sz="1100" b="0" i="0" u="none" strike="noStrike" cap="none" normalizeH="0" baseline="0" dirty="0">
                          <a:ln>
                            <a:noFill/>
                          </a:ln>
                          <a:solidFill>
                            <a:srgbClr val="000000"/>
                          </a:solidFill>
                          <a:effectLst/>
                          <a:latin typeface="+mn-lt"/>
                        </a:rPr>
                        <a:t>Squeeze a stress ball</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sz="1100" b="0" i="0" u="none" strike="noStrike" cap="none" normalizeH="0" baseline="0" dirty="0">
                          <a:ln>
                            <a:noFill/>
                          </a:ln>
                          <a:solidFill>
                            <a:srgbClr val="000000"/>
                          </a:solidFill>
                          <a:effectLst/>
                          <a:latin typeface="+mn-lt"/>
                        </a:rPr>
                        <a:t>Take 3 deep breaths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sz="1100" b="0" i="0" u="none" strike="noStrike" cap="none" normalizeH="0" baseline="0" dirty="0">
                          <a:ln>
                            <a:noFill/>
                          </a:ln>
                          <a:solidFill>
                            <a:srgbClr val="000000"/>
                          </a:solidFill>
                          <a:effectLst/>
                          <a:latin typeface="+mn-lt"/>
                        </a:rPr>
                        <a:t>Count to 10</a:t>
                      </a:r>
                    </a:p>
                  </a:txBody>
                  <a:tcPr marL="51435" marR="51435" marT="25717" marB="2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sz="1100" b="0" i="0" u="none" strike="noStrike" cap="none" normalizeH="0" baseline="0" dirty="0">
                          <a:ln>
                            <a:noFill/>
                          </a:ln>
                          <a:solidFill>
                            <a:srgbClr val="000000"/>
                          </a:solidFill>
                          <a:effectLst/>
                          <a:latin typeface="+mn-lt"/>
                        </a:rPr>
                        <a:t>Take 3 deep breaths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sz="1100" b="0" i="0" u="none" strike="noStrike" cap="none" normalizeH="0" baseline="0" dirty="0">
                          <a:ln>
                            <a:noFill/>
                          </a:ln>
                          <a:solidFill>
                            <a:srgbClr val="000000"/>
                          </a:solidFill>
                          <a:effectLst/>
                          <a:latin typeface="+mn-lt"/>
                        </a:rPr>
                        <a:t>Count to 10</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sz="1100" b="0" i="0" u="none" strike="noStrike" cap="none" normalizeH="0" baseline="0" dirty="0">
                          <a:ln>
                            <a:noFill/>
                          </a:ln>
                          <a:solidFill>
                            <a:srgbClr val="000000"/>
                          </a:solidFill>
                          <a:effectLst/>
                          <a:latin typeface="+mn-lt"/>
                        </a:rPr>
                        <a:t>Go for a walk</a:t>
                      </a:r>
                    </a:p>
                  </a:txBody>
                  <a:tcPr marL="51435" marR="51435" marT="25717" marB="25717"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1155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rgbClr val="000000"/>
                          </a:solidFill>
                          <a:effectLst/>
                          <a:latin typeface="+mn-lt"/>
                        </a:rPr>
                        <a:t>BE RESPONSIBLE</a:t>
                      </a:r>
                    </a:p>
                  </a:txBody>
                  <a:tcPr marL="51435" marR="51435" marT="25717" marB="25717" anchor="ctr" anchorCtr="1"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sz="1100" b="0" i="0" u="none" strike="noStrike" cap="none" normalizeH="0" baseline="0" dirty="0">
                          <a:ln>
                            <a:noFill/>
                          </a:ln>
                          <a:solidFill>
                            <a:srgbClr val="000000"/>
                          </a:solidFill>
                          <a:effectLst/>
                          <a:latin typeface="+mn-lt"/>
                        </a:rPr>
                        <a:t>Complete my work</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sz="1100" b="0" i="0" u="none" strike="noStrike" cap="none" normalizeH="0" baseline="0" dirty="0">
                          <a:ln>
                            <a:noFill/>
                          </a:ln>
                          <a:solidFill>
                            <a:srgbClr val="000000"/>
                          </a:solidFill>
                          <a:effectLst/>
                          <a:latin typeface="+mn-lt"/>
                        </a:rPr>
                        <a:t>Remember my goal</a:t>
                      </a:r>
                    </a:p>
                  </a:txBody>
                  <a:tcPr marL="51435" marR="51435" marT="25717" marB="2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aseline="0" dirty="0">
                          <a:solidFill>
                            <a:srgbClr val="000000"/>
                          </a:solidFill>
                        </a:rPr>
                        <a:t>Take a mini break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cap="none" normalizeH="0" baseline="0" dirty="0">
                          <a:ln>
                            <a:noFill/>
                          </a:ln>
                          <a:solidFill>
                            <a:srgbClr val="000000"/>
                          </a:solidFill>
                          <a:effectLst/>
                          <a:latin typeface="+mn-lt"/>
                        </a:rPr>
                        <a:t>Talk to my teacher</a:t>
                      </a:r>
                    </a:p>
                  </a:txBody>
                  <a:tcPr marL="51435" marR="51435" marT="25717" marB="2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cap="none" normalizeH="0" baseline="0" dirty="0">
                          <a:ln>
                            <a:noFill/>
                          </a:ln>
                          <a:solidFill>
                            <a:srgbClr val="000000"/>
                          </a:solidFill>
                          <a:effectLst/>
                          <a:latin typeface="+mn-lt"/>
                        </a:rPr>
                        <a:t>Take a break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cap="none" normalizeH="0" baseline="0" dirty="0">
                          <a:ln>
                            <a:noFill/>
                          </a:ln>
                          <a:solidFill>
                            <a:srgbClr val="000000"/>
                          </a:solidFill>
                          <a:effectLst/>
                          <a:latin typeface="+mn-lt"/>
                        </a:rPr>
                        <a:t>Talk about my feelings</a:t>
                      </a:r>
                    </a:p>
                  </a:txBody>
                  <a:tcPr marL="51435" marR="51435" marT="25717" marB="2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en-US" sz="1100" b="0" i="0" u="none" strike="noStrike" cap="none" normalizeH="0" baseline="0" dirty="0">
                        <a:ln>
                          <a:noFill/>
                        </a:ln>
                        <a:solidFill>
                          <a:srgbClr val="000000"/>
                        </a:solidFill>
                        <a:effectLst/>
                        <a:latin typeface="+mn-l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cap="none" normalizeH="0" baseline="0" dirty="0">
                          <a:ln>
                            <a:noFill/>
                          </a:ln>
                          <a:solidFill>
                            <a:srgbClr val="000000"/>
                          </a:solidFill>
                          <a:effectLst/>
                          <a:latin typeface="+mn-lt"/>
                        </a:rPr>
                        <a:t>Take a break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cap="none" normalizeH="0" baseline="0" dirty="0">
                          <a:ln>
                            <a:noFill/>
                          </a:ln>
                          <a:solidFill>
                            <a:srgbClr val="000000"/>
                          </a:solidFill>
                          <a:effectLst/>
                          <a:latin typeface="+mn-lt"/>
                        </a:rPr>
                        <a:t>Talk about the problem</a:t>
                      </a:r>
                    </a:p>
                  </a:txBody>
                  <a:tcPr marL="51435" marR="51435" marT="25717" marB="25717"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8068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rgbClr val="000000"/>
                          </a:solidFill>
                          <a:effectLst/>
                          <a:latin typeface="+mn-lt"/>
                        </a:rPr>
                        <a:t>BE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rgbClr val="000000"/>
                          </a:solidFill>
                          <a:effectLst/>
                          <a:latin typeface="+mn-lt"/>
                        </a:rPr>
                        <a:t>RESPECTFUL</a:t>
                      </a:r>
                    </a:p>
                  </a:txBody>
                  <a:tcPr marL="51435" marR="51435" marT="25717" marB="25717" anchor="ctr" anchorCtr="1"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sz="1100" b="0" i="0" u="none" strike="noStrike" cap="none" normalizeH="0" baseline="0" dirty="0">
                          <a:ln>
                            <a:noFill/>
                          </a:ln>
                          <a:solidFill>
                            <a:srgbClr val="000000"/>
                          </a:solidFill>
                          <a:effectLst/>
                          <a:latin typeface="+mn-lt"/>
                        </a:rPr>
                        <a:t>Listen to my teacher</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sz="1100" b="0" i="0" u="none" strike="noStrike" cap="none" normalizeH="0" baseline="0" dirty="0">
                          <a:ln>
                            <a:noFill/>
                          </a:ln>
                          <a:solidFill>
                            <a:srgbClr val="000000"/>
                          </a:solidFill>
                          <a:effectLst/>
                          <a:latin typeface="+mn-lt"/>
                        </a:rPr>
                        <a:t>Help others</a:t>
                      </a:r>
                    </a:p>
                  </a:txBody>
                  <a:tcPr marL="51435" marR="51435" marT="25717" marB="2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sz="1100" b="0" i="0" u="none" strike="noStrike" cap="none" normalizeH="0" baseline="0" dirty="0">
                          <a:ln>
                            <a:noFill/>
                          </a:ln>
                          <a:solidFill>
                            <a:srgbClr val="000000"/>
                          </a:solidFill>
                          <a:effectLst/>
                          <a:latin typeface="+mn-lt"/>
                        </a:rPr>
                        <a:t>Listen to my teacher</a:t>
                      </a:r>
                    </a:p>
                  </a:txBody>
                  <a:tcPr marL="51435" marR="51435" marT="25717" marB="2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sz="1100" b="0" i="0" u="none" strike="noStrike" cap="none" normalizeH="0" baseline="0" dirty="0">
                          <a:ln>
                            <a:noFill/>
                          </a:ln>
                          <a:solidFill>
                            <a:srgbClr val="000000"/>
                          </a:solidFill>
                          <a:effectLst/>
                          <a:latin typeface="+mn-lt"/>
                        </a:rPr>
                        <a:t>Listen to my teacher</a:t>
                      </a:r>
                    </a:p>
                  </a:txBody>
                  <a:tcPr marL="51435" marR="51435" marT="25717" marB="2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sz="1100" b="0" i="0" u="none" strike="noStrike" cap="none" normalizeH="0" baseline="0" dirty="0">
                          <a:ln>
                            <a:noFill/>
                          </a:ln>
                          <a:solidFill>
                            <a:srgbClr val="000000"/>
                          </a:solidFill>
                          <a:effectLst/>
                          <a:latin typeface="+mn-lt"/>
                        </a:rPr>
                        <a:t>Listen to an adult</a:t>
                      </a:r>
                    </a:p>
                  </a:txBody>
                  <a:tcPr marL="51435" marR="51435" marT="25717" marB="25717"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5" name="Picture 4">
            <a:extLst>
              <a:ext uri="{FF2B5EF4-FFF2-40B4-BE49-F238E27FC236}">
                <a16:creationId xmlns:a16="http://schemas.microsoft.com/office/drawing/2014/main" id="{9FDF4937-694E-9C45-AF65-FA90D013874C}"/>
              </a:ext>
            </a:extLst>
          </p:cNvPr>
          <p:cNvPicPr>
            <a:picLocks noChangeAspect="1"/>
          </p:cNvPicPr>
          <p:nvPr/>
        </p:nvPicPr>
        <p:blipFill>
          <a:blip r:embed="rId3"/>
          <a:stretch>
            <a:fillRect/>
          </a:stretch>
        </p:blipFill>
        <p:spPr>
          <a:xfrm>
            <a:off x="1539882" y="1036079"/>
            <a:ext cx="420221" cy="420221"/>
          </a:xfrm>
          <a:prstGeom prst="rect">
            <a:avLst/>
          </a:prstGeom>
        </p:spPr>
      </p:pic>
      <p:pic>
        <p:nvPicPr>
          <p:cNvPr id="7" name="Picture 6">
            <a:extLst>
              <a:ext uri="{FF2B5EF4-FFF2-40B4-BE49-F238E27FC236}">
                <a16:creationId xmlns:a16="http://schemas.microsoft.com/office/drawing/2014/main" id="{5BA375EB-FC91-DD4F-94F9-995762DF3C3C}"/>
              </a:ext>
            </a:extLst>
          </p:cNvPr>
          <p:cNvPicPr>
            <a:picLocks noChangeAspect="1"/>
          </p:cNvPicPr>
          <p:nvPr/>
        </p:nvPicPr>
        <p:blipFill rotWithShape="1">
          <a:blip r:embed="rId4"/>
          <a:srcRect l="15844" t="13610" r="13626" b="11204"/>
          <a:stretch/>
        </p:blipFill>
        <p:spPr>
          <a:xfrm>
            <a:off x="2429663" y="971194"/>
            <a:ext cx="524288" cy="486557"/>
          </a:xfrm>
          <a:prstGeom prst="rect">
            <a:avLst/>
          </a:prstGeom>
        </p:spPr>
      </p:pic>
      <p:pic>
        <p:nvPicPr>
          <p:cNvPr id="8" name="Picture 7">
            <a:extLst>
              <a:ext uri="{FF2B5EF4-FFF2-40B4-BE49-F238E27FC236}">
                <a16:creationId xmlns:a16="http://schemas.microsoft.com/office/drawing/2014/main" id="{853E3AE0-63AA-224E-9D5B-0D9F952B9A8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011" b="90220" l="8022" r="90220">
                        <a14:foregroundMark x1="8022" y1="46923" x2="8022" y2="46923"/>
                        <a14:foregroundMark x1="48791" y1="9011" x2="48791" y2="9011"/>
                        <a14:foregroundMark x1="90220" y1="48571" x2="90220" y2="48571"/>
                        <a14:foregroundMark x1="49231" y1="90220" x2="49231" y2="90220"/>
                      </a14:backgroundRemoval>
                    </a14:imgEffect>
                  </a14:imgLayer>
                </a14:imgProps>
              </a:ext>
            </a:extLst>
          </a:blip>
          <a:stretch>
            <a:fillRect/>
          </a:stretch>
        </p:blipFill>
        <p:spPr>
          <a:xfrm>
            <a:off x="3455517" y="968264"/>
            <a:ext cx="509334" cy="509334"/>
          </a:xfrm>
          <a:prstGeom prst="rect">
            <a:avLst/>
          </a:prstGeom>
        </p:spPr>
      </p:pic>
      <p:pic>
        <p:nvPicPr>
          <p:cNvPr id="10" name="Picture 9">
            <a:extLst>
              <a:ext uri="{FF2B5EF4-FFF2-40B4-BE49-F238E27FC236}">
                <a16:creationId xmlns:a16="http://schemas.microsoft.com/office/drawing/2014/main" id="{6AB447E2-74F1-FB4C-98B9-52C660E35B7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371025" y="905829"/>
            <a:ext cx="580325" cy="580325"/>
          </a:xfrm>
          <a:prstGeom prst="rect">
            <a:avLst/>
          </a:prstGeom>
        </p:spPr>
      </p:pic>
      <p:sp>
        <p:nvSpPr>
          <p:cNvPr id="11" name="Title 3"/>
          <p:cNvSpPr txBox="1">
            <a:spLocks/>
          </p:cNvSpPr>
          <p:nvPr/>
        </p:nvSpPr>
        <p:spPr>
          <a:xfrm>
            <a:off x="238992" y="171450"/>
            <a:ext cx="8333509" cy="574179"/>
          </a:xfrm>
          <a:prstGeom prst="rect">
            <a:avLst/>
          </a:prstGeom>
        </p:spPr>
        <p:txBody>
          <a:bodyPr vert="horz" lIns="68580" tIns="34290" rIns="68580" bIns="34290" rtlCol="0" anchor="t">
            <a:noAutofit/>
          </a:bodyPr>
          <a:lstStyle>
            <a:lvl1pPr algn="l" defTabSz="914400" rtl="0" eaLnBrk="1" latinLnBrk="0" hangingPunct="1">
              <a:spcBef>
                <a:spcPct val="0"/>
              </a:spcBef>
              <a:buNone/>
              <a:defRPr sz="2800" b="1" kern="1200">
                <a:solidFill>
                  <a:schemeClr val="tx2"/>
                </a:solidFill>
                <a:latin typeface="Century Gothic" panose="020B0502020202020204" pitchFamily="34" charset="0"/>
                <a:ea typeface="+mj-ea"/>
                <a:cs typeface="+mj-cs"/>
              </a:defRPr>
            </a:lvl1pPr>
          </a:lstStyle>
          <a:p>
            <a:pPr defTabSz="685800"/>
            <a:r>
              <a:rPr lang="en" sz="1800" dirty="0">
                <a:solidFill>
                  <a:srgbClr val="0065A4"/>
                </a:solidFill>
              </a:rPr>
              <a:t>Define &amp; Teach Classroom Routines</a:t>
            </a:r>
            <a:r>
              <a:rPr lang="en-US" sz="1800" dirty="0">
                <a:solidFill>
                  <a:srgbClr val="0065A4"/>
                </a:solidFill>
              </a:rPr>
              <a:t> for </a:t>
            </a:r>
            <a:r>
              <a:rPr lang="en-US" sz="1800" dirty="0">
                <a:solidFill>
                  <a:srgbClr val="DD8047"/>
                </a:solidFill>
              </a:rPr>
              <a:t>Regulation/Self Management And Self Awareness</a:t>
            </a:r>
          </a:p>
        </p:txBody>
      </p:sp>
      <p:pic>
        <p:nvPicPr>
          <p:cNvPr id="3" name="Picture 2"/>
          <p:cNvPicPr>
            <a:picLocks noChangeAspect="1"/>
          </p:cNvPicPr>
          <p:nvPr/>
        </p:nvPicPr>
        <p:blipFill>
          <a:blip r:embed="rId9"/>
          <a:stretch>
            <a:fillRect/>
          </a:stretch>
        </p:blipFill>
        <p:spPr>
          <a:xfrm>
            <a:off x="5106351" y="564354"/>
            <a:ext cx="4114799" cy="3987130"/>
          </a:xfrm>
          <a:prstGeom prst="rect">
            <a:avLst/>
          </a:prstGeom>
        </p:spPr>
      </p:pic>
      <p:pic>
        <p:nvPicPr>
          <p:cNvPr id="4" name="Picture 3"/>
          <p:cNvPicPr>
            <a:picLocks noChangeAspect="1"/>
          </p:cNvPicPr>
          <p:nvPr/>
        </p:nvPicPr>
        <p:blipFill>
          <a:blip r:embed="rId10"/>
          <a:stretch>
            <a:fillRect/>
          </a:stretch>
        </p:blipFill>
        <p:spPr>
          <a:xfrm>
            <a:off x="5181509" y="4390656"/>
            <a:ext cx="2963870" cy="743343"/>
          </a:xfrm>
          <a:prstGeom prst="rect">
            <a:avLst/>
          </a:prstGeom>
        </p:spPr>
      </p:pic>
    </p:spTree>
    <p:extLst>
      <p:ext uri="{BB962C8B-B14F-4D97-AF65-F5344CB8AC3E}">
        <p14:creationId xmlns:p14="http://schemas.microsoft.com/office/powerpoint/2010/main" val="64705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4" y="205987"/>
            <a:ext cx="8686796" cy="1009750"/>
          </a:xfrm>
        </p:spPr>
        <p:txBody>
          <a:bodyPr>
            <a:normAutofit/>
          </a:bodyPr>
          <a:lstStyle/>
          <a:p>
            <a:r>
              <a:rPr lang="en-US" dirty="0"/>
              <a:t>PBIS Prevention MW PBIS Trauma Crosswalk </a:t>
            </a:r>
          </a:p>
        </p:txBody>
      </p:sp>
      <p:pic>
        <p:nvPicPr>
          <p:cNvPr id="4" name="Content Placeholder 3"/>
          <p:cNvPicPr>
            <a:picLocks noGrp="1" noChangeAspect="1"/>
          </p:cNvPicPr>
          <p:nvPr>
            <p:ph idx="1"/>
          </p:nvPr>
        </p:nvPicPr>
        <p:blipFill>
          <a:blip r:embed="rId2"/>
          <a:stretch>
            <a:fillRect/>
          </a:stretch>
        </p:blipFill>
        <p:spPr>
          <a:xfrm>
            <a:off x="872840" y="710482"/>
            <a:ext cx="7284570" cy="4322654"/>
          </a:xfrm>
          <a:prstGeom prst="rect">
            <a:avLst/>
          </a:prstGeom>
        </p:spPr>
      </p:pic>
    </p:spTree>
    <p:extLst>
      <p:ext uri="{BB962C8B-B14F-4D97-AF65-F5344CB8AC3E}">
        <p14:creationId xmlns:p14="http://schemas.microsoft.com/office/powerpoint/2010/main" val="162398251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162" y="1"/>
            <a:ext cx="8767584" cy="765572"/>
          </a:xfrm>
        </p:spPr>
        <p:txBody>
          <a:bodyPr>
            <a:normAutofit/>
          </a:bodyPr>
          <a:lstStyle/>
          <a:p>
            <a:r>
              <a:rPr lang="en-US" sz="1800" dirty="0"/>
              <a:t>PBIS Promotes Trauma Informed Discipline &amp; Reduction of Risk Factors</a:t>
            </a:r>
          </a:p>
        </p:txBody>
      </p:sp>
      <p:pic>
        <p:nvPicPr>
          <p:cNvPr id="7" name="Picture 6"/>
          <p:cNvPicPr>
            <a:picLocks noChangeAspect="1"/>
          </p:cNvPicPr>
          <p:nvPr/>
        </p:nvPicPr>
        <p:blipFill>
          <a:blip r:embed="rId2"/>
          <a:stretch>
            <a:fillRect/>
          </a:stretch>
        </p:blipFill>
        <p:spPr>
          <a:xfrm>
            <a:off x="342898" y="588773"/>
            <a:ext cx="8343906" cy="1435894"/>
          </a:xfrm>
          <a:prstGeom prst="rect">
            <a:avLst/>
          </a:prstGeom>
        </p:spPr>
      </p:pic>
      <p:pic>
        <p:nvPicPr>
          <p:cNvPr id="10" name="Content Placeholder 9"/>
          <p:cNvPicPr>
            <a:picLocks noGrp="1" noChangeAspect="1"/>
          </p:cNvPicPr>
          <p:nvPr>
            <p:ph idx="1"/>
          </p:nvPr>
        </p:nvPicPr>
        <p:blipFill>
          <a:blip r:embed="rId3"/>
          <a:stretch>
            <a:fillRect/>
          </a:stretch>
        </p:blipFill>
        <p:spPr>
          <a:xfrm>
            <a:off x="342899" y="1924654"/>
            <a:ext cx="8343905" cy="2985077"/>
          </a:xfrm>
          <a:prstGeom prst="rect">
            <a:avLst/>
          </a:prstGeom>
        </p:spPr>
      </p:pic>
    </p:spTree>
    <p:extLst>
      <p:ext uri="{BB962C8B-B14F-4D97-AF65-F5344CB8AC3E}">
        <p14:creationId xmlns:p14="http://schemas.microsoft.com/office/powerpoint/2010/main" val="384163901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2" name="Shape 942"/>
          <p:cNvSpPr txBox="1">
            <a:spLocks noGrp="1"/>
          </p:cNvSpPr>
          <p:nvPr>
            <p:ph type="title"/>
          </p:nvPr>
        </p:nvSpPr>
        <p:spPr>
          <a:xfrm>
            <a:off x="1364349" y="1"/>
            <a:ext cx="6808101" cy="765572"/>
          </a:xfrm>
          <a:prstGeom prst="rect">
            <a:avLst/>
          </a:prstGeom>
          <a:noFill/>
          <a:ln>
            <a:noFill/>
          </a:ln>
        </p:spPr>
        <p:txBody>
          <a:bodyPr vert="horz" wrap="square" lIns="51427" tIns="51427" rIns="51427" bIns="51427" rtlCol="0" anchor="ctr" anchorCtr="0">
            <a:noAutofit/>
          </a:bodyPr>
          <a:lstStyle/>
          <a:p>
            <a:pPr indent="-157163" algn="ctr">
              <a:spcBef>
                <a:spcPts val="0"/>
              </a:spcBef>
              <a:buClr>
                <a:schemeClr val="dk1"/>
              </a:buClr>
              <a:buSzPct val="100000"/>
            </a:pPr>
            <a:r>
              <a:rPr lang="en-US" sz="1500" dirty="0">
                <a:solidFill>
                  <a:srgbClr val="17375E"/>
                </a:solidFill>
                <a:sym typeface="Calibri"/>
              </a:rPr>
              <a:t>Classroom PBIS Promotes Trauma Informed Classrooms and Promotion of Protective Factors</a:t>
            </a:r>
            <a:br>
              <a:rPr lang="en-US" sz="1500" dirty="0">
                <a:solidFill>
                  <a:srgbClr val="17375E"/>
                </a:solidFill>
                <a:sym typeface="Calibri"/>
              </a:rPr>
            </a:br>
            <a:endParaRPr lang="en-US" sz="1200" b="0" dirty="0">
              <a:solidFill>
                <a:srgbClr val="17375E"/>
              </a:solidFill>
              <a:sym typeface="Calibri"/>
            </a:endParaRPr>
          </a:p>
        </p:txBody>
      </p:sp>
      <p:pic>
        <p:nvPicPr>
          <p:cNvPr id="2" name="Picture 1"/>
          <p:cNvPicPr>
            <a:picLocks noChangeAspect="1"/>
          </p:cNvPicPr>
          <p:nvPr/>
        </p:nvPicPr>
        <p:blipFill>
          <a:blip r:embed="rId4"/>
          <a:stretch>
            <a:fillRect/>
          </a:stretch>
        </p:blipFill>
        <p:spPr>
          <a:xfrm>
            <a:off x="2779294" y="601579"/>
            <a:ext cx="6364706" cy="4251842"/>
          </a:xfrm>
          <a:prstGeom prst="rect">
            <a:avLst/>
          </a:prstGeom>
        </p:spPr>
      </p:pic>
      <p:pic>
        <p:nvPicPr>
          <p:cNvPr id="3" name="Picture 2"/>
          <p:cNvPicPr>
            <a:picLocks noChangeAspect="1"/>
          </p:cNvPicPr>
          <p:nvPr/>
        </p:nvPicPr>
        <p:blipFill>
          <a:blip r:embed="rId5"/>
          <a:stretch>
            <a:fillRect/>
          </a:stretch>
        </p:blipFill>
        <p:spPr>
          <a:xfrm>
            <a:off x="0" y="398050"/>
            <a:ext cx="2779295" cy="2411447"/>
          </a:xfrm>
          <a:prstGeom prst="rect">
            <a:avLst/>
          </a:prstGeom>
        </p:spPr>
      </p:pic>
      <p:sp>
        <p:nvSpPr>
          <p:cNvPr id="4" name="TextBox 3"/>
          <p:cNvSpPr txBox="1"/>
          <p:nvPr/>
        </p:nvSpPr>
        <p:spPr>
          <a:xfrm>
            <a:off x="240632" y="3404937"/>
            <a:ext cx="2008038" cy="113107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a:solidFill>
                  <a:srgbClr val="444444"/>
                </a:solidFill>
                <a:latin typeface="Calibri"/>
              </a:rPr>
              <a:t>Classrooms that Integrate PBIS and SEL  have the greatest impact in student internalizing concerns</a:t>
            </a:r>
          </a:p>
        </p:txBody>
      </p:sp>
    </p:spTree>
    <p:custDataLst>
      <p:tags r:id="rId1"/>
    </p:custDataLst>
    <p:extLst>
      <p:ext uri="{BB962C8B-B14F-4D97-AF65-F5344CB8AC3E}">
        <p14:creationId xmlns:p14="http://schemas.microsoft.com/office/powerpoint/2010/main" val="1991590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78"/>
          <p:cNvSpPr txBox="1">
            <a:spLocks noGrp="1"/>
          </p:cNvSpPr>
          <p:nvPr>
            <p:ph type="title"/>
          </p:nvPr>
        </p:nvSpPr>
        <p:spPr>
          <a:xfrm>
            <a:off x="457200" y="-131726"/>
            <a:ext cx="8229600" cy="857250"/>
          </a:xfrm>
          <a:prstGeom prst="rect">
            <a:avLst/>
          </a:prstGeom>
          <a:noFill/>
          <a:ln>
            <a:noFill/>
          </a:ln>
        </p:spPr>
        <p:txBody>
          <a:bodyPr spcFirstLastPara="1" vert="horz" wrap="square" lIns="68569" tIns="34275" rIns="68569" bIns="34275" rtlCol="0" anchor="ctr" anchorCtr="0">
            <a:noAutofit/>
          </a:bodyPr>
          <a:lstStyle/>
          <a:p>
            <a:pPr algn="ctr">
              <a:spcBef>
                <a:spcPts val="0"/>
              </a:spcBef>
              <a:buClr>
                <a:schemeClr val="dk1"/>
              </a:buClr>
              <a:buSzPts val="4400"/>
            </a:pPr>
            <a:r>
              <a:rPr lang="en-US" b="1" dirty="0">
                <a:solidFill>
                  <a:schemeClr val="accent3">
                    <a:lumMod val="50000"/>
                  </a:schemeClr>
                </a:solidFill>
              </a:rPr>
              <a:t>Nate, age24</a:t>
            </a:r>
            <a:endParaRPr b="1" dirty="0">
              <a:solidFill>
                <a:schemeClr val="accent3">
                  <a:lumMod val="50000"/>
                </a:schemeClr>
              </a:solidFill>
            </a:endParaRPr>
          </a:p>
        </p:txBody>
      </p:sp>
      <p:pic>
        <p:nvPicPr>
          <p:cNvPr id="402" name="Google Shape;402;p78"/>
          <p:cNvPicPr preferRelativeResize="0">
            <a:picLocks noGrp="1"/>
          </p:cNvPicPr>
          <p:nvPr>
            <p:ph type="body" idx="1"/>
          </p:nvPr>
        </p:nvPicPr>
        <p:blipFill rotWithShape="1">
          <a:blip r:embed="rId3">
            <a:alphaModFix/>
          </a:blip>
          <a:srcRect/>
          <a:stretch/>
        </p:blipFill>
        <p:spPr>
          <a:xfrm rot="5400000">
            <a:off x="2313654" y="765411"/>
            <a:ext cx="4417979" cy="4338204"/>
          </a:xfrm>
          <a:prstGeom prst="rect">
            <a:avLst/>
          </a:prstGeom>
          <a:ln>
            <a:noFill/>
          </a:ln>
          <a:effectLst>
            <a:softEdge rad="112500"/>
          </a:effectLst>
        </p:spPr>
      </p:pic>
    </p:spTree>
    <p:extLst>
      <p:ext uri="{BB962C8B-B14F-4D97-AF65-F5344CB8AC3E}">
        <p14:creationId xmlns:p14="http://schemas.microsoft.com/office/powerpoint/2010/main" val="198797762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242" y="142207"/>
            <a:ext cx="8229601" cy="765572"/>
          </a:xfrm>
        </p:spPr>
        <p:txBody>
          <a:bodyPr>
            <a:normAutofit fontScale="90000"/>
          </a:bodyPr>
          <a:lstStyle/>
          <a:p>
            <a:r>
              <a:rPr lang="en-US" dirty="0"/>
              <a:t>Considering responses that can cause re-traumatization…</a:t>
            </a:r>
            <a:br>
              <a:rPr lang="en-US" dirty="0"/>
            </a:br>
            <a:endParaRPr lang="en-US" dirty="0"/>
          </a:p>
        </p:txBody>
      </p:sp>
      <p:sp>
        <p:nvSpPr>
          <p:cNvPr id="5" name="TextBox 4"/>
          <p:cNvSpPr txBox="1"/>
          <p:nvPr/>
        </p:nvSpPr>
        <p:spPr>
          <a:xfrm>
            <a:off x="62693" y="4593741"/>
            <a:ext cx="7258050" cy="577081"/>
          </a:xfrm>
          <a:prstGeom prst="rect">
            <a:avLst/>
          </a:prstGeom>
          <a:noFill/>
        </p:spPr>
        <p:txBody>
          <a:bodyPr wrap="square" rtlCol="0">
            <a:spAutoFit/>
          </a:bodyPr>
          <a:lstStyle/>
          <a:p>
            <a:pPr indent="-342900"/>
            <a:r>
              <a:rPr lang="en-US" sz="1050" dirty="0">
                <a:solidFill>
                  <a:srgbClr val="000000"/>
                </a:solidFill>
                <a:latin typeface="Calibri"/>
              </a:rPr>
              <a:t>Substance Abuse and Mental Health Services Administration. Trauma-Informed Care in Behavioral Health Services. Treatment Improvement Protocol (TIP) Series 57. HHS Publication No. (SMA) 13-4801. Rockville, MD: Substance Abuse and Mental Health Services Administration, 2014.</a:t>
            </a: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526" y="1118507"/>
            <a:ext cx="7728906" cy="3241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7072686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p:cNvSpPr>
          <p:nvPr>
            <p:ph type="title" idx="4294967295"/>
          </p:nvPr>
        </p:nvSpPr>
        <p:spPr>
          <a:xfrm>
            <a:off x="176936" y="176477"/>
            <a:ext cx="8052665" cy="742757"/>
          </a:xfrm>
        </p:spPr>
        <p:txBody>
          <a:bodyPr>
            <a:normAutofit/>
          </a:bodyPr>
          <a:lstStyle/>
          <a:p>
            <a:pPr eaLnBrk="1" hangingPunct="1"/>
            <a:r>
              <a:rPr lang="en-US" altLang="en-US" sz="2699" dirty="0"/>
              <a:t>Use Consistent Procedures</a:t>
            </a:r>
          </a:p>
        </p:txBody>
      </p:sp>
      <p:sp>
        <p:nvSpPr>
          <p:cNvPr id="130051" name="Rectangle 3"/>
          <p:cNvSpPr>
            <a:spLocks noGrp="1"/>
          </p:cNvSpPr>
          <p:nvPr>
            <p:ph type="body" idx="4294967295"/>
          </p:nvPr>
        </p:nvSpPr>
        <p:spPr>
          <a:xfrm>
            <a:off x="1486704" y="686291"/>
            <a:ext cx="6056323" cy="3828053"/>
          </a:xfrm>
        </p:spPr>
        <p:txBody>
          <a:bodyPr>
            <a:normAutofit/>
          </a:bodyPr>
          <a:lstStyle/>
          <a:p>
            <a:pPr marL="685595" lvl="2" indent="0">
              <a:lnSpc>
                <a:spcPct val="120000"/>
              </a:lnSpc>
              <a:buNone/>
              <a:defRPr/>
            </a:pPr>
            <a:endParaRPr lang="en-US" sz="825" i="1" dirty="0">
              <a:solidFill>
                <a:srgbClr val="C00000"/>
              </a:solidFill>
              <a:ea typeface="ＭＳ Ｐゴシック" charset="0"/>
              <a:cs typeface="Arial" pitchFamily="34" charset="0"/>
            </a:endParaRPr>
          </a:p>
          <a:p>
            <a:pPr marL="685595" lvl="2" indent="0">
              <a:lnSpc>
                <a:spcPct val="120000"/>
              </a:lnSpc>
              <a:buNone/>
              <a:defRPr/>
            </a:pPr>
            <a:r>
              <a:rPr lang="en-US" sz="1499" i="1" dirty="0">
                <a:solidFill>
                  <a:srgbClr val="C00000"/>
                </a:solidFill>
                <a:ea typeface="ＭＳ Ｐゴシック" charset="0"/>
                <a:cs typeface="Arial" pitchFamily="34" charset="0"/>
              </a:rPr>
              <a:t>       </a:t>
            </a:r>
            <a:endParaRPr lang="en-US" dirty="0">
              <a:latin typeface="Arial" pitchFamily="34" charset="0"/>
              <a:cs typeface="Arial" pitchFamily="34" charset="0"/>
            </a:endParaRPr>
          </a:p>
        </p:txBody>
      </p:sp>
      <p:graphicFrame>
        <p:nvGraphicFramePr>
          <p:cNvPr id="7" name="Diagram 6"/>
          <p:cNvGraphicFramePr/>
          <p:nvPr>
            <p:extLst>
              <p:ext uri="{D42A27DB-BD31-4B8C-83A1-F6EECF244321}">
                <p14:modId xmlns:p14="http://schemas.microsoft.com/office/powerpoint/2010/main" val="1068679811"/>
              </p:ext>
            </p:extLst>
          </p:nvPr>
        </p:nvGraphicFramePr>
        <p:xfrm>
          <a:off x="1143895" y="815090"/>
          <a:ext cx="6856214" cy="4043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E9139770-385E-4A00-BC20-9A6339C62FF2}"/>
              </a:ext>
            </a:extLst>
          </p:cNvPr>
          <p:cNvSpPr txBox="1"/>
          <p:nvPr/>
        </p:nvSpPr>
        <p:spPr>
          <a:xfrm>
            <a:off x="64970" y="1055228"/>
            <a:ext cx="964654" cy="1130438"/>
          </a:xfrm>
          <a:prstGeom prst="rect">
            <a:avLst/>
          </a:prstGeom>
          <a:noFill/>
        </p:spPr>
        <p:txBody>
          <a:bodyPr wrap="square" rtlCol="0">
            <a:spAutoFit/>
          </a:bodyPr>
          <a:lstStyle/>
          <a:p>
            <a:pPr algn="ctr" defTabSz="685595"/>
            <a:r>
              <a:rPr lang="en-US" sz="1349" i="1" dirty="0">
                <a:solidFill>
                  <a:srgbClr val="000000"/>
                </a:solidFill>
                <a:latin typeface="Calibri"/>
              </a:rPr>
              <a:t>Specific “level” definitions can vary by district.</a:t>
            </a:r>
          </a:p>
        </p:txBody>
      </p:sp>
    </p:spTree>
    <p:extLst>
      <p:ext uri="{BB962C8B-B14F-4D97-AF65-F5344CB8AC3E}">
        <p14:creationId xmlns:p14="http://schemas.microsoft.com/office/powerpoint/2010/main" val="356320561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164DE-8ED7-466C-87B4-8E1013E826FE}"/>
              </a:ext>
            </a:extLst>
          </p:cNvPr>
          <p:cNvSpPr>
            <a:spLocks noGrp="1"/>
          </p:cNvSpPr>
          <p:nvPr>
            <p:ph type="title"/>
          </p:nvPr>
        </p:nvSpPr>
        <p:spPr>
          <a:xfrm>
            <a:off x="250705" y="168847"/>
            <a:ext cx="8227457" cy="765572"/>
          </a:xfrm>
        </p:spPr>
        <p:txBody>
          <a:bodyPr/>
          <a:lstStyle/>
          <a:p>
            <a:r>
              <a:rPr lang="en-US" dirty="0"/>
              <a:t>Responding to Behavior Escalations</a:t>
            </a:r>
          </a:p>
        </p:txBody>
      </p:sp>
      <p:pic>
        <p:nvPicPr>
          <p:cNvPr id="3" name="Picture 7">
            <a:extLst>
              <a:ext uri="{FF2B5EF4-FFF2-40B4-BE49-F238E27FC236}">
                <a16:creationId xmlns:a16="http://schemas.microsoft.com/office/drawing/2014/main" id="{890174F2-DDC0-46DC-BBB4-C023B8F506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80" y="1438623"/>
            <a:ext cx="7698081" cy="3056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93293A66-A958-452B-B9BF-1AD6DF3562E2}"/>
              </a:ext>
            </a:extLst>
          </p:cNvPr>
          <p:cNvSpPr txBox="1"/>
          <p:nvPr/>
        </p:nvSpPr>
        <p:spPr>
          <a:xfrm>
            <a:off x="103480" y="4452283"/>
            <a:ext cx="1353200" cy="507575"/>
          </a:xfrm>
          <a:prstGeom prst="rect">
            <a:avLst/>
          </a:prstGeom>
          <a:noFill/>
        </p:spPr>
        <p:txBody>
          <a:bodyPr wrap="square" rtlCol="0">
            <a:spAutoFit/>
          </a:bodyPr>
          <a:lstStyle/>
          <a:p>
            <a:pPr algn="ctr" defTabSz="685595"/>
            <a:r>
              <a:rPr lang="en-US" sz="1349" b="1" dirty="0">
                <a:solidFill>
                  <a:srgbClr val="C00000"/>
                </a:solidFill>
                <a:latin typeface="Calibri"/>
              </a:rPr>
              <a:t>Prevention Strategies</a:t>
            </a:r>
          </a:p>
        </p:txBody>
      </p:sp>
      <p:sp>
        <p:nvSpPr>
          <p:cNvPr id="5" name="TextBox 4">
            <a:extLst>
              <a:ext uri="{FF2B5EF4-FFF2-40B4-BE49-F238E27FC236}">
                <a16:creationId xmlns:a16="http://schemas.microsoft.com/office/drawing/2014/main" id="{6504317B-FDCC-4CF7-A500-BA6480745C67}"/>
              </a:ext>
            </a:extLst>
          </p:cNvPr>
          <p:cNvSpPr txBox="1"/>
          <p:nvPr/>
        </p:nvSpPr>
        <p:spPr>
          <a:xfrm>
            <a:off x="1080746" y="3307466"/>
            <a:ext cx="1353200" cy="507575"/>
          </a:xfrm>
          <a:prstGeom prst="rect">
            <a:avLst/>
          </a:prstGeom>
          <a:noFill/>
        </p:spPr>
        <p:txBody>
          <a:bodyPr wrap="square" rtlCol="0">
            <a:spAutoFit/>
          </a:bodyPr>
          <a:lstStyle/>
          <a:p>
            <a:pPr algn="ctr" defTabSz="685595"/>
            <a:r>
              <a:rPr lang="en-US" sz="1349" dirty="0">
                <a:solidFill>
                  <a:srgbClr val="000000"/>
                </a:solidFill>
                <a:latin typeface="Calibri"/>
              </a:rPr>
              <a:t>Distraction, Redirection</a:t>
            </a:r>
          </a:p>
        </p:txBody>
      </p:sp>
      <p:sp>
        <p:nvSpPr>
          <p:cNvPr id="6" name="TextBox 5">
            <a:extLst>
              <a:ext uri="{FF2B5EF4-FFF2-40B4-BE49-F238E27FC236}">
                <a16:creationId xmlns:a16="http://schemas.microsoft.com/office/drawing/2014/main" id="{45CC0A5F-99FB-41A3-839C-B8C90022099C}"/>
              </a:ext>
            </a:extLst>
          </p:cNvPr>
          <p:cNvSpPr txBox="1"/>
          <p:nvPr/>
        </p:nvSpPr>
        <p:spPr>
          <a:xfrm>
            <a:off x="1640383" y="2587792"/>
            <a:ext cx="1353200" cy="507575"/>
          </a:xfrm>
          <a:prstGeom prst="rect">
            <a:avLst/>
          </a:prstGeom>
          <a:noFill/>
        </p:spPr>
        <p:txBody>
          <a:bodyPr wrap="square" rtlCol="0">
            <a:spAutoFit/>
          </a:bodyPr>
          <a:lstStyle/>
          <a:p>
            <a:pPr algn="ctr" defTabSz="685595"/>
            <a:r>
              <a:rPr lang="en-US" sz="1349" dirty="0">
                <a:solidFill>
                  <a:srgbClr val="000000"/>
                </a:solidFill>
                <a:latin typeface="Calibri"/>
              </a:rPr>
              <a:t>Help student “feel heard”</a:t>
            </a:r>
          </a:p>
        </p:txBody>
      </p:sp>
      <p:sp>
        <p:nvSpPr>
          <p:cNvPr id="7" name="TextBox 6">
            <a:extLst>
              <a:ext uri="{FF2B5EF4-FFF2-40B4-BE49-F238E27FC236}">
                <a16:creationId xmlns:a16="http://schemas.microsoft.com/office/drawing/2014/main" id="{4959AFA4-F479-46D5-BD72-A12EFCFDB850}"/>
              </a:ext>
            </a:extLst>
          </p:cNvPr>
          <p:cNvSpPr txBox="1"/>
          <p:nvPr/>
        </p:nvSpPr>
        <p:spPr>
          <a:xfrm>
            <a:off x="2542516" y="1735280"/>
            <a:ext cx="1353200" cy="715196"/>
          </a:xfrm>
          <a:prstGeom prst="rect">
            <a:avLst/>
          </a:prstGeom>
          <a:noFill/>
        </p:spPr>
        <p:txBody>
          <a:bodyPr wrap="square" rtlCol="0">
            <a:spAutoFit/>
          </a:bodyPr>
          <a:lstStyle/>
          <a:p>
            <a:pPr algn="ctr" defTabSz="685595"/>
            <a:r>
              <a:rPr lang="en-US" sz="1349" dirty="0">
                <a:solidFill>
                  <a:srgbClr val="000000"/>
                </a:solidFill>
                <a:latin typeface="Calibri"/>
              </a:rPr>
              <a:t>Give space, support other students</a:t>
            </a:r>
          </a:p>
        </p:txBody>
      </p:sp>
      <p:sp>
        <p:nvSpPr>
          <p:cNvPr id="8" name="TextBox 7">
            <a:extLst>
              <a:ext uri="{FF2B5EF4-FFF2-40B4-BE49-F238E27FC236}">
                <a16:creationId xmlns:a16="http://schemas.microsoft.com/office/drawing/2014/main" id="{AA5087B1-CFF2-4468-99B6-42891C41BEA2}"/>
              </a:ext>
            </a:extLst>
          </p:cNvPr>
          <p:cNvSpPr txBox="1"/>
          <p:nvPr/>
        </p:nvSpPr>
        <p:spPr>
          <a:xfrm>
            <a:off x="3296219" y="1373300"/>
            <a:ext cx="2665802" cy="369332"/>
          </a:xfrm>
          <a:prstGeom prst="rect">
            <a:avLst/>
          </a:prstGeom>
          <a:noFill/>
        </p:spPr>
        <p:txBody>
          <a:bodyPr wrap="square" rtlCol="0">
            <a:spAutoFit/>
          </a:bodyPr>
          <a:lstStyle/>
          <a:p>
            <a:pPr algn="ctr" defTabSz="685595"/>
            <a:r>
              <a:rPr lang="en-US" sz="1800" b="1" dirty="0">
                <a:solidFill>
                  <a:srgbClr val="C00000"/>
                </a:solidFill>
                <a:latin typeface="Calibri"/>
              </a:rPr>
              <a:t>Address safety concerns</a:t>
            </a:r>
          </a:p>
        </p:txBody>
      </p:sp>
      <p:sp>
        <p:nvSpPr>
          <p:cNvPr id="9" name="TextBox 8">
            <a:extLst>
              <a:ext uri="{FF2B5EF4-FFF2-40B4-BE49-F238E27FC236}">
                <a16:creationId xmlns:a16="http://schemas.microsoft.com/office/drawing/2014/main" id="{D2F36652-E62F-4319-B238-3F16116B846A}"/>
              </a:ext>
            </a:extLst>
          </p:cNvPr>
          <p:cNvSpPr txBox="1"/>
          <p:nvPr/>
        </p:nvSpPr>
        <p:spPr>
          <a:xfrm>
            <a:off x="6331075" y="2767610"/>
            <a:ext cx="1353200" cy="507575"/>
          </a:xfrm>
          <a:prstGeom prst="rect">
            <a:avLst/>
          </a:prstGeom>
          <a:noFill/>
        </p:spPr>
        <p:txBody>
          <a:bodyPr wrap="square" rtlCol="0">
            <a:spAutoFit/>
          </a:bodyPr>
          <a:lstStyle/>
          <a:p>
            <a:pPr algn="ctr" defTabSz="685595"/>
            <a:r>
              <a:rPr lang="en-US" sz="1349" dirty="0">
                <a:solidFill>
                  <a:srgbClr val="000000"/>
                </a:solidFill>
                <a:latin typeface="Calibri"/>
              </a:rPr>
              <a:t>Help student “feel heard”</a:t>
            </a:r>
          </a:p>
        </p:txBody>
      </p:sp>
      <p:sp>
        <p:nvSpPr>
          <p:cNvPr id="10" name="TextBox 9">
            <a:extLst>
              <a:ext uri="{FF2B5EF4-FFF2-40B4-BE49-F238E27FC236}">
                <a16:creationId xmlns:a16="http://schemas.microsoft.com/office/drawing/2014/main" id="{1EB8519C-5766-4024-9E85-C7F73B105489}"/>
              </a:ext>
            </a:extLst>
          </p:cNvPr>
          <p:cNvSpPr txBox="1"/>
          <p:nvPr/>
        </p:nvSpPr>
        <p:spPr>
          <a:xfrm>
            <a:off x="7007676" y="3614986"/>
            <a:ext cx="1353200" cy="507575"/>
          </a:xfrm>
          <a:prstGeom prst="rect">
            <a:avLst/>
          </a:prstGeom>
          <a:noFill/>
        </p:spPr>
        <p:txBody>
          <a:bodyPr wrap="square" rtlCol="0">
            <a:spAutoFit/>
          </a:bodyPr>
          <a:lstStyle/>
          <a:p>
            <a:pPr algn="ctr" defTabSz="685595"/>
            <a:r>
              <a:rPr lang="en-US" sz="1349" dirty="0">
                <a:solidFill>
                  <a:srgbClr val="000000"/>
                </a:solidFill>
                <a:latin typeface="Calibri"/>
              </a:rPr>
              <a:t>Build fluency with life skills</a:t>
            </a:r>
          </a:p>
        </p:txBody>
      </p:sp>
      <p:sp>
        <p:nvSpPr>
          <p:cNvPr id="11" name="TextBox 10">
            <a:extLst>
              <a:ext uri="{FF2B5EF4-FFF2-40B4-BE49-F238E27FC236}">
                <a16:creationId xmlns:a16="http://schemas.microsoft.com/office/drawing/2014/main" id="{137CD5E2-E490-4EA6-A3BE-BED40311B885}"/>
              </a:ext>
            </a:extLst>
          </p:cNvPr>
          <p:cNvSpPr txBox="1"/>
          <p:nvPr/>
        </p:nvSpPr>
        <p:spPr>
          <a:xfrm>
            <a:off x="7634818" y="4450807"/>
            <a:ext cx="1353200" cy="507575"/>
          </a:xfrm>
          <a:prstGeom prst="rect">
            <a:avLst/>
          </a:prstGeom>
          <a:noFill/>
        </p:spPr>
        <p:txBody>
          <a:bodyPr wrap="square" rtlCol="0">
            <a:spAutoFit/>
          </a:bodyPr>
          <a:lstStyle/>
          <a:p>
            <a:pPr algn="ctr" defTabSz="685595"/>
            <a:r>
              <a:rPr lang="en-US" sz="1349" b="1" dirty="0">
                <a:solidFill>
                  <a:srgbClr val="C00000"/>
                </a:solidFill>
                <a:latin typeface="Calibri"/>
              </a:rPr>
              <a:t>Restore relationship</a:t>
            </a:r>
          </a:p>
        </p:txBody>
      </p:sp>
      <p:sp>
        <p:nvSpPr>
          <p:cNvPr id="12" name="TextBox 11">
            <a:extLst>
              <a:ext uri="{FF2B5EF4-FFF2-40B4-BE49-F238E27FC236}">
                <a16:creationId xmlns:a16="http://schemas.microsoft.com/office/drawing/2014/main" id="{D12B3802-A200-4C23-B971-579F18746DF3}"/>
              </a:ext>
            </a:extLst>
          </p:cNvPr>
          <p:cNvSpPr txBox="1"/>
          <p:nvPr/>
        </p:nvSpPr>
        <p:spPr>
          <a:xfrm>
            <a:off x="5431990" y="1816335"/>
            <a:ext cx="1353200" cy="507575"/>
          </a:xfrm>
          <a:prstGeom prst="rect">
            <a:avLst/>
          </a:prstGeom>
          <a:noFill/>
        </p:spPr>
        <p:txBody>
          <a:bodyPr wrap="square" rtlCol="0">
            <a:spAutoFit/>
          </a:bodyPr>
          <a:lstStyle/>
          <a:p>
            <a:pPr algn="ctr" defTabSz="685595"/>
            <a:r>
              <a:rPr lang="en-US" sz="1349" dirty="0">
                <a:solidFill>
                  <a:srgbClr val="000000"/>
                </a:solidFill>
                <a:latin typeface="Calibri"/>
              </a:rPr>
              <a:t>Support other students</a:t>
            </a:r>
          </a:p>
        </p:txBody>
      </p:sp>
      <p:sp>
        <p:nvSpPr>
          <p:cNvPr id="13" name="TextBox 12">
            <a:extLst>
              <a:ext uri="{FF2B5EF4-FFF2-40B4-BE49-F238E27FC236}">
                <a16:creationId xmlns:a16="http://schemas.microsoft.com/office/drawing/2014/main" id="{B8EB81DB-72DC-4E56-ADCA-E33E4F926A31}"/>
              </a:ext>
            </a:extLst>
          </p:cNvPr>
          <p:cNvSpPr txBox="1"/>
          <p:nvPr/>
        </p:nvSpPr>
        <p:spPr>
          <a:xfrm>
            <a:off x="1076549" y="1656709"/>
            <a:ext cx="1353200" cy="715196"/>
          </a:xfrm>
          <a:prstGeom prst="rect">
            <a:avLst/>
          </a:prstGeom>
          <a:noFill/>
        </p:spPr>
        <p:txBody>
          <a:bodyPr wrap="square" rtlCol="0">
            <a:spAutoFit/>
          </a:bodyPr>
          <a:lstStyle/>
          <a:p>
            <a:pPr algn="ctr" defTabSz="685595"/>
            <a:r>
              <a:rPr lang="en-US" sz="1349" dirty="0">
                <a:solidFill>
                  <a:srgbClr val="000000"/>
                </a:solidFill>
                <a:latin typeface="Calibri"/>
              </a:rPr>
              <a:t>“Safe Space,” cool-off pass, etc.</a:t>
            </a:r>
          </a:p>
        </p:txBody>
      </p:sp>
      <p:cxnSp>
        <p:nvCxnSpPr>
          <p:cNvPr id="15" name="Straight Arrow Connector 14">
            <a:extLst>
              <a:ext uri="{FF2B5EF4-FFF2-40B4-BE49-F238E27FC236}">
                <a16:creationId xmlns:a16="http://schemas.microsoft.com/office/drawing/2014/main" id="{E96119F8-997A-4333-9A99-9A468DF04589}"/>
              </a:ext>
            </a:extLst>
          </p:cNvPr>
          <p:cNvCxnSpPr>
            <a:cxnSpLocks/>
          </p:cNvCxnSpPr>
          <p:nvPr/>
        </p:nvCxnSpPr>
        <p:spPr>
          <a:xfrm flipH="1" flipV="1">
            <a:off x="2112497" y="2247276"/>
            <a:ext cx="204485" cy="340515"/>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FA0AF02-2684-4328-8E0B-259B840C3943}"/>
              </a:ext>
            </a:extLst>
          </p:cNvPr>
          <p:cNvCxnSpPr>
            <a:cxnSpLocks/>
          </p:cNvCxnSpPr>
          <p:nvPr/>
        </p:nvCxnSpPr>
        <p:spPr>
          <a:xfrm flipH="1" flipV="1">
            <a:off x="2316982" y="1921797"/>
            <a:ext cx="430019" cy="19702"/>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B0023B5D-7837-4EB9-8715-3D8703BC3630}"/>
              </a:ext>
            </a:extLst>
          </p:cNvPr>
          <p:cNvPicPr>
            <a:picLocks noChangeAspect="1"/>
          </p:cNvPicPr>
          <p:nvPr/>
        </p:nvPicPr>
        <p:blipFill>
          <a:blip r:embed="rId4"/>
          <a:stretch>
            <a:fillRect/>
          </a:stretch>
        </p:blipFill>
        <p:spPr>
          <a:xfrm rot="579013">
            <a:off x="7277591" y="360190"/>
            <a:ext cx="1385397" cy="1948006"/>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6151574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6124" y="1811863"/>
            <a:ext cx="1757825" cy="12503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a:stretch>
            <a:fillRect/>
          </a:stretch>
        </p:blipFill>
        <p:spPr>
          <a:xfrm>
            <a:off x="599139" y="484032"/>
            <a:ext cx="7215242" cy="887045"/>
          </a:xfrm>
          <a:prstGeom prst="rect">
            <a:avLst/>
          </a:prstGeom>
        </p:spPr>
      </p:pic>
      <p:sp>
        <p:nvSpPr>
          <p:cNvPr id="6" name="Rectangle 5"/>
          <p:cNvSpPr/>
          <p:nvPr/>
        </p:nvSpPr>
        <p:spPr>
          <a:xfrm>
            <a:off x="2567755" y="4115938"/>
            <a:ext cx="2802566" cy="323165"/>
          </a:xfrm>
          <a:prstGeom prst="rect">
            <a:avLst/>
          </a:prstGeom>
        </p:spPr>
        <p:txBody>
          <a:bodyPr wrap="square">
            <a:spAutoFit/>
          </a:bodyPr>
          <a:lstStyle/>
          <a:p>
            <a:r>
              <a:rPr lang="en-US" sz="750" dirty="0">
                <a:solidFill>
                  <a:srgbClr val="444444"/>
                </a:solidFill>
                <a:latin typeface="Calibri"/>
              </a:rPr>
              <a:t>https://smhcollaborative.org/wp-content/uploads/2019/11/universalscreening.pdf</a:t>
            </a:r>
          </a:p>
        </p:txBody>
      </p:sp>
      <p:pic>
        <p:nvPicPr>
          <p:cNvPr id="7" name="Picture 6"/>
          <p:cNvPicPr>
            <a:picLocks noChangeAspect="1"/>
          </p:cNvPicPr>
          <p:nvPr/>
        </p:nvPicPr>
        <p:blipFill>
          <a:blip r:embed="rId4"/>
          <a:stretch>
            <a:fillRect/>
          </a:stretch>
        </p:blipFill>
        <p:spPr>
          <a:xfrm>
            <a:off x="2657619" y="1712785"/>
            <a:ext cx="2330867" cy="23627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599139" y="212289"/>
            <a:ext cx="7215242" cy="323165"/>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1500" dirty="0">
                <a:solidFill>
                  <a:prstClr val="white"/>
                </a:solidFill>
                <a:latin typeface="Calibri"/>
              </a:rPr>
              <a:t>Resources for Tier 1 MH Promotion Within PBIS</a:t>
            </a:r>
          </a:p>
        </p:txBody>
      </p:sp>
      <p:sp>
        <p:nvSpPr>
          <p:cNvPr id="8" name="Rectangle 7"/>
          <p:cNvSpPr/>
          <p:nvPr/>
        </p:nvSpPr>
        <p:spPr>
          <a:xfrm>
            <a:off x="0" y="3154859"/>
            <a:ext cx="2117542" cy="403957"/>
          </a:xfrm>
          <a:prstGeom prst="rect">
            <a:avLst/>
          </a:prstGeom>
        </p:spPr>
        <p:txBody>
          <a:bodyPr wrap="square">
            <a:spAutoFit/>
          </a:bodyPr>
          <a:lstStyle/>
          <a:p>
            <a:r>
              <a:rPr lang="en-US" sz="675" dirty="0">
                <a:solidFill>
                  <a:srgbClr val="444444"/>
                </a:solidFill>
                <a:latin typeface="Calibri"/>
                <a:hlinkClick r:id="rId5"/>
              </a:rPr>
              <a:t>http://www.schoolmentalhealth.org/media/SOM/Microsites/NCSMH/Documents/Quality-Guides/Needs-Assessment-&amp;-Resource-Mapping-2.3.20.pdf</a:t>
            </a:r>
            <a:endParaRPr lang="en-US" sz="675" dirty="0">
              <a:solidFill>
                <a:srgbClr val="444444"/>
              </a:solidFill>
              <a:latin typeface="Calibri"/>
            </a:endParaRPr>
          </a:p>
        </p:txBody>
      </p:sp>
      <p:pic>
        <p:nvPicPr>
          <p:cNvPr id="10" name="Picture 9"/>
          <p:cNvPicPr>
            <a:picLocks noChangeAspect="1"/>
          </p:cNvPicPr>
          <p:nvPr/>
        </p:nvPicPr>
        <p:blipFill>
          <a:blip r:embed="rId6"/>
          <a:stretch>
            <a:fillRect/>
          </a:stretch>
        </p:blipFill>
        <p:spPr>
          <a:xfrm>
            <a:off x="5752156" y="1411472"/>
            <a:ext cx="2571310" cy="2627208"/>
          </a:xfrm>
          <a:prstGeom prst="rect">
            <a:avLst/>
          </a:prstGeom>
        </p:spPr>
      </p:pic>
      <p:sp>
        <p:nvSpPr>
          <p:cNvPr id="12" name="Rectangle 11"/>
          <p:cNvSpPr/>
          <p:nvPr/>
        </p:nvSpPr>
        <p:spPr>
          <a:xfrm>
            <a:off x="5752155" y="4075542"/>
            <a:ext cx="3164221" cy="213585"/>
          </a:xfrm>
          <a:prstGeom prst="rect">
            <a:avLst/>
          </a:prstGeom>
        </p:spPr>
        <p:txBody>
          <a:bodyPr wrap="square">
            <a:spAutoFit/>
          </a:bodyPr>
          <a:lstStyle/>
          <a:p>
            <a:r>
              <a:rPr lang="en-US" sz="788" dirty="0">
                <a:solidFill>
                  <a:srgbClr val="444444"/>
                </a:solidFill>
                <a:latin typeface="Calibri"/>
              </a:rPr>
              <a:t>https://www.livebinders.com/media/get/MjAyNDUzMzA=</a:t>
            </a:r>
          </a:p>
        </p:txBody>
      </p:sp>
    </p:spTree>
    <p:extLst>
      <p:ext uri="{BB962C8B-B14F-4D97-AF65-F5344CB8AC3E}">
        <p14:creationId xmlns:p14="http://schemas.microsoft.com/office/powerpoint/2010/main" val="45507207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8782" y="330832"/>
            <a:ext cx="6172200" cy="1468178"/>
          </a:xfrm>
        </p:spPr>
        <p:style>
          <a:lnRef idx="2">
            <a:schemeClr val="accent4"/>
          </a:lnRef>
          <a:fillRef idx="1">
            <a:schemeClr val="lt1"/>
          </a:fillRef>
          <a:effectRef idx="0">
            <a:schemeClr val="accent4"/>
          </a:effectRef>
          <a:fontRef idx="minor">
            <a:schemeClr val="dk1"/>
          </a:fontRef>
        </p:style>
        <p:txBody>
          <a:bodyPr>
            <a:normAutofit/>
          </a:bodyPr>
          <a:lstStyle/>
          <a:p>
            <a:pPr algn="ctr"/>
            <a:r>
              <a:rPr lang="en-US" sz="2025" kern="0" dirty="0">
                <a:solidFill>
                  <a:schemeClr val="tx1"/>
                </a:solidFill>
                <a:latin typeface="Calibri" panose="020F0502020204030204" pitchFamily="34" charset="0"/>
              </a:rPr>
              <a:t>Integrated Systems Framework (ISF): </a:t>
            </a:r>
            <a:br>
              <a:rPr lang="en-US" sz="2025" kern="0" dirty="0">
                <a:solidFill>
                  <a:schemeClr val="tx1"/>
                </a:solidFill>
                <a:latin typeface="Calibri" panose="020F0502020204030204" pitchFamily="34" charset="0"/>
              </a:rPr>
            </a:br>
            <a:r>
              <a:rPr lang="en-US" sz="2025" kern="0" dirty="0">
                <a:solidFill>
                  <a:schemeClr val="tx1"/>
                </a:solidFill>
                <a:latin typeface="Calibri" panose="020F0502020204030204" pitchFamily="34" charset="0"/>
              </a:rPr>
              <a:t>PBIS provides structure and foundation for scaling up a broad range of evidence-based mental health interventions within schools and communities</a:t>
            </a:r>
          </a:p>
        </p:txBody>
      </p:sp>
      <p:graphicFrame>
        <p:nvGraphicFramePr>
          <p:cNvPr id="4" name="Content Placeholder 3"/>
          <p:cNvGraphicFramePr>
            <a:graphicFrameLocks noGrp="1"/>
          </p:cNvGraphicFramePr>
          <p:nvPr>
            <p:ph idx="1"/>
          </p:nvPr>
        </p:nvGraphicFramePr>
        <p:xfrm>
          <a:off x="1485900" y="1372792"/>
          <a:ext cx="6172200" cy="32301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3239503" y="3783166"/>
            <a:ext cx="5715000" cy="300082"/>
          </a:xfrm>
          <a:prstGeom prst="rect">
            <a:avLst/>
          </a:prstGeom>
          <a:noFill/>
        </p:spPr>
        <p:txBody>
          <a:bodyPr wrap="square" rtlCol="0">
            <a:spAutoFit/>
          </a:bodyPr>
          <a:lstStyle/>
          <a:p>
            <a:pPr defTabSz="342900" eaLnBrk="0" fontAlgn="base" hangingPunct="0">
              <a:spcBef>
                <a:spcPct val="0"/>
              </a:spcBef>
              <a:spcAft>
                <a:spcPct val="0"/>
              </a:spcAft>
              <a:defRPr/>
            </a:pPr>
            <a:r>
              <a:rPr lang="en-US" dirty="0">
                <a:solidFill>
                  <a:prstClr val="black"/>
                </a:solidFill>
                <a:latin typeface="Calibri" panose="020F0502020204030204" pitchFamily="34" charset="0"/>
                <a:ea typeface="MS PGothic" panose="020B0600070205080204" pitchFamily="34" charset="-128"/>
              </a:rPr>
              <a:t>(Barrett, Eber, &amp; Weist, 2013)</a:t>
            </a:r>
          </a:p>
        </p:txBody>
      </p:sp>
      <p:pic>
        <p:nvPicPr>
          <p:cNvPr id="6" name="Picture 5"/>
          <p:cNvPicPr>
            <a:picLocks noChangeAspect="1"/>
          </p:cNvPicPr>
          <p:nvPr/>
        </p:nvPicPr>
        <p:blipFill>
          <a:blip r:embed="rId8"/>
          <a:stretch>
            <a:fillRect/>
          </a:stretch>
        </p:blipFill>
        <p:spPr>
          <a:xfrm>
            <a:off x="246738" y="504278"/>
            <a:ext cx="1782044" cy="560643"/>
          </a:xfrm>
          <a:prstGeom prst="rect">
            <a:avLst/>
          </a:prstGeom>
        </p:spPr>
      </p:pic>
      <p:sp>
        <p:nvSpPr>
          <p:cNvPr id="3" name="TextBox 2"/>
          <p:cNvSpPr txBox="1"/>
          <p:nvPr/>
        </p:nvSpPr>
        <p:spPr>
          <a:xfrm>
            <a:off x="2526723" y="4581145"/>
            <a:ext cx="4393726" cy="473206"/>
          </a:xfrm>
          <a:prstGeom prst="rect">
            <a:avLst/>
          </a:prstGeom>
          <a:ln>
            <a:solidFill>
              <a:srgbClr val="002060"/>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825" dirty="0">
                <a:solidFill>
                  <a:srgbClr val="444444"/>
                </a:solidFill>
                <a:latin typeface="Calibri"/>
                <a:hlinkClick r:id="rId9"/>
              </a:rPr>
              <a:t>https://www.pbis.org/school/school-mental-health/interconnected-systems</a:t>
            </a:r>
            <a:endParaRPr lang="en-US" sz="825" dirty="0">
              <a:solidFill>
                <a:srgbClr val="444444"/>
              </a:solidFill>
              <a:latin typeface="Calibri"/>
            </a:endParaRPr>
          </a:p>
          <a:p>
            <a:endParaRPr lang="en-US" sz="825" dirty="0">
              <a:solidFill>
                <a:srgbClr val="444444"/>
              </a:solidFill>
              <a:latin typeface="Calibri"/>
            </a:endParaRPr>
          </a:p>
          <a:p>
            <a:r>
              <a:rPr lang="en-US" sz="825" dirty="0">
                <a:solidFill>
                  <a:srgbClr val="444444"/>
                </a:solidFill>
                <a:latin typeface="Calibri"/>
                <a:hlinkClick r:id="rId10"/>
              </a:rPr>
              <a:t>http://www.midwestpbis.org/interconnected-systems-framework/tools</a:t>
            </a:r>
            <a:endParaRPr lang="en-US" sz="825" dirty="0">
              <a:solidFill>
                <a:srgbClr val="444444"/>
              </a:solidFill>
              <a:latin typeface="Calibri"/>
            </a:endParaRPr>
          </a:p>
        </p:txBody>
      </p:sp>
    </p:spTree>
    <p:extLst>
      <p:ext uri="{BB962C8B-B14F-4D97-AF65-F5344CB8AC3E}">
        <p14:creationId xmlns:p14="http://schemas.microsoft.com/office/powerpoint/2010/main" val="332511120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5875" y="250479"/>
            <a:ext cx="6372226" cy="745359"/>
          </a:xfrm>
        </p:spPr>
        <p:txBody>
          <a:bodyPr>
            <a:normAutofit/>
          </a:bodyPr>
          <a:lstStyle/>
          <a:p>
            <a:r>
              <a:rPr lang="en-US" dirty="0"/>
              <a:t>Targeted Intervention Examples (Tier 2)</a:t>
            </a:r>
          </a:p>
        </p:txBody>
      </p:sp>
      <p:graphicFrame>
        <p:nvGraphicFramePr>
          <p:cNvPr id="4" name="Content Placeholder 3"/>
          <p:cNvGraphicFramePr>
            <a:graphicFrameLocks noGrp="1"/>
          </p:cNvGraphicFramePr>
          <p:nvPr>
            <p:ph sz="quarter" idx="1"/>
          </p:nvPr>
        </p:nvGraphicFramePr>
        <p:xfrm>
          <a:off x="1285874" y="685802"/>
          <a:ext cx="6521056" cy="3935895"/>
        </p:xfrm>
        <a:graphic>
          <a:graphicData uri="http://schemas.openxmlformats.org/drawingml/2006/table">
            <a:tbl>
              <a:tblPr firstRow="1" bandRow="1">
                <a:tableStyleId>{93296810-A885-4BE3-A3E7-6D5BEEA58F35}</a:tableStyleId>
              </a:tblPr>
              <a:tblGrid>
                <a:gridCol w="3457577">
                  <a:extLst>
                    <a:ext uri="{9D8B030D-6E8A-4147-A177-3AD203B41FA5}">
                      <a16:colId xmlns:a16="http://schemas.microsoft.com/office/drawing/2014/main" val="20000"/>
                    </a:ext>
                  </a:extLst>
                </a:gridCol>
                <a:gridCol w="3063479">
                  <a:extLst>
                    <a:ext uri="{9D8B030D-6E8A-4147-A177-3AD203B41FA5}">
                      <a16:colId xmlns:a16="http://schemas.microsoft.com/office/drawing/2014/main" val="20001"/>
                    </a:ext>
                  </a:extLst>
                </a:gridCol>
              </a:tblGrid>
              <a:tr h="318246">
                <a:tc>
                  <a:txBody>
                    <a:bodyPr/>
                    <a:lstStyle/>
                    <a:p>
                      <a:r>
                        <a:rPr lang="en-US" sz="1000" dirty="0">
                          <a:solidFill>
                            <a:schemeClr val="tx1"/>
                          </a:solidFill>
                        </a:rPr>
                        <a:t>Features</a:t>
                      </a:r>
                    </a:p>
                  </a:txBody>
                  <a:tcPr marL="68580" marR="68580" marT="34290" marB="34290">
                    <a:solidFill>
                      <a:srgbClr val="DAF35F"/>
                    </a:solidFill>
                  </a:tcPr>
                </a:tc>
                <a:tc>
                  <a:txBody>
                    <a:bodyPr/>
                    <a:lstStyle/>
                    <a:p>
                      <a:r>
                        <a:rPr lang="en-US" sz="1000" dirty="0">
                          <a:solidFill>
                            <a:schemeClr val="tx1"/>
                          </a:solidFill>
                        </a:rPr>
                        <a:t>Example</a:t>
                      </a:r>
                    </a:p>
                  </a:txBody>
                  <a:tcPr marL="68580" marR="68580" marT="34290" marB="34290">
                    <a:solidFill>
                      <a:srgbClr val="DAF35F"/>
                    </a:solidFill>
                  </a:tcPr>
                </a:tc>
                <a:extLst>
                  <a:ext uri="{0D108BD9-81ED-4DB2-BD59-A6C34878D82A}">
                    <a16:rowId xmlns:a16="http://schemas.microsoft.com/office/drawing/2014/main" val="10000"/>
                  </a:ext>
                </a:extLst>
              </a:tr>
              <a:tr h="482522">
                <a:tc rowSpan="2">
                  <a:txBody>
                    <a:bodyPr/>
                    <a:lstStyle/>
                    <a:p>
                      <a:r>
                        <a:rPr lang="en-US" sz="1000" dirty="0">
                          <a:solidFill>
                            <a:schemeClr val="tx1"/>
                          </a:solidFill>
                        </a:rPr>
                        <a:t>Focus: Minimize risk for students</a:t>
                      </a:r>
                      <a:r>
                        <a:rPr lang="en-US" sz="1000" baseline="0" dirty="0">
                          <a:solidFill>
                            <a:schemeClr val="tx1"/>
                          </a:solidFill>
                        </a:rPr>
                        <a:t> with specific needs, based on experiencing a risk factor (e.g., trauma, loss, family disruption) or demonstrating elevated social-emotional-behavioral symptoms</a:t>
                      </a:r>
                      <a:endParaRPr lang="en-US" sz="1000" dirty="0">
                        <a:solidFill>
                          <a:schemeClr val="tx1"/>
                        </a:solidFill>
                      </a:endParaRPr>
                    </a:p>
                  </a:txBody>
                  <a:tcPr marL="68580" marR="68580" marT="34290" marB="34290">
                    <a:solidFill>
                      <a:srgbClr val="DAF35F"/>
                    </a:solidFill>
                  </a:tcPr>
                </a:tc>
                <a:tc>
                  <a:txBody>
                    <a:bodyPr/>
                    <a:lstStyle/>
                    <a:p>
                      <a:r>
                        <a:rPr lang="en-US" sz="1000" dirty="0">
                          <a:solidFill>
                            <a:schemeClr val="tx1"/>
                          </a:solidFill>
                        </a:rPr>
                        <a:t>Anxiety:</a:t>
                      </a:r>
                      <a:r>
                        <a:rPr lang="en-US" sz="1000" baseline="0" dirty="0">
                          <a:solidFill>
                            <a:schemeClr val="tx1"/>
                          </a:solidFill>
                        </a:rPr>
                        <a:t>  </a:t>
                      </a:r>
                      <a:r>
                        <a:rPr lang="en-US" sz="1000" dirty="0">
                          <a:solidFill>
                            <a:schemeClr val="tx1"/>
                          </a:solidFill>
                        </a:rPr>
                        <a:t>Coping</a:t>
                      </a:r>
                      <a:r>
                        <a:rPr lang="en-US" sz="1000" baseline="0" dirty="0">
                          <a:solidFill>
                            <a:schemeClr val="tx1"/>
                          </a:solidFill>
                        </a:rPr>
                        <a:t> Cat; MATCH-ADTC</a:t>
                      </a:r>
                      <a:endParaRPr lang="en-US" sz="1000" dirty="0">
                        <a:solidFill>
                          <a:schemeClr val="tx1"/>
                        </a:solidFill>
                      </a:endParaRPr>
                    </a:p>
                  </a:txBody>
                  <a:tcPr marL="68580" marR="68580" marT="34290" marB="34290">
                    <a:solidFill>
                      <a:srgbClr val="DAF35F"/>
                    </a:solidFill>
                  </a:tcPr>
                </a:tc>
                <a:extLst>
                  <a:ext uri="{0D108BD9-81ED-4DB2-BD59-A6C34878D82A}">
                    <a16:rowId xmlns:a16="http://schemas.microsoft.com/office/drawing/2014/main" val="10001"/>
                  </a:ext>
                </a:extLst>
              </a:tr>
              <a:tr h="705225">
                <a:tc vMerge="1">
                  <a:txBody>
                    <a:bodyPr/>
                    <a:lstStyle/>
                    <a:p>
                      <a:endParaRPr lang="en-US"/>
                    </a:p>
                  </a:txBody>
                  <a:tcPr/>
                </a:tc>
                <a:tc>
                  <a:txBody>
                    <a:bodyPr/>
                    <a:lstStyle/>
                    <a:p>
                      <a:r>
                        <a:rPr lang="en-US" sz="1000" dirty="0">
                          <a:solidFill>
                            <a:schemeClr val="tx1"/>
                          </a:solidFill>
                        </a:rPr>
                        <a:t>Depression:</a:t>
                      </a:r>
                      <a:r>
                        <a:rPr lang="en-US" sz="1000" baseline="0" dirty="0">
                          <a:solidFill>
                            <a:schemeClr val="tx1"/>
                          </a:solidFill>
                        </a:rPr>
                        <a:t>  </a:t>
                      </a:r>
                      <a:r>
                        <a:rPr lang="en-US" sz="1000" dirty="0">
                          <a:solidFill>
                            <a:schemeClr val="tx1"/>
                          </a:solidFill>
                        </a:rPr>
                        <a:t>Taking ACTION;</a:t>
                      </a:r>
                      <a:r>
                        <a:rPr lang="en-US" sz="1000" baseline="0" dirty="0">
                          <a:solidFill>
                            <a:schemeClr val="tx1"/>
                          </a:solidFill>
                        </a:rPr>
                        <a:t> Coping with Stress (CWD-A); MATCH-ADTC; IPT-A; </a:t>
                      </a:r>
                      <a:endParaRPr lang="en-US" sz="1000" dirty="0">
                        <a:solidFill>
                          <a:schemeClr val="tx1"/>
                        </a:solidFill>
                      </a:endParaRPr>
                    </a:p>
                  </a:txBody>
                  <a:tcPr marL="68580" marR="68580" marT="34290" marB="34290">
                    <a:solidFill>
                      <a:srgbClr val="DAF35F"/>
                    </a:solidFill>
                  </a:tcPr>
                </a:tc>
                <a:extLst>
                  <a:ext uri="{0D108BD9-81ED-4DB2-BD59-A6C34878D82A}">
                    <a16:rowId xmlns:a16="http://schemas.microsoft.com/office/drawing/2014/main" val="10002"/>
                  </a:ext>
                </a:extLst>
              </a:tr>
              <a:tr h="549301">
                <a:tc>
                  <a:txBody>
                    <a:bodyPr/>
                    <a:lstStyle/>
                    <a:p>
                      <a:r>
                        <a:rPr lang="en-US" sz="1000" dirty="0">
                          <a:solidFill>
                            <a:schemeClr val="tx1"/>
                          </a:solidFill>
                        </a:rPr>
                        <a:t>Use group and individual</a:t>
                      </a:r>
                      <a:r>
                        <a:rPr lang="en-US" sz="1000" baseline="0" dirty="0">
                          <a:solidFill>
                            <a:schemeClr val="tx1"/>
                          </a:solidFill>
                        </a:rPr>
                        <a:t> data to: identify specific needs and monitor progress</a:t>
                      </a:r>
                      <a:endParaRPr lang="en-US" sz="1000" dirty="0">
                        <a:solidFill>
                          <a:schemeClr val="tx1"/>
                        </a:solidFill>
                      </a:endParaRPr>
                    </a:p>
                  </a:txBody>
                  <a:tcPr marL="68580" marR="68580" marT="34290" marB="34290">
                    <a:solidFill>
                      <a:srgbClr val="DAF35F"/>
                    </a:solidFill>
                  </a:tcPr>
                </a:tc>
                <a:tc>
                  <a:txBody>
                    <a:bodyPr/>
                    <a:lstStyle/>
                    <a:p>
                      <a:r>
                        <a:rPr lang="en-US" sz="1000" dirty="0">
                          <a:solidFill>
                            <a:schemeClr val="tx1"/>
                          </a:solidFill>
                        </a:rPr>
                        <a:t>Anger:</a:t>
                      </a:r>
                      <a:r>
                        <a:rPr lang="en-US" sz="1000" baseline="0" dirty="0">
                          <a:solidFill>
                            <a:schemeClr val="tx1"/>
                          </a:solidFill>
                        </a:rPr>
                        <a:t>  Anger Coping Program; Coping Power Program; Think First; BEP: Check in Check Out</a:t>
                      </a:r>
                      <a:endParaRPr lang="en-US" sz="1000" dirty="0">
                        <a:solidFill>
                          <a:schemeClr val="tx1"/>
                        </a:solidFill>
                      </a:endParaRPr>
                    </a:p>
                  </a:txBody>
                  <a:tcPr marL="68580" marR="68580" marT="34290" marB="34290">
                    <a:solidFill>
                      <a:srgbClr val="DAF35F"/>
                    </a:solidFill>
                  </a:tcPr>
                </a:tc>
                <a:extLst>
                  <a:ext uri="{0D108BD9-81ED-4DB2-BD59-A6C34878D82A}">
                    <a16:rowId xmlns:a16="http://schemas.microsoft.com/office/drawing/2014/main" val="10003"/>
                  </a:ext>
                </a:extLst>
              </a:tr>
              <a:tr h="7847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Development and generalization of skills in a specific need area </a:t>
                      </a:r>
                      <a:r>
                        <a:rPr lang="en-US" sz="1000" baseline="0" dirty="0">
                          <a:solidFill>
                            <a:schemeClr val="tx1"/>
                          </a:solidFill>
                        </a:rPr>
                        <a:t>(e.g., anxiety, depression, grief, peer relations)</a:t>
                      </a:r>
                      <a:endParaRPr lang="en-US" sz="1000" dirty="0">
                        <a:solidFill>
                          <a:schemeClr val="tx1"/>
                        </a:solidFill>
                      </a:endParaRPr>
                    </a:p>
                  </a:txBody>
                  <a:tcPr marL="68580" marR="68580" marT="34290" marB="34290">
                    <a:solidFill>
                      <a:srgbClr val="DAF35F"/>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Aggression</a:t>
                      </a:r>
                      <a:r>
                        <a:rPr lang="en-US" sz="1000" baseline="0" dirty="0">
                          <a:solidFill>
                            <a:schemeClr val="tx1"/>
                          </a:solidFill>
                        </a:rPr>
                        <a:t> and noncompliance: Behavioral parent training; First Steps to Success</a:t>
                      </a:r>
                      <a:endParaRPr lang="en-US" sz="1000" dirty="0">
                        <a:solidFill>
                          <a:schemeClr val="tx1"/>
                        </a:solidFill>
                      </a:endParaRPr>
                    </a:p>
                  </a:txBody>
                  <a:tcPr marL="68580" marR="68580" marT="34290" marB="34290">
                    <a:solidFill>
                      <a:srgbClr val="DAF35F"/>
                    </a:solidFill>
                  </a:tcPr>
                </a:tc>
                <a:extLst>
                  <a:ext uri="{0D108BD9-81ED-4DB2-BD59-A6C34878D82A}">
                    <a16:rowId xmlns:a16="http://schemas.microsoft.com/office/drawing/2014/main" val="10004"/>
                  </a:ext>
                </a:extLst>
              </a:tr>
              <a:tr h="5762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Opportunities to practice skills</a:t>
                      </a:r>
                      <a:r>
                        <a:rPr lang="en-US" sz="1000" baseline="0" dirty="0">
                          <a:solidFill>
                            <a:schemeClr val="tx1"/>
                          </a:solidFill>
                        </a:rPr>
                        <a:t> aligned with goals to reduce risk</a:t>
                      </a:r>
                      <a:endParaRPr lang="en-US" sz="1000" dirty="0">
                        <a:solidFill>
                          <a:schemeClr val="tx1"/>
                        </a:solidFill>
                      </a:endParaRPr>
                    </a:p>
                  </a:txBody>
                  <a:tcPr marL="68580" marR="68580" marT="34290" marB="34290">
                    <a:solidFill>
                      <a:srgbClr val="DAF35F"/>
                    </a:solidFill>
                  </a:tcPr>
                </a:tc>
                <a:tc>
                  <a:txBody>
                    <a:bodyPr/>
                    <a:lstStyle/>
                    <a:p>
                      <a:r>
                        <a:rPr lang="en-US" sz="1000" dirty="0">
                          <a:solidFill>
                            <a:schemeClr val="tx1"/>
                          </a:solidFill>
                        </a:rPr>
                        <a:t>Family disruption</a:t>
                      </a:r>
                      <a:r>
                        <a:rPr lang="en-US" sz="1000" baseline="0" dirty="0">
                          <a:solidFill>
                            <a:schemeClr val="tx1"/>
                          </a:solidFill>
                        </a:rPr>
                        <a:t> (divorce): </a:t>
                      </a:r>
                    </a:p>
                    <a:p>
                      <a:r>
                        <a:rPr lang="en-US" sz="1000" baseline="0" dirty="0">
                          <a:solidFill>
                            <a:schemeClr val="tx1"/>
                          </a:solidFill>
                        </a:rPr>
                        <a:t>Children of Divorce Intervention Program</a:t>
                      </a:r>
                      <a:endParaRPr lang="en-US" sz="1000" dirty="0">
                        <a:solidFill>
                          <a:schemeClr val="tx1"/>
                        </a:solidFill>
                      </a:endParaRPr>
                    </a:p>
                  </a:txBody>
                  <a:tcPr marL="68580" marR="68580" marT="34290" marB="34290">
                    <a:solidFill>
                      <a:srgbClr val="DAF35F"/>
                    </a:solidFill>
                  </a:tcPr>
                </a:tc>
                <a:extLst>
                  <a:ext uri="{0D108BD9-81ED-4DB2-BD59-A6C34878D82A}">
                    <a16:rowId xmlns:a16="http://schemas.microsoft.com/office/drawing/2014/main" val="10005"/>
                  </a:ext>
                </a:extLst>
              </a:tr>
              <a:tr h="519640">
                <a:tc>
                  <a:txBody>
                    <a:bodyPr/>
                    <a:lstStyle/>
                    <a:p>
                      <a:r>
                        <a:rPr lang="en-US" sz="1000" dirty="0">
                          <a:solidFill>
                            <a:schemeClr val="tx1"/>
                          </a:solidFill>
                        </a:rPr>
                        <a:t>Via small group or individual attention, provide</a:t>
                      </a:r>
                      <a:r>
                        <a:rPr lang="en-US" sz="1000" baseline="0" dirty="0">
                          <a:solidFill>
                            <a:schemeClr val="tx1"/>
                          </a:solidFill>
                        </a:rPr>
                        <a:t> direction instruction modeling  of skills taught</a:t>
                      </a:r>
                      <a:endParaRPr lang="en-US" sz="1000" dirty="0">
                        <a:solidFill>
                          <a:schemeClr val="tx1"/>
                        </a:solidFill>
                      </a:endParaRPr>
                    </a:p>
                  </a:txBody>
                  <a:tcPr marL="68580" marR="68580" marT="34290" marB="34290">
                    <a:solidFill>
                      <a:srgbClr val="DAF35F"/>
                    </a:solidFill>
                  </a:tcPr>
                </a:tc>
                <a:tc>
                  <a:txBody>
                    <a:bodyPr/>
                    <a:lstStyle/>
                    <a:p>
                      <a:r>
                        <a:rPr lang="en-US" sz="1000" dirty="0">
                          <a:solidFill>
                            <a:schemeClr val="tx1"/>
                          </a:solidFill>
                        </a:rPr>
                        <a:t>Provide a student drop-in center staffed</a:t>
                      </a:r>
                      <a:r>
                        <a:rPr lang="en-US" sz="1000" baseline="0" dirty="0">
                          <a:solidFill>
                            <a:schemeClr val="tx1"/>
                          </a:solidFill>
                        </a:rPr>
                        <a:t> by SMH provider, to assist at-risk students</a:t>
                      </a:r>
                      <a:endParaRPr lang="en-US" sz="1000" dirty="0">
                        <a:solidFill>
                          <a:schemeClr val="tx1"/>
                        </a:solidFill>
                      </a:endParaRPr>
                    </a:p>
                  </a:txBody>
                  <a:tcPr marL="68580" marR="68580" marT="34290" marB="34290">
                    <a:solidFill>
                      <a:srgbClr val="DAF35F"/>
                    </a:solidFill>
                  </a:tcPr>
                </a:tc>
                <a:extLst>
                  <a:ext uri="{0D108BD9-81ED-4DB2-BD59-A6C34878D82A}">
                    <a16:rowId xmlns:a16="http://schemas.microsoft.com/office/drawing/2014/main" val="10006"/>
                  </a:ext>
                </a:extLst>
              </a:tr>
            </a:tbl>
          </a:graphicData>
        </a:graphic>
      </p:graphicFrame>
      <p:sp>
        <p:nvSpPr>
          <p:cNvPr id="5" name="TextBox 6"/>
          <p:cNvSpPr txBox="1">
            <a:spLocks noChangeArrowheads="1"/>
          </p:cNvSpPr>
          <p:nvPr/>
        </p:nvSpPr>
        <p:spPr bwMode="auto">
          <a:xfrm>
            <a:off x="2342240" y="4867819"/>
            <a:ext cx="311944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728F"/>
              </a:buClr>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Clr>
                <a:srgbClr val="B2BB1E"/>
              </a:buClr>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Clr>
                <a:srgbClr val="00728F"/>
              </a:buClr>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Clr>
                <a:srgbClr val="B2BB1E"/>
              </a:buClr>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Clr>
                <a:srgbClr val="00728F"/>
              </a:buClr>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Clr>
                <a:srgbClr val="00728F"/>
              </a:buClr>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Clr>
                <a:srgbClr val="00728F"/>
              </a:buClr>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Clr>
                <a:srgbClr val="00728F"/>
              </a:buClr>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Clr>
                <a:srgbClr val="00728F"/>
              </a:buClr>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ClrTx/>
              <a:buNone/>
            </a:pPr>
            <a:r>
              <a:rPr lang="en-US" altLang="en-US" sz="1350" dirty="0">
                <a:solidFill>
                  <a:srgbClr val="444444"/>
                </a:solidFill>
              </a:rPr>
              <a:t>- </a:t>
            </a:r>
            <a:r>
              <a:rPr lang="en-US" altLang="en-US" sz="1350" dirty="0" err="1">
                <a:solidFill>
                  <a:srgbClr val="444444"/>
                </a:solidFill>
              </a:rPr>
              <a:t>Christner</a:t>
            </a:r>
            <a:r>
              <a:rPr lang="en-US" altLang="en-US" sz="1350" dirty="0">
                <a:solidFill>
                  <a:srgbClr val="444444"/>
                </a:solidFill>
              </a:rPr>
              <a:t> &amp; </a:t>
            </a:r>
            <a:r>
              <a:rPr lang="en-US" altLang="en-US" sz="1350" dirty="0" err="1">
                <a:solidFill>
                  <a:srgbClr val="444444"/>
                </a:solidFill>
              </a:rPr>
              <a:t>Mennuti</a:t>
            </a:r>
            <a:r>
              <a:rPr lang="en-US" altLang="en-US" sz="1350" dirty="0">
                <a:solidFill>
                  <a:srgbClr val="444444"/>
                </a:solidFill>
              </a:rPr>
              <a:t>, 2009; Simon, 2016</a:t>
            </a:r>
          </a:p>
        </p:txBody>
      </p:sp>
    </p:spTree>
    <p:custDataLst>
      <p:tags r:id="rId1"/>
    </p:custDataLst>
    <p:extLst>
      <p:ext uri="{BB962C8B-B14F-4D97-AF65-F5344CB8AC3E}">
        <p14:creationId xmlns:p14="http://schemas.microsoft.com/office/powerpoint/2010/main" val="241635607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Shape 957"/>
          <p:cNvSpPr/>
          <p:nvPr/>
        </p:nvSpPr>
        <p:spPr>
          <a:xfrm>
            <a:off x="-541139" y="-857540"/>
            <a:ext cx="103950" cy="207731"/>
          </a:xfrm>
          <a:prstGeom prst="rect">
            <a:avLst/>
          </a:prstGeom>
          <a:noFill/>
          <a:ln>
            <a:noFill/>
          </a:ln>
        </p:spPr>
        <p:txBody>
          <a:bodyPr wrap="square" lIns="51427" tIns="25706" rIns="51427" bIns="25706" anchor="ctr" anchorCtr="0">
            <a:noAutofit/>
          </a:bodyPr>
          <a:lstStyle/>
          <a:p>
            <a:pPr indent="-64294">
              <a:buClr>
                <a:srgbClr val="000000"/>
              </a:buClr>
            </a:pPr>
            <a:endParaRPr sz="1013" dirty="0">
              <a:solidFill>
                <a:srgbClr val="444444"/>
              </a:solidFill>
              <a:latin typeface="Calibri"/>
              <a:sym typeface="Calibri"/>
            </a:endParaRPr>
          </a:p>
        </p:txBody>
      </p:sp>
      <p:sp>
        <p:nvSpPr>
          <p:cNvPr id="958" name="Shape 958"/>
          <p:cNvSpPr/>
          <p:nvPr/>
        </p:nvSpPr>
        <p:spPr>
          <a:xfrm>
            <a:off x="-541139" y="-632512"/>
            <a:ext cx="103950" cy="207731"/>
          </a:xfrm>
          <a:prstGeom prst="rect">
            <a:avLst/>
          </a:prstGeom>
          <a:noFill/>
          <a:ln>
            <a:noFill/>
          </a:ln>
        </p:spPr>
        <p:txBody>
          <a:bodyPr wrap="square" lIns="51427" tIns="25706" rIns="51427" bIns="25706" anchor="ctr" anchorCtr="0">
            <a:noAutofit/>
          </a:bodyPr>
          <a:lstStyle/>
          <a:p>
            <a:pPr indent="-64294">
              <a:buClr>
                <a:srgbClr val="000000"/>
              </a:buClr>
            </a:pPr>
            <a:endParaRPr sz="1013" dirty="0">
              <a:solidFill>
                <a:srgbClr val="444444"/>
              </a:solidFill>
              <a:latin typeface="Calibri"/>
              <a:sym typeface="Calibri"/>
            </a:endParaRPr>
          </a:p>
        </p:txBody>
      </p:sp>
      <p:sp>
        <p:nvSpPr>
          <p:cNvPr id="959" name="Shape 959"/>
          <p:cNvSpPr/>
          <p:nvPr/>
        </p:nvSpPr>
        <p:spPr>
          <a:xfrm>
            <a:off x="1391105" y="849081"/>
            <a:ext cx="3365106" cy="683775"/>
          </a:xfrm>
          <a:prstGeom prst="rect">
            <a:avLst/>
          </a:prstGeom>
          <a:noFill/>
          <a:ln>
            <a:noFill/>
          </a:ln>
        </p:spPr>
        <p:txBody>
          <a:bodyPr wrap="square" lIns="51427" tIns="25706" rIns="51427" bIns="25706" anchor="ctr" anchorCtr="0">
            <a:noAutofit/>
          </a:bodyPr>
          <a:lstStyle/>
          <a:p>
            <a:pPr indent="-21431" algn="ctr">
              <a:buClr>
                <a:srgbClr val="3333CC"/>
              </a:buClr>
              <a:buSzPct val="25000"/>
            </a:pPr>
            <a:r>
              <a:rPr lang="en-US" b="1" u="sng" dirty="0">
                <a:solidFill>
                  <a:srgbClr val="3333CC"/>
                </a:solidFill>
                <a:latin typeface="Calibri"/>
                <a:sym typeface="Calibri"/>
              </a:rPr>
              <a:t>Daily Progress Report (DPR) Sample MW PBIS</a:t>
            </a:r>
            <a:br>
              <a:rPr lang="en-US" b="1" u="sng" dirty="0">
                <a:solidFill>
                  <a:srgbClr val="3333CC"/>
                </a:solidFill>
                <a:latin typeface="Calibri"/>
                <a:sym typeface="Calibri"/>
              </a:rPr>
            </a:br>
            <a:endParaRPr lang="en-US" b="1" u="sng" dirty="0">
              <a:solidFill>
                <a:srgbClr val="3333CC"/>
              </a:solidFill>
              <a:latin typeface="Calibri"/>
              <a:sym typeface="Calibri"/>
            </a:endParaRPr>
          </a:p>
          <a:p>
            <a:pPr indent="-8930" algn="ctr">
              <a:buClr>
                <a:srgbClr val="444444"/>
              </a:buClr>
              <a:buSzPct val="25000"/>
            </a:pPr>
            <a:r>
              <a:rPr lang="en-US" sz="563" dirty="0">
                <a:solidFill>
                  <a:srgbClr val="444444"/>
                </a:solidFill>
                <a:latin typeface="Calibri"/>
                <a:sym typeface="Comic Sans MS"/>
              </a:rPr>
              <a:t>NAME:______________________  DATE:__________________</a:t>
            </a:r>
          </a:p>
          <a:p>
            <a:pPr indent="-35719" algn="ctr">
              <a:buClr>
                <a:srgbClr val="000000"/>
              </a:buClr>
            </a:pPr>
            <a:endParaRPr sz="563" dirty="0">
              <a:solidFill>
                <a:srgbClr val="444444"/>
              </a:solidFill>
              <a:latin typeface="Calibri"/>
              <a:sym typeface="Calibri"/>
            </a:endParaRPr>
          </a:p>
          <a:p>
            <a:pPr indent="-8930" algn="ctr">
              <a:buClr>
                <a:srgbClr val="444444"/>
              </a:buClr>
              <a:buSzPct val="25000"/>
            </a:pPr>
            <a:r>
              <a:rPr lang="en-US" sz="563" dirty="0">
                <a:solidFill>
                  <a:srgbClr val="444444"/>
                </a:solidFill>
                <a:latin typeface="Calibri"/>
                <a:sym typeface="Calibri"/>
              </a:rPr>
              <a:t>Teachers please indicate YES (2), SO-SO (1), or NO (0) regarding the student’s achievement</a:t>
            </a:r>
            <a:br>
              <a:rPr lang="en-US" sz="563" dirty="0">
                <a:solidFill>
                  <a:srgbClr val="444444"/>
                </a:solidFill>
                <a:latin typeface="Calibri"/>
                <a:sym typeface="Calibri"/>
              </a:rPr>
            </a:br>
            <a:r>
              <a:rPr lang="en-US" sz="563" dirty="0">
                <a:solidFill>
                  <a:srgbClr val="444444"/>
                </a:solidFill>
                <a:latin typeface="Calibri"/>
                <a:sym typeface="Calibri"/>
              </a:rPr>
              <a:t> in relation to the following sets of expectations/behaviors</a:t>
            </a:r>
            <a:r>
              <a:rPr lang="en-US" sz="506" dirty="0">
                <a:solidFill>
                  <a:srgbClr val="444444"/>
                </a:solidFill>
                <a:latin typeface="Calibri"/>
                <a:sym typeface="Comic Sans MS"/>
              </a:rPr>
              <a:t>.</a:t>
            </a:r>
          </a:p>
        </p:txBody>
      </p:sp>
      <p:graphicFrame>
        <p:nvGraphicFramePr>
          <p:cNvPr id="960" name="Shape 960"/>
          <p:cNvGraphicFramePr/>
          <p:nvPr/>
        </p:nvGraphicFramePr>
        <p:xfrm>
          <a:off x="1447482" y="1371600"/>
          <a:ext cx="5439966" cy="3000528"/>
        </p:xfrm>
        <a:graphic>
          <a:graphicData uri="http://schemas.openxmlformats.org/drawingml/2006/table">
            <a:tbl>
              <a:tblPr>
                <a:noFill/>
              </a:tblPr>
              <a:tblGrid>
                <a:gridCol w="1235008">
                  <a:extLst>
                    <a:ext uri="{9D8B030D-6E8A-4147-A177-3AD203B41FA5}">
                      <a16:colId xmlns:a16="http://schemas.microsoft.com/office/drawing/2014/main" val="20000"/>
                    </a:ext>
                  </a:extLst>
                </a:gridCol>
                <a:gridCol w="1050710">
                  <a:extLst>
                    <a:ext uri="{9D8B030D-6E8A-4147-A177-3AD203B41FA5}">
                      <a16:colId xmlns:a16="http://schemas.microsoft.com/office/drawing/2014/main" val="20001"/>
                    </a:ext>
                  </a:extLst>
                </a:gridCol>
                <a:gridCol w="1050710">
                  <a:extLst>
                    <a:ext uri="{9D8B030D-6E8A-4147-A177-3AD203B41FA5}">
                      <a16:colId xmlns:a16="http://schemas.microsoft.com/office/drawing/2014/main" val="20002"/>
                    </a:ext>
                  </a:extLst>
                </a:gridCol>
                <a:gridCol w="1050710">
                  <a:extLst>
                    <a:ext uri="{9D8B030D-6E8A-4147-A177-3AD203B41FA5}">
                      <a16:colId xmlns:a16="http://schemas.microsoft.com/office/drawing/2014/main" val="20003"/>
                    </a:ext>
                  </a:extLst>
                </a:gridCol>
                <a:gridCol w="1052828">
                  <a:extLst>
                    <a:ext uri="{9D8B030D-6E8A-4147-A177-3AD203B41FA5}">
                      <a16:colId xmlns:a16="http://schemas.microsoft.com/office/drawing/2014/main" val="20004"/>
                    </a:ext>
                  </a:extLst>
                </a:gridCol>
              </a:tblGrid>
              <a:tr h="352844">
                <a:tc>
                  <a:txBody>
                    <a:bodyPr/>
                    <a:lstStyle/>
                    <a:p>
                      <a:pPr marL="0" marR="0" lvl="0" indent="-14287" algn="ctr" rtl="0">
                        <a:lnSpc>
                          <a:spcPct val="100000"/>
                        </a:lnSpc>
                        <a:spcBef>
                          <a:spcPts val="0"/>
                        </a:spcBef>
                        <a:spcAft>
                          <a:spcPts val="0"/>
                        </a:spcAft>
                        <a:buClr>
                          <a:schemeClr val="dk1"/>
                        </a:buClr>
                        <a:buSzPct val="25000"/>
                        <a:buFont typeface="Calibri"/>
                        <a:buNone/>
                      </a:pPr>
                      <a:endParaRPr sz="500" b="1" i="0" u="none" strike="noStrike" cap="none" dirty="0">
                        <a:solidFill>
                          <a:schemeClr val="dk1"/>
                        </a:solidFill>
                        <a:latin typeface="Arial"/>
                        <a:ea typeface="Arial"/>
                        <a:cs typeface="Arial"/>
                        <a:sym typeface="Arial"/>
                      </a:endParaRPr>
                    </a:p>
                    <a:p>
                      <a:pPr marL="0" marR="0" lvl="0" indent="-14287" algn="ctr" rtl="0">
                        <a:lnSpc>
                          <a:spcPct val="100000"/>
                        </a:lnSpc>
                        <a:spcBef>
                          <a:spcPts val="0"/>
                        </a:spcBef>
                        <a:spcAft>
                          <a:spcPts val="0"/>
                        </a:spcAft>
                        <a:buClr>
                          <a:schemeClr val="dk1"/>
                        </a:buClr>
                        <a:buSzPct val="25000"/>
                        <a:buFont typeface="Arial"/>
                        <a:buNone/>
                      </a:pPr>
                      <a:r>
                        <a:rPr lang="en-US" sz="500" b="1" i="0" u="none" strike="noStrike" cap="none" dirty="0">
                          <a:solidFill>
                            <a:schemeClr val="dk1"/>
                          </a:solidFill>
                          <a:latin typeface="Arial"/>
                          <a:ea typeface="Arial"/>
                          <a:cs typeface="Arial"/>
                          <a:sym typeface="Arial"/>
                        </a:rPr>
                        <a:t>EXPECTATIONS</a:t>
                      </a:r>
                    </a:p>
                  </a:txBody>
                  <a:tcPr marL="51441" marR="51441" marT="25721" marB="25721">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B3B3B3"/>
                    </a:solidFill>
                  </a:tcPr>
                </a:tc>
                <a:tc>
                  <a:txBody>
                    <a:bodyPr/>
                    <a:lstStyle/>
                    <a:p>
                      <a:pPr marL="0" marR="0" lvl="0" indent="-14287" algn="ctr" rtl="0">
                        <a:lnSpc>
                          <a:spcPct val="100000"/>
                        </a:lnSpc>
                        <a:spcBef>
                          <a:spcPts val="0"/>
                        </a:spcBef>
                        <a:spcAft>
                          <a:spcPts val="0"/>
                        </a:spcAft>
                        <a:buClr>
                          <a:schemeClr val="dk1"/>
                        </a:buClr>
                        <a:buSzPct val="25000"/>
                        <a:buFont typeface="Arial"/>
                        <a:buNone/>
                      </a:pPr>
                      <a:r>
                        <a:rPr lang="en-US" sz="500" b="1" i="0" u="none" strike="noStrike" cap="none">
                          <a:solidFill>
                            <a:schemeClr val="dk1"/>
                          </a:solidFill>
                          <a:latin typeface="Arial"/>
                          <a:ea typeface="Arial"/>
                          <a:cs typeface="Arial"/>
                          <a:sym typeface="Arial"/>
                        </a:rPr>
                        <a:t>1 st block</a:t>
                      </a:r>
                    </a:p>
                  </a:txBody>
                  <a:tcPr marL="51441" marR="51441" marT="25721" marB="25721">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B3B3B3"/>
                    </a:solidFill>
                  </a:tcPr>
                </a:tc>
                <a:tc>
                  <a:txBody>
                    <a:bodyPr/>
                    <a:lstStyle/>
                    <a:p>
                      <a:pPr marL="0" marR="0" lvl="0" indent="-14287" algn="ctr" rtl="0">
                        <a:lnSpc>
                          <a:spcPct val="100000"/>
                        </a:lnSpc>
                        <a:spcBef>
                          <a:spcPts val="0"/>
                        </a:spcBef>
                        <a:spcAft>
                          <a:spcPts val="0"/>
                        </a:spcAft>
                        <a:buClr>
                          <a:schemeClr val="dk1"/>
                        </a:buClr>
                        <a:buSzPct val="25000"/>
                        <a:buFont typeface="Arial"/>
                        <a:buNone/>
                      </a:pPr>
                      <a:r>
                        <a:rPr lang="en-US" sz="500" b="1" i="0" u="none" strike="noStrike" cap="none">
                          <a:solidFill>
                            <a:schemeClr val="dk1"/>
                          </a:solidFill>
                          <a:latin typeface="Arial"/>
                          <a:ea typeface="Arial"/>
                          <a:cs typeface="Arial"/>
                          <a:sym typeface="Arial"/>
                        </a:rPr>
                        <a:t>2</a:t>
                      </a:r>
                      <a:r>
                        <a:rPr lang="en-US" sz="500" b="1" i="0" u="none" strike="noStrike" cap="none" baseline="30000">
                          <a:solidFill>
                            <a:schemeClr val="dk1"/>
                          </a:solidFill>
                          <a:latin typeface="Arial"/>
                          <a:ea typeface="Arial"/>
                          <a:cs typeface="Arial"/>
                          <a:sym typeface="Arial"/>
                        </a:rPr>
                        <a:t> </a:t>
                      </a:r>
                      <a:r>
                        <a:rPr lang="en-US" sz="500" b="1" i="0" u="none" strike="noStrike" cap="none">
                          <a:solidFill>
                            <a:schemeClr val="dk1"/>
                          </a:solidFill>
                          <a:latin typeface="Arial"/>
                          <a:ea typeface="Arial"/>
                          <a:cs typeface="Arial"/>
                          <a:sym typeface="Arial"/>
                        </a:rPr>
                        <a:t>nd block</a:t>
                      </a:r>
                    </a:p>
                  </a:txBody>
                  <a:tcPr marL="51441" marR="51441" marT="25721" marB="25721">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B3B3B3"/>
                    </a:solidFill>
                  </a:tcPr>
                </a:tc>
                <a:tc>
                  <a:txBody>
                    <a:bodyPr/>
                    <a:lstStyle/>
                    <a:p>
                      <a:pPr marL="0" marR="0" lvl="0" indent="-14287" algn="ctr" rtl="0">
                        <a:lnSpc>
                          <a:spcPct val="100000"/>
                        </a:lnSpc>
                        <a:spcBef>
                          <a:spcPts val="0"/>
                        </a:spcBef>
                        <a:spcAft>
                          <a:spcPts val="0"/>
                        </a:spcAft>
                        <a:buClr>
                          <a:schemeClr val="dk1"/>
                        </a:buClr>
                        <a:buSzPct val="25000"/>
                        <a:buFont typeface="Arial"/>
                        <a:buNone/>
                      </a:pPr>
                      <a:r>
                        <a:rPr lang="en-US" sz="500" b="1" i="0" u="none" strike="noStrike" cap="none">
                          <a:solidFill>
                            <a:schemeClr val="dk1"/>
                          </a:solidFill>
                          <a:latin typeface="Arial"/>
                          <a:ea typeface="Arial"/>
                          <a:cs typeface="Arial"/>
                          <a:sym typeface="Arial"/>
                        </a:rPr>
                        <a:t>3 rd block</a:t>
                      </a:r>
                    </a:p>
                  </a:txBody>
                  <a:tcPr marL="51441" marR="51441" marT="25721" marB="25721">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B3B3B3"/>
                    </a:solidFill>
                  </a:tcPr>
                </a:tc>
                <a:tc>
                  <a:txBody>
                    <a:bodyPr/>
                    <a:lstStyle/>
                    <a:p>
                      <a:pPr marL="0" marR="0" lvl="0" indent="-14287" algn="ctr" rtl="0">
                        <a:lnSpc>
                          <a:spcPct val="100000"/>
                        </a:lnSpc>
                        <a:spcBef>
                          <a:spcPts val="0"/>
                        </a:spcBef>
                        <a:spcAft>
                          <a:spcPts val="0"/>
                        </a:spcAft>
                        <a:buClr>
                          <a:schemeClr val="dk1"/>
                        </a:buClr>
                        <a:buSzPct val="25000"/>
                        <a:buFont typeface="Arial"/>
                        <a:buNone/>
                      </a:pPr>
                      <a:r>
                        <a:rPr lang="en-US" sz="500" b="1" i="0" u="none" strike="noStrike" cap="none">
                          <a:solidFill>
                            <a:schemeClr val="dk1"/>
                          </a:solidFill>
                          <a:latin typeface="Arial"/>
                          <a:ea typeface="Arial"/>
                          <a:cs typeface="Arial"/>
                          <a:sym typeface="Arial"/>
                        </a:rPr>
                        <a:t>4 th block</a:t>
                      </a:r>
                    </a:p>
                  </a:txBody>
                  <a:tcPr marL="51441" marR="51441" marT="25721" marB="25721">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B3B3B3"/>
                    </a:solidFill>
                  </a:tcPr>
                </a:tc>
                <a:extLst>
                  <a:ext uri="{0D108BD9-81ED-4DB2-BD59-A6C34878D82A}">
                    <a16:rowId xmlns:a16="http://schemas.microsoft.com/office/drawing/2014/main" val="10000"/>
                  </a:ext>
                </a:extLst>
              </a:tr>
              <a:tr h="596399">
                <a:tc>
                  <a:txBody>
                    <a:bodyPr/>
                    <a:lstStyle/>
                    <a:p>
                      <a:pPr marL="0" marR="0" lvl="0" indent="-22225" algn="ctr" rtl="0">
                        <a:lnSpc>
                          <a:spcPct val="100000"/>
                        </a:lnSpc>
                        <a:spcBef>
                          <a:spcPts val="0"/>
                        </a:spcBef>
                        <a:spcAft>
                          <a:spcPts val="0"/>
                        </a:spcAft>
                        <a:buClr>
                          <a:schemeClr val="dk1"/>
                        </a:buClr>
                        <a:buSzPct val="25000"/>
                        <a:buFont typeface="Arial"/>
                        <a:buNone/>
                      </a:pPr>
                      <a:r>
                        <a:rPr lang="en-US" sz="800" b="1" i="0" u="none" strike="noStrike" cap="none">
                          <a:solidFill>
                            <a:schemeClr val="dk1"/>
                          </a:solidFill>
                          <a:latin typeface="Arial"/>
                          <a:ea typeface="Arial"/>
                          <a:cs typeface="Arial"/>
                          <a:sym typeface="Arial"/>
                        </a:rPr>
                        <a:t>Be Safe</a:t>
                      </a:r>
                    </a:p>
                  </a:txBody>
                  <a:tcPr marL="51441" marR="51441" marT="25721" marB="25721">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E0E0E0"/>
                    </a:solidFill>
                  </a:tcPr>
                </a:tc>
                <a:tc>
                  <a:txBody>
                    <a:bodyPr/>
                    <a:lstStyle/>
                    <a:p>
                      <a:pPr marL="0" marR="0" lvl="0" indent="-14287" algn="ctr" rtl="0">
                        <a:lnSpc>
                          <a:spcPct val="100000"/>
                        </a:lnSpc>
                        <a:spcBef>
                          <a:spcPts val="0"/>
                        </a:spcBef>
                        <a:spcAft>
                          <a:spcPts val="0"/>
                        </a:spcAft>
                        <a:buClr>
                          <a:schemeClr val="dk1"/>
                        </a:buClr>
                        <a:buSzPct val="25000"/>
                        <a:buFont typeface="Arial"/>
                        <a:buNone/>
                      </a:pPr>
                      <a:r>
                        <a:rPr lang="en-US" sz="500" b="0" i="0" u="none" strike="noStrike" cap="none" dirty="0">
                          <a:solidFill>
                            <a:schemeClr val="dk1"/>
                          </a:solidFill>
                          <a:latin typeface="Arial"/>
                          <a:ea typeface="Arial"/>
                          <a:cs typeface="Arial"/>
                          <a:sym typeface="Arial"/>
                        </a:rPr>
                        <a:t>2      1      0</a:t>
                      </a:r>
                    </a:p>
                  </a:txBody>
                  <a:tcPr marL="51441" marR="51441" marT="25721" marB="25721">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14287" algn="ctr" rtl="0">
                        <a:lnSpc>
                          <a:spcPct val="100000"/>
                        </a:lnSpc>
                        <a:spcBef>
                          <a:spcPts val="0"/>
                        </a:spcBef>
                        <a:spcAft>
                          <a:spcPts val="0"/>
                        </a:spcAft>
                        <a:buClr>
                          <a:schemeClr val="dk1"/>
                        </a:buClr>
                        <a:buSzPct val="25000"/>
                        <a:buFont typeface="Arial"/>
                        <a:buNone/>
                      </a:pPr>
                      <a:r>
                        <a:rPr lang="en-US" sz="500" b="0" i="0" u="none" strike="noStrike" cap="none">
                          <a:solidFill>
                            <a:schemeClr val="dk1"/>
                          </a:solidFill>
                          <a:latin typeface="Arial"/>
                          <a:ea typeface="Arial"/>
                          <a:cs typeface="Arial"/>
                          <a:sym typeface="Arial"/>
                        </a:rPr>
                        <a:t>2        1        0</a:t>
                      </a:r>
                    </a:p>
                  </a:txBody>
                  <a:tcPr marL="51441" marR="51441" marT="25721" marB="25721">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14287" algn="ctr" rtl="0">
                        <a:lnSpc>
                          <a:spcPct val="100000"/>
                        </a:lnSpc>
                        <a:spcBef>
                          <a:spcPts val="0"/>
                        </a:spcBef>
                        <a:spcAft>
                          <a:spcPts val="0"/>
                        </a:spcAft>
                        <a:buClr>
                          <a:schemeClr val="dk1"/>
                        </a:buClr>
                        <a:buSzPct val="25000"/>
                        <a:buFont typeface="Arial"/>
                        <a:buNone/>
                      </a:pPr>
                      <a:r>
                        <a:rPr lang="en-US" sz="500" b="0" i="0" u="none" strike="noStrike" cap="none">
                          <a:solidFill>
                            <a:schemeClr val="dk1"/>
                          </a:solidFill>
                          <a:latin typeface="Arial"/>
                          <a:ea typeface="Arial"/>
                          <a:cs typeface="Arial"/>
                          <a:sym typeface="Arial"/>
                        </a:rPr>
                        <a:t>2        1        0</a:t>
                      </a:r>
                    </a:p>
                  </a:txBody>
                  <a:tcPr marL="51441" marR="51441" marT="25721" marB="25721">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14287" algn="ctr" rtl="0">
                        <a:lnSpc>
                          <a:spcPct val="100000"/>
                        </a:lnSpc>
                        <a:spcBef>
                          <a:spcPts val="0"/>
                        </a:spcBef>
                        <a:spcAft>
                          <a:spcPts val="0"/>
                        </a:spcAft>
                        <a:buClr>
                          <a:schemeClr val="dk1"/>
                        </a:buClr>
                        <a:buSzPct val="25000"/>
                        <a:buFont typeface="Arial"/>
                        <a:buNone/>
                      </a:pPr>
                      <a:r>
                        <a:rPr lang="en-US" sz="500" b="0" i="0" u="none" strike="noStrike" cap="none">
                          <a:solidFill>
                            <a:schemeClr val="dk1"/>
                          </a:solidFill>
                          <a:latin typeface="Arial"/>
                          <a:ea typeface="Arial"/>
                          <a:cs typeface="Arial"/>
                          <a:sym typeface="Arial"/>
                        </a:rPr>
                        <a:t>2        1        0</a:t>
                      </a:r>
                    </a:p>
                  </a:txBody>
                  <a:tcPr marL="51441" marR="51441" marT="25721" marB="25721">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66137">
                <a:tc>
                  <a:txBody>
                    <a:bodyPr/>
                    <a:lstStyle/>
                    <a:p>
                      <a:pPr marL="0" marR="0" lvl="0" indent="-22225" algn="ctr" rtl="0">
                        <a:lnSpc>
                          <a:spcPct val="100000"/>
                        </a:lnSpc>
                        <a:spcBef>
                          <a:spcPts val="0"/>
                        </a:spcBef>
                        <a:spcAft>
                          <a:spcPts val="0"/>
                        </a:spcAft>
                        <a:buClr>
                          <a:schemeClr val="dk1"/>
                        </a:buClr>
                        <a:buSzPct val="25000"/>
                        <a:buFont typeface="Arial"/>
                        <a:buNone/>
                      </a:pPr>
                      <a:r>
                        <a:rPr lang="en-US" sz="800" b="1" i="0" u="none" strike="noStrike" cap="none">
                          <a:solidFill>
                            <a:schemeClr val="dk1"/>
                          </a:solidFill>
                          <a:latin typeface="Arial"/>
                          <a:ea typeface="Arial"/>
                          <a:cs typeface="Arial"/>
                          <a:sym typeface="Arial"/>
                        </a:rPr>
                        <a:t>Be Respectful</a:t>
                      </a:r>
                    </a:p>
                  </a:txBody>
                  <a:tcPr marL="51441" marR="51441" marT="25721" marB="25721">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E0E0E0"/>
                    </a:solidFill>
                  </a:tcPr>
                </a:tc>
                <a:tc>
                  <a:txBody>
                    <a:bodyPr/>
                    <a:lstStyle/>
                    <a:p>
                      <a:pPr marL="0" marR="0" lvl="0" indent="-14287" algn="ctr" rtl="0">
                        <a:lnSpc>
                          <a:spcPct val="100000"/>
                        </a:lnSpc>
                        <a:spcBef>
                          <a:spcPts val="0"/>
                        </a:spcBef>
                        <a:spcAft>
                          <a:spcPts val="0"/>
                        </a:spcAft>
                        <a:buClr>
                          <a:schemeClr val="dk1"/>
                        </a:buClr>
                        <a:buSzPct val="25000"/>
                        <a:buFont typeface="Arial"/>
                        <a:buNone/>
                      </a:pPr>
                      <a:r>
                        <a:rPr lang="en-US" sz="500" b="0" i="0" u="none" strike="noStrike" cap="none" dirty="0">
                          <a:solidFill>
                            <a:schemeClr val="dk1"/>
                          </a:solidFill>
                          <a:latin typeface="Arial"/>
                          <a:ea typeface="Arial"/>
                          <a:cs typeface="Arial"/>
                          <a:sym typeface="Arial"/>
                        </a:rPr>
                        <a:t>2        1        0</a:t>
                      </a:r>
                    </a:p>
                  </a:txBody>
                  <a:tcPr marL="51441" marR="51441" marT="25721" marB="25721">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14287" algn="ctr" rtl="0">
                        <a:lnSpc>
                          <a:spcPct val="100000"/>
                        </a:lnSpc>
                        <a:spcBef>
                          <a:spcPts val="0"/>
                        </a:spcBef>
                        <a:spcAft>
                          <a:spcPts val="0"/>
                        </a:spcAft>
                        <a:buClr>
                          <a:schemeClr val="dk1"/>
                        </a:buClr>
                        <a:buSzPct val="25000"/>
                        <a:buFont typeface="Arial"/>
                        <a:buNone/>
                      </a:pPr>
                      <a:r>
                        <a:rPr lang="en-US" sz="500" b="0" i="0" u="none" strike="noStrike" cap="none" dirty="0">
                          <a:solidFill>
                            <a:schemeClr val="dk1"/>
                          </a:solidFill>
                          <a:latin typeface="Arial"/>
                          <a:ea typeface="Arial"/>
                          <a:cs typeface="Arial"/>
                          <a:sym typeface="Arial"/>
                        </a:rPr>
                        <a:t>2        1        0</a:t>
                      </a:r>
                    </a:p>
                  </a:txBody>
                  <a:tcPr marL="51441" marR="51441" marT="25721" marB="25721">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14287" algn="ctr" rtl="0">
                        <a:lnSpc>
                          <a:spcPct val="100000"/>
                        </a:lnSpc>
                        <a:spcBef>
                          <a:spcPts val="0"/>
                        </a:spcBef>
                        <a:spcAft>
                          <a:spcPts val="0"/>
                        </a:spcAft>
                        <a:buClr>
                          <a:schemeClr val="dk1"/>
                        </a:buClr>
                        <a:buSzPct val="25000"/>
                        <a:buFont typeface="Arial"/>
                        <a:buNone/>
                      </a:pPr>
                      <a:r>
                        <a:rPr lang="en-US" sz="500" b="0" i="0" u="none" strike="noStrike" cap="none">
                          <a:solidFill>
                            <a:schemeClr val="dk1"/>
                          </a:solidFill>
                          <a:latin typeface="Arial"/>
                          <a:ea typeface="Arial"/>
                          <a:cs typeface="Arial"/>
                          <a:sym typeface="Arial"/>
                        </a:rPr>
                        <a:t>2        1        0</a:t>
                      </a:r>
                    </a:p>
                  </a:txBody>
                  <a:tcPr marL="51441" marR="51441" marT="25721" marB="25721">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14287" algn="ctr" rtl="0">
                        <a:lnSpc>
                          <a:spcPct val="100000"/>
                        </a:lnSpc>
                        <a:spcBef>
                          <a:spcPts val="0"/>
                        </a:spcBef>
                        <a:spcAft>
                          <a:spcPts val="0"/>
                        </a:spcAft>
                        <a:buClr>
                          <a:schemeClr val="dk1"/>
                        </a:buClr>
                        <a:buSzPct val="25000"/>
                        <a:buFont typeface="Arial"/>
                        <a:buNone/>
                      </a:pPr>
                      <a:r>
                        <a:rPr lang="en-US" sz="500" b="0" i="0" u="none" strike="noStrike" cap="none">
                          <a:solidFill>
                            <a:schemeClr val="dk1"/>
                          </a:solidFill>
                          <a:latin typeface="Arial"/>
                          <a:ea typeface="Arial"/>
                          <a:cs typeface="Arial"/>
                          <a:sym typeface="Arial"/>
                        </a:rPr>
                        <a:t>2        1        0</a:t>
                      </a:r>
                    </a:p>
                  </a:txBody>
                  <a:tcPr marL="51441" marR="51441" marT="25721" marB="25721">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05686">
                <a:tc>
                  <a:txBody>
                    <a:bodyPr/>
                    <a:lstStyle/>
                    <a:p>
                      <a:pPr marL="0" marR="0" lvl="0" indent="-22225" algn="ctr" rtl="0">
                        <a:lnSpc>
                          <a:spcPct val="100000"/>
                        </a:lnSpc>
                        <a:spcBef>
                          <a:spcPts val="0"/>
                        </a:spcBef>
                        <a:spcAft>
                          <a:spcPts val="0"/>
                        </a:spcAft>
                        <a:buClr>
                          <a:schemeClr val="dk1"/>
                        </a:buClr>
                        <a:buSzPct val="25000"/>
                        <a:buFont typeface="Arial"/>
                        <a:buNone/>
                      </a:pPr>
                      <a:r>
                        <a:rPr lang="en-US" sz="800" b="1" i="0" u="none" strike="noStrike" cap="none">
                          <a:solidFill>
                            <a:schemeClr val="dk1"/>
                          </a:solidFill>
                          <a:latin typeface="Arial"/>
                          <a:ea typeface="Arial"/>
                          <a:cs typeface="Arial"/>
                          <a:sym typeface="Arial"/>
                        </a:rPr>
                        <a:t>Be Responsible</a:t>
                      </a:r>
                    </a:p>
                  </a:txBody>
                  <a:tcPr marL="51441" marR="51441" marT="25721" marB="25721">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E0E0E0"/>
                    </a:solidFill>
                  </a:tcPr>
                </a:tc>
                <a:tc>
                  <a:txBody>
                    <a:bodyPr/>
                    <a:lstStyle/>
                    <a:p>
                      <a:pPr marL="0" marR="0" lvl="0" indent="-14287" algn="ctr" rtl="0">
                        <a:lnSpc>
                          <a:spcPct val="100000"/>
                        </a:lnSpc>
                        <a:spcBef>
                          <a:spcPts val="0"/>
                        </a:spcBef>
                        <a:spcAft>
                          <a:spcPts val="0"/>
                        </a:spcAft>
                        <a:buClr>
                          <a:schemeClr val="dk1"/>
                        </a:buClr>
                        <a:buSzPct val="25000"/>
                        <a:buFont typeface="Arial"/>
                        <a:buNone/>
                      </a:pPr>
                      <a:r>
                        <a:rPr lang="en-US" sz="500" b="0" i="0" u="none" strike="noStrike" cap="none">
                          <a:solidFill>
                            <a:schemeClr val="dk1"/>
                          </a:solidFill>
                          <a:latin typeface="Arial"/>
                          <a:ea typeface="Arial"/>
                          <a:cs typeface="Arial"/>
                          <a:sym typeface="Arial"/>
                        </a:rPr>
                        <a:t>2        1        0</a:t>
                      </a:r>
                    </a:p>
                  </a:txBody>
                  <a:tcPr marL="51441" marR="51441" marT="25721" marB="25721">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14287" algn="ctr" rtl="0">
                        <a:lnSpc>
                          <a:spcPct val="100000"/>
                        </a:lnSpc>
                        <a:spcBef>
                          <a:spcPts val="0"/>
                        </a:spcBef>
                        <a:spcAft>
                          <a:spcPts val="0"/>
                        </a:spcAft>
                        <a:buClr>
                          <a:schemeClr val="dk1"/>
                        </a:buClr>
                        <a:buSzPct val="25000"/>
                        <a:buFont typeface="Arial"/>
                        <a:buNone/>
                      </a:pPr>
                      <a:r>
                        <a:rPr lang="en-US" sz="500" b="0" i="0" u="none" strike="noStrike" cap="none">
                          <a:solidFill>
                            <a:schemeClr val="dk1"/>
                          </a:solidFill>
                          <a:latin typeface="Arial"/>
                          <a:ea typeface="Arial"/>
                          <a:cs typeface="Arial"/>
                          <a:sym typeface="Arial"/>
                        </a:rPr>
                        <a:t>2        1        0</a:t>
                      </a:r>
                    </a:p>
                  </a:txBody>
                  <a:tcPr marL="51441" marR="51441" marT="25721" marB="25721">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14287" algn="ctr" rtl="0">
                        <a:lnSpc>
                          <a:spcPct val="100000"/>
                        </a:lnSpc>
                        <a:spcBef>
                          <a:spcPts val="0"/>
                        </a:spcBef>
                        <a:spcAft>
                          <a:spcPts val="0"/>
                        </a:spcAft>
                        <a:buClr>
                          <a:schemeClr val="dk1"/>
                        </a:buClr>
                        <a:buSzPct val="25000"/>
                        <a:buFont typeface="Arial"/>
                        <a:buNone/>
                      </a:pPr>
                      <a:r>
                        <a:rPr lang="en-US" sz="500" b="0" i="0" u="none" strike="noStrike" cap="none">
                          <a:solidFill>
                            <a:schemeClr val="dk1"/>
                          </a:solidFill>
                          <a:latin typeface="Arial"/>
                          <a:ea typeface="Arial"/>
                          <a:cs typeface="Arial"/>
                          <a:sym typeface="Arial"/>
                        </a:rPr>
                        <a:t>2        1        0</a:t>
                      </a:r>
                    </a:p>
                  </a:txBody>
                  <a:tcPr marL="51441" marR="51441" marT="25721" marB="25721">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14287" algn="ctr" rtl="0">
                        <a:lnSpc>
                          <a:spcPct val="100000"/>
                        </a:lnSpc>
                        <a:spcBef>
                          <a:spcPts val="0"/>
                        </a:spcBef>
                        <a:spcAft>
                          <a:spcPts val="0"/>
                        </a:spcAft>
                        <a:buClr>
                          <a:schemeClr val="dk1"/>
                        </a:buClr>
                        <a:buSzPct val="25000"/>
                        <a:buFont typeface="Arial"/>
                        <a:buNone/>
                      </a:pPr>
                      <a:r>
                        <a:rPr lang="en-US" sz="500" b="0" i="0" u="none" strike="noStrike" cap="none" dirty="0">
                          <a:solidFill>
                            <a:schemeClr val="dk1"/>
                          </a:solidFill>
                          <a:latin typeface="Arial"/>
                          <a:ea typeface="Arial"/>
                          <a:cs typeface="Arial"/>
                          <a:sym typeface="Arial"/>
                        </a:rPr>
                        <a:t>2        1        0</a:t>
                      </a:r>
                    </a:p>
                  </a:txBody>
                  <a:tcPr marL="51441" marR="51441" marT="25721" marB="25721">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39731">
                <a:tc>
                  <a:txBody>
                    <a:bodyPr/>
                    <a:lstStyle/>
                    <a:p>
                      <a:pPr marL="0" marR="0" lvl="0" indent="-14287" algn="ctr" rtl="0">
                        <a:lnSpc>
                          <a:spcPct val="100000"/>
                        </a:lnSpc>
                        <a:spcBef>
                          <a:spcPts val="0"/>
                        </a:spcBef>
                        <a:spcAft>
                          <a:spcPts val="0"/>
                        </a:spcAft>
                        <a:buClr>
                          <a:schemeClr val="dk1"/>
                        </a:buClr>
                        <a:buSzPct val="25000"/>
                        <a:buFont typeface="Arial"/>
                        <a:buNone/>
                      </a:pPr>
                      <a:r>
                        <a:rPr lang="en-US" sz="500" b="0" i="0" u="none" strike="noStrike" cap="none" dirty="0">
                          <a:solidFill>
                            <a:schemeClr val="dk1"/>
                          </a:solidFill>
                          <a:latin typeface="Arial"/>
                          <a:ea typeface="Arial"/>
                          <a:cs typeface="Arial"/>
                          <a:sym typeface="Arial"/>
                        </a:rPr>
                        <a:t>Total Points</a:t>
                      </a:r>
                    </a:p>
                  </a:txBody>
                  <a:tcPr marL="51441" marR="51441" marT="25721" marB="25721">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44450" algn="l" rtl="0">
                        <a:lnSpc>
                          <a:spcPct val="100000"/>
                        </a:lnSpc>
                        <a:spcBef>
                          <a:spcPts val="0"/>
                        </a:spcBef>
                        <a:spcAft>
                          <a:spcPts val="0"/>
                        </a:spcAft>
                        <a:buClr>
                          <a:schemeClr val="dk1"/>
                        </a:buClr>
                        <a:buSzPct val="25000"/>
                        <a:buFont typeface="Calibri"/>
                        <a:buNone/>
                      </a:pPr>
                      <a:endParaRPr sz="1600" b="0" i="0" u="none" strike="noStrike" cap="none">
                        <a:solidFill>
                          <a:schemeClr val="dk1"/>
                        </a:solidFill>
                        <a:latin typeface="Arial"/>
                        <a:ea typeface="Arial"/>
                        <a:cs typeface="Arial"/>
                        <a:sym typeface="Arial"/>
                      </a:endParaRPr>
                    </a:p>
                  </a:txBody>
                  <a:tcPr marL="51441" marR="51441" marT="25721" marB="25721">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44450" algn="l" rtl="0">
                        <a:lnSpc>
                          <a:spcPct val="100000"/>
                        </a:lnSpc>
                        <a:spcBef>
                          <a:spcPts val="0"/>
                        </a:spcBef>
                        <a:spcAft>
                          <a:spcPts val="0"/>
                        </a:spcAft>
                        <a:buClr>
                          <a:schemeClr val="dk1"/>
                        </a:buClr>
                        <a:buSzPct val="25000"/>
                        <a:buFont typeface="Calibri"/>
                        <a:buNone/>
                      </a:pPr>
                      <a:endParaRPr sz="1600" b="0" i="0" u="none" strike="noStrike" cap="none">
                        <a:solidFill>
                          <a:schemeClr val="dk1"/>
                        </a:solidFill>
                        <a:latin typeface="Arial"/>
                        <a:ea typeface="Arial"/>
                        <a:cs typeface="Arial"/>
                        <a:sym typeface="Arial"/>
                      </a:endParaRPr>
                    </a:p>
                  </a:txBody>
                  <a:tcPr marL="51441" marR="51441" marT="25721" marB="25721">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44450" algn="l" rtl="0">
                        <a:lnSpc>
                          <a:spcPct val="100000"/>
                        </a:lnSpc>
                        <a:spcBef>
                          <a:spcPts val="0"/>
                        </a:spcBef>
                        <a:spcAft>
                          <a:spcPts val="0"/>
                        </a:spcAft>
                        <a:buClr>
                          <a:schemeClr val="dk1"/>
                        </a:buClr>
                        <a:buSzPct val="25000"/>
                        <a:buFont typeface="Calibri"/>
                        <a:buNone/>
                      </a:pPr>
                      <a:endParaRPr sz="1600" b="0" i="0" u="none" strike="noStrike" cap="none">
                        <a:solidFill>
                          <a:schemeClr val="dk1"/>
                        </a:solidFill>
                        <a:latin typeface="Arial"/>
                        <a:ea typeface="Arial"/>
                        <a:cs typeface="Arial"/>
                        <a:sym typeface="Arial"/>
                      </a:endParaRPr>
                    </a:p>
                  </a:txBody>
                  <a:tcPr marL="51441" marR="51441" marT="25721" marB="25721">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44450" algn="l" rtl="0">
                        <a:lnSpc>
                          <a:spcPct val="100000"/>
                        </a:lnSpc>
                        <a:spcBef>
                          <a:spcPts val="0"/>
                        </a:spcBef>
                        <a:spcAft>
                          <a:spcPts val="0"/>
                        </a:spcAft>
                        <a:buClr>
                          <a:schemeClr val="dk1"/>
                        </a:buClr>
                        <a:buSzPct val="25000"/>
                        <a:buFont typeface="Calibri"/>
                        <a:buNone/>
                      </a:pPr>
                      <a:endParaRPr sz="1600" b="0" i="0" u="none" strike="noStrike" cap="none" dirty="0">
                        <a:solidFill>
                          <a:schemeClr val="dk1"/>
                        </a:solidFill>
                        <a:latin typeface="Arial"/>
                        <a:ea typeface="Arial"/>
                        <a:cs typeface="Arial"/>
                        <a:sym typeface="Arial"/>
                      </a:endParaRPr>
                    </a:p>
                  </a:txBody>
                  <a:tcPr marL="51441" marR="51441" marT="25721" marB="25721">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39731">
                <a:tc>
                  <a:txBody>
                    <a:bodyPr/>
                    <a:lstStyle/>
                    <a:p>
                      <a:pPr marL="0" marR="0" lvl="0" indent="-14287" algn="ctr" rtl="0">
                        <a:lnSpc>
                          <a:spcPct val="100000"/>
                        </a:lnSpc>
                        <a:spcBef>
                          <a:spcPts val="0"/>
                        </a:spcBef>
                        <a:spcAft>
                          <a:spcPts val="0"/>
                        </a:spcAft>
                        <a:buClr>
                          <a:schemeClr val="dk1"/>
                        </a:buClr>
                        <a:buSzPct val="25000"/>
                        <a:buFont typeface="Arial"/>
                        <a:buNone/>
                      </a:pPr>
                      <a:r>
                        <a:rPr lang="en-US" sz="500" b="0" i="0" u="none" strike="noStrike" cap="none">
                          <a:solidFill>
                            <a:schemeClr val="dk1"/>
                          </a:solidFill>
                          <a:latin typeface="Arial"/>
                          <a:ea typeface="Arial"/>
                          <a:cs typeface="Arial"/>
                          <a:sym typeface="Arial"/>
                        </a:rPr>
                        <a:t>Teacher Initials</a:t>
                      </a:r>
                    </a:p>
                  </a:txBody>
                  <a:tcPr marL="51441" marR="51441" marT="25721" marB="25721">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44450" algn="l" rtl="0">
                        <a:lnSpc>
                          <a:spcPct val="100000"/>
                        </a:lnSpc>
                        <a:spcBef>
                          <a:spcPts val="0"/>
                        </a:spcBef>
                        <a:spcAft>
                          <a:spcPts val="0"/>
                        </a:spcAft>
                        <a:buClr>
                          <a:schemeClr val="dk1"/>
                        </a:buClr>
                        <a:buSzPct val="25000"/>
                        <a:buFont typeface="Calibri"/>
                        <a:buNone/>
                      </a:pPr>
                      <a:endParaRPr sz="1600" b="0" i="0" u="none" strike="noStrike" cap="none">
                        <a:solidFill>
                          <a:schemeClr val="dk1"/>
                        </a:solidFill>
                        <a:latin typeface="Arial"/>
                        <a:ea typeface="Arial"/>
                        <a:cs typeface="Arial"/>
                        <a:sym typeface="Arial"/>
                      </a:endParaRPr>
                    </a:p>
                  </a:txBody>
                  <a:tcPr marL="51441" marR="51441" marT="25721" marB="25721">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44450" algn="l" rtl="0">
                        <a:lnSpc>
                          <a:spcPct val="100000"/>
                        </a:lnSpc>
                        <a:spcBef>
                          <a:spcPts val="0"/>
                        </a:spcBef>
                        <a:spcAft>
                          <a:spcPts val="0"/>
                        </a:spcAft>
                        <a:buClr>
                          <a:schemeClr val="dk1"/>
                        </a:buClr>
                        <a:buSzPct val="25000"/>
                        <a:buFont typeface="Calibri"/>
                        <a:buNone/>
                      </a:pPr>
                      <a:endParaRPr sz="1600" b="0" i="0" u="none" strike="noStrike" cap="none">
                        <a:solidFill>
                          <a:schemeClr val="dk1"/>
                        </a:solidFill>
                        <a:latin typeface="Arial"/>
                        <a:ea typeface="Arial"/>
                        <a:cs typeface="Arial"/>
                        <a:sym typeface="Arial"/>
                      </a:endParaRPr>
                    </a:p>
                  </a:txBody>
                  <a:tcPr marL="51441" marR="51441" marT="25721" marB="25721">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44450" algn="l" rtl="0">
                        <a:lnSpc>
                          <a:spcPct val="100000"/>
                        </a:lnSpc>
                        <a:spcBef>
                          <a:spcPts val="0"/>
                        </a:spcBef>
                        <a:spcAft>
                          <a:spcPts val="0"/>
                        </a:spcAft>
                        <a:buClr>
                          <a:schemeClr val="dk1"/>
                        </a:buClr>
                        <a:buSzPct val="25000"/>
                        <a:buFont typeface="Calibri"/>
                        <a:buNone/>
                      </a:pPr>
                      <a:endParaRPr sz="1600" b="0" i="0" u="none" strike="noStrike" cap="none">
                        <a:solidFill>
                          <a:schemeClr val="dk1"/>
                        </a:solidFill>
                        <a:latin typeface="Arial"/>
                        <a:ea typeface="Arial"/>
                        <a:cs typeface="Arial"/>
                        <a:sym typeface="Arial"/>
                      </a:endParaRPr>
                    </a:p>
                  </a:txBody>
                  <a:tcPr marL="51441" marR="51441" marT="25721" marB="25721">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44450" algn="l" rtl="0">
                        <a:lnSpc>
                          <a:spcPct val="100000"/>
                        </a:lnSpc>
                        <a:spcBef>
                          <a:spcPts val="0"/>
                        </a:spcBef>
                        <a:spcAft>
                          <a:spcPts val="0"/>
                        </a:spcAft>
                        <a:buClr>
                          <a:schemeClr val="dk1"/>
                        </a:buClr>
                        <a:buSzPct val="25000"/>
                        <a:buFont typeface="Calibri"/>
                        <a:buNone/>
                      </a:pPr>
                      <a:endParaRPr sz="1600" b="0" i="0" u="none" strike="noStrike" cap="none" dirty="0">
                        <a:solidFill>
                          <a:schemeClr val="dk1"/>
                        </a:solidFill>
                        <a:latin typeface="Arial"/>
                        <a:ea typeface="Arial"/>
                        <a:cs typeface="Arial"/>
                        <a:sym typeface="Arial"/>
                      </a:endParaRPr>
                    </a:p>
                  </a:txBody>
                  <a:tcPr marL="51441" marR="51441" marT="25721" marB="25721">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961" name="Shape 961"/>
          <p:cNvSpPr/>
          <p:nvPr/>
        </p:nvSpPr>
        <p:spPr>
          <a:xfrm>
            <a:off x="1657351" y="4568589"/>
            <a:ext cx="4062019" cy="265420"/>
          </a:xfrm>
          <a:prstGeom prst="rect">
            <a:avLst/>
          </a:prstGeom>
          <a:noFill/>
          <a:ln>
            <a:noFill/>
          </a:ln>
        </p:spPr>
        <p:txBody>
          <a:bodyPr wrap="square" lIns="51427" tIns="25706" rIns="51427" bIns="25706" anchor="ctr" anchorCtr="0">
            <a:noAutofit/>
          </a:bodyPr>
          <a:lstStyle/>
          <a:p>
            <a:pPr indent="-12502">
              <a:buClr>
                <a:srgbClr val="444444"/>
              </a:buClr>
              <a:buSzPct val="38888"/>
            </a:pPr>
            <a:r>
              <a:rPr lang="en-US" sz="788" dirty="0">
                <a:solidFill>
                  <a:srgbClr val="000000"/>
                </a:solidFill>
                <a:latin typeface="Calibri"/>
                <a:sym typeface="Calibri"/>
              </a:rPr>
              <a:t>Adapted from Grant Middle School STAR CLUB</a:t>
            </a:r>
            <a:endParaRPr sz="788" dirty="0">
              <a:solidFill>
                <a:srgbClr val="000000"/>
              </a:solidFill>
              <a:latin typeface="Calibri"/>
              <a:sym typeface="Calibri"/>
            </a:endParaRPr>
          </a:p>
        </p:txBody>
      </p:sp>
      <p:sp>
        <p:nvSpPr>
          <p:cNvPr id="962" name="Shape 962"/>
          <p:cNvSpPr/>
          <p:nvPr/>
        </p:nvSpPr>
        <p:spPr>
          <a:xfrm>
            <a:off x="1548738" y="4845522"/>
            <a:ext cx="3341419" cy="129769"/>
          </a:xfrm>
          <a:prstGeom prst="rect">
            <a:avLst/>
          </a:prstGeom>
          <a:noFill/>
          <a:ln>
            <a:noFill/>
          </a:ln>
        </p:spPr>
        <p:txBody>
          <a:bodyPr wrap="square" lIns="51427" tIns="25706" rIns="51427" bIns="25706" anchor="ctr" anchorCtr="0">
            <a:noAutofit/>
          </a:bodyPr>
          <a:lstStyle/>
          <a:p>
            <a:pPr indent="-8036">
              <a:buClr>
                <a:srgbClr val="444444"/>
              </a:buClr>
              <a:buSzPct val="25000"/>
            </a:pPr>
            <a:r>
              <a:rPr lang="en-US" sz="506" dirty="0">
                <a:solidFill>
                  <a:srgbClr val="444444"/>
                </a:solidFill>
                <a:latin typeface="Calibri"/>
                <a:sym typeface="Calibri"/>
              </a:rPr>
              <a:t>Adapted from </a:t>
            </a:r>
            <a:r>
              <a:rPr lang="en-US" sz="506" i="1" dirty="0">
                <a:solidFill>
                  <a:srgbClr val="444444"/>
                </a:solidFill>
                <a:latin typeface="Calibri"/>
                <a:sym typeface="Calibri"/>
              </a:rPr>
              <a:t>Responding to Problem Behavior in Schools: The Behavior Education Program</a:t>
            </a:r>
            <a:r>
              <a:rPr lang="en-US" sz="506" dirty="0">
                <a:solidFill>
                  <a:srgbClr val="444444"/>
                </a:solidFill>
                <a:latin typeface="Calibri"/>
                <a:sym typeface="Calibri"/>
              </a:rPr>
              <a:t> by Crone, Horner, and </a:t>
            </a:r>
            <a:r>
              <a:rPr lang="en-US" sz="506" dirty="0" err="1">
                <a:solidFill>
                  <a:srgbClr val="444444"/>
                </a:solidFill>
                <a:latin typeface="Calibri"/>
                <a:sym typeface="Calibri"/>
              </a:rPr>
              <a:t>Hawken</a:t>
            </a:r>
            <a:endParaRPr lang="en-US" sz="506" dirty="0">
              <a:solidFill>
                <a:srgbClr val="444444"/>
              </a:solidFill>
              <a:latin typeface="Calibri"/>
              <a:sym typeface="Calibri"/>
            </a:endParaRPr>
          </a:p>
        </p:txBody>
      </p:sp>
      <p:sp>
        <p:nvSpPr>
          <p:cNvPr id="964" name="Shape 964"/>
          <p:cNvSpPr txBox="1"/>
          <p:nvPr/>
        </p:nvSpPr>
        <p:spPr>
          <a:xfrm>
            <a:off x="1457612" y="1870151"/>
            <a:ext cx="1119825" cy="389475"/>
          </a:xfrm>
          <a:prstGeom prst="rect">
            <a:avLst/>
          </a:prstGeom>
          <a:noFill/>
          <a:ln>
            <a:noFill/>
          </a:ln>
        </p:spPr>
        <p:txBody>
          <a:bodyPr wrap="square" lIns="51427" tIns="25706" rIns="51427" bIns="25706" anchor="t" anchorCtr="0">
            <a:noAutofit/>
          </a:bodyPr>
          <a:lstStyle/>
          <a:p>
            <a:pPr indent="-11609" algn="ctr">
              <a:buClr>
                <a:srgbClr val="00B050"/>
              </a:buClr>
              <a:buSzPct val="25000"/>
            </a:pPr>
            <a:r>
              <a:rPr lang="en-US" sz="731" b="1" dirty="0">
                <a:solidFill>
                  <a:srgbClr val="00B050"/>
                </a:solidFill>
                <a:latin typeface="Arial"/>
                <a:ea typeface="Arial"/>
                <a:cs typeface="Arial"/>
                <a:sym typeface="Arial"/>
              </a:rPr>
              <a:t>Self-Check</a:t>
            </a:r>
          </a:p>
          <a:p>
            <a:pPr indent="-11609" algn="ctr">
              <a:buClr>
                <a:srgbClr val="00B050"/>
              </a:buClr>
              <a:buSzPct val="25000"/>
            </a:pPr>
            <a:r>
              <a:rPr lang="en-US" sz="731" b="1" dirty="0">
                <a:solidFill>
                  <a:srgbClr val="00B050"/>
                </a:solidFill>
                <a:latin typeface="Arial"/>
                <a:ea typeface="Arial"/>
                <a:cs typeface="Arial"/>
                <a:sym typeface="Arial"/>
              </a:rPr>
              <a:t>Use calming strategy</a:t>
            </a:r>
          </a:p>
          <a:p>
            <a:pPr indent="-46435" algn="ctr">
              <a:buClr>
                <a:srgbClr val="000000"/>
              </a:buClr>
            </a:pPr>
            <a:endParaRPr sz="731" b="1" dirty="0">
              <a:solidFill>
                <a:srgbClr val="00B050"/>
              </a:solidFill>
              <a:latin typeface="Arial"/>
              <a:ea typeface="Arial"/>
              <a:cs typeface="Arial"/>
              <a:sym typeface="Arial"/>
            </a:endParaRPr>
          </a:p>
        </p:txBody>
      </p:sp>
      <p:sp>
        <p:nvSpPr>
          <p:cNvPr id="965" name="Shape 965"/>
          <p:cNvSpPr txBox="1"/>
          <p:nvPr/>
        </p:nvSpPr>
        <p:spPr>
          <a:xfrm>
            <a:off x="1548737" y="2446983"/>
            <a:ext cx="1028700" cy="276919"/>
          </a:xfrm>
          <a:prstGeom prst="rect">
            <a:avLst/>
          </a:prstGeom>
          <a:noFill/>
          <a:ln>
            <a:noFill/>
          </a:ln>
        </p:spPr>
        <p:txBody>
          <a:bodyPr wrap="square" lIns="51427" tIns="25706" rIns="51427" bIns="25706" anchor="t" anchorCtr="0">
            <a:noAutofit/>
          </a:bodyPr>
          <a:lstStyle/>
          <a:p>
            <a:pPr indent="-11609" algn="ctr">
              <a:buClr>
                <a:srgbClr val="00B050"/>
              </a:buClr>
              <a:buSzPct val="25000"/>
            </a:pPr>
            <a:r>
              <a:rPr lang="en-US" sz="731" b="1">
                <a:solidFill>
                  <a:srgbClr val="00B050"/>
                </a:solidFill>
                <a:latin typeface="Arial"/>
                <a:ea typeface="Arial"/>
                <a:cs typeface="Arial"/>
                <a:sym typeface="Arial"/>
              </a:rPr>
              <a:t>Use your words</a:t>
            </a:r>
          </a:p>
          <a:p>
            <a:pPr indent="-11609" algn="ctr">
              <a:buClr>
                <a:srgbClr val="00B050"/>
              </a:buClr>
              <a:buSzPct val="25000"/>
            </a:pPr>
            <a:r>
              <a:rPr lang="en-US" sz="731" b="1">
                <a:solidFill>
                  <a:srgbClr val="00B050"/>
                </a:solidFill>
                <a:latin typeface="Arial"/>
                <a:ea typeface="Arial"/>
                <a:cs typeface="Arial"/>
                <a:sym typeface="Arial"/>
              </a:rPr>
              <a:t>Use safe hands</a:t>
            </a:r>
          </a:p>
        </p:txBody>
      </p:sp>
      <p:sp>
        <p:nvSpPr>
          <p:cNvPr id="966" name="Shape 966"/>
          <p:cNvSpPr txBox="1"/>
          <p:nvPr/>
        </p:nvSpPr>
        <p:spPr>
          <a:xfrm>
            <a:off x="1548737" y="3121139"/>
            <a:ext cx="1028700" cy="389475"/>
          </a:xfrm>
          <a:prstGeom prst="rect">
            <a:avLst/>
          </a:prstGeom>
          <a:noFill/>
          <a:ln>
            <a:noFill/>
          </a:ln>
        </p:spPr>
        <p:txBody>
          <a:bodyPr wrap="square" lIns="51427" tIns="25706" rIns="51427" bIns="25706" anchor="t" anchorCtr="0">
            <a:noAutofit/>
          </a:bodyPr>
          <a:lstStyle/>
          <a:p>
            <a:pPr indent="-11609" algn="ctr">
              <a:buClr>
                <a:srgbClr val="00B050"/>
              </a:buClr>
              <a:buSzPct val="25000"/>
            </a:pPr>
            <a:r>
              <a:rPr lang="en-US" sz="731" b="1" dirty="0">
                <a:solidFill>
                  <a:srgbClr val="00B050"/>
                </a:solidFill>
                <a:latin typeface="Arial"/>
                <a:ea typeface="Arial"/>
                <a:cs typeface="Arial"/>
                <a:sym typeface="Arial"/>
              </a:rPr>
              <a:t>Ask for help</a:t>
            </a:r>
          </a:p>
          <a:p>
            <a:pPr indent="-11609" algn="ctr">
              <a:buClr>
                <a:srgbClr val="00B050"/>
              </a:buClr>
              <a:buSzPct val="25000"/>
            </a:pPr>
            <a:r>
              <a:rPr lang="en-US" sz="731" b="1" dirty="0">
                <a:solidFill>
                  <a:srgbClr val="00B050"/>
                </a:solidFill>
                <a:latin typeface="Arial"/>
                <a:ea typeface="Arial"/>
                <a:cs typeface="Arial"/>
                <a:sym typeface="Arial"/>
              </a:rPr>
              <a:t>Connect with safe person</a:t>
            </a:r>
          </a:p>
        </p:txBody>
      </p:sp>
      <p:sp>
        <p:nvSpPr>
          <p:cNvPr id="13" name="Shape 963"/>
          <p:cNvSpPr txBox="1"/>
          <p:nvPr/>
        </p:nvSpPr>
        <p:spPr>
          <a:xfrm>
            <a:off x="6476939" y="849081"/>
            <a:ext cx="1200150" cy="363488"/>
          </a:xfrm>
          <a:prstGeom prst="rect">
            <a:avLst/>
          </a:prstGeom>
          <a:noFill/>
          <a:ln>
            <a:noFill/>
          </a:ln>
        </p:spPr>
        <p:txBody>
          <a:bodyPr wrap="square" lIns="51427" tIns="25706" rIns="51427" bIns="25706" anchor="t" anchorCtr="0">
            <a:noAutofit/>
          </a:bodyPr>
          <a:lstStyle/>
          <a:p>
            <a:pPr indent="-16073" algn="ctr">
              <a:buClr>
                <a:srgbClr val="00B050"/>
              </a:buClr>
              <a:buSzPct val="25000"/>
            </a:pPr>
            <a:r>
              <a:rPr lang="en-US" sz="1013" b="1" dirty="0">
                <a:solidFill>
                  <a:srgbClr val="00B050"/>
                </a:solidFill>
                <a:latin typeface="Arial"/>
                <a:ea typeface="Arial"/>
                <a:cs typeface="Arial"/>
                <a:sym typeface="Arial"/>
              </a:rPr>
              <a:t>Trauma-Informed</a:t>
            </a:r>
          </a:p>
          <a:p>
            <a:pPr indent="-16073" algn="ctr">
              <a:buClr>
                <a:srgbClr val="00B050"/>
              </a:buClr>
              <a:buSzPct val="25000"/>
            </a:pPr>
            <a:r>
              <a:rPr lang="en-US" sz="1013" b="1" dirty="0">
                <a:solidFill>
                  <a:srgbClr val="00B050"/>
                </a:solidFill>
                <a:latin typeface="Arial"/>
                <a:ea typeface="Arial"/>
                <a:cs typeface="Arial"/>
                <a:sym typeface="Arial"/>
              </a:rPr>
              <a:t>Tier 2 Group</a:t>
            </a:r>
          </a:p>
        </p:txBody>
      </p:sp>
      <p:sp>
        <p:nvSpPr>
          <p:cNvPr id="2" name="Title 1"/>
          <p:cNvSpPr>
            <a:spLocks noGrp="1"/>
          </p:cNvSpPr>
          <p:nvPr>
            <p:ph type="title"/>
          </p:nvPr>
        </p:nvSpPr>
        <p:spPr>
          <a:xfrm>
            <a:off x="1475185" y="62557"/>
            <a:ext cx="6172200" cy="765572"/>
          </a:xfrm>
        </p:spPr>
        <p:txBody>
          <a:bodyPr/>
          <a:lstStyle/>
          <a:p>
            <a:r>
              <a:rPr lang="en-US" dirty="0"/>
              <a:t>Ensure Interventions Focus on Internalizing Symptom and SE wellness skills</a:t>
            </a:r>
          </a:p>
        </p:txBody>
      </p:sp>
    </p:spTree>
    <p:custDataLst>
      <p:tags r:id="rId1"/>
    </p:custDataLst>
    <p:extLst>
      <p:ext uri="{BB962C8B-B14F-4D97-AF65-F5344CB8AC3E}">
        <p14:creationId xmlns:p14="http://schemas.microsoft.com/office/powerpoint/2010/main" val="213429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6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133550"/>
            <a:ext cx="6392396" cy="745359"/>
          </a:xfrm>
        </p:spPr>
        <p:txBody>
          <a:bodyPr>
            <a:normAutofit/>
          </a:bodyPr>
          <a:lstStyle/>
          <a:p>
            <a:r>
              <a:rPr lang="en-US" dirty="0"/>
              <a:t>Intensive Intervention Examples (Tier 3)</a:t>
            </a:r>
          </a:p>
        </p:txBody>
      </p:sp>
      <p:graphicFrame>
        <p:nvGraphicFramePr>
          <p:cNvPr id="4" name="Content Placeholder 3"/>
          <p:cNvGraphicFramePr>
            <a:graphicFrameLocks noGrp="1"/>
          </p:cNvGraphicFramePr>
          <p:nvPr>
            <p:ph sz="quarter" idx="1"/>
          </p:nvPr>
        </p:nvGraphicFramePr>
        <p:xfrm>
          <a:off x="120935" y="506661"/>
          <a:ext cx="5279740" cy="3729788"/>
        </p:xfrm>
        <a:graphic>
          <a:graphicData uri="http://schemas.openxmlformats.org/drawingml/2006/table">
            <a:tbl>
              <a:tblPr firstRow="1" bandRow="1">
                <a:tableStyleId>{9D7B26C5-4107-4FEC-AEDC-1716B250A1EF}</a:tableStyleId>
              </a:tblPr>
              <a:tblGrid>
                <a:gridCol w="2799410">
                  <a:extLst>
                    <a:ext uri="{9D8B030D-6E8A-4147-A177-3AD203B41FA5}">
                      <a16:colId xmlns:a16="http://schemas.microsoft.com/office/drawing/2014/main" val="20000"/>
                    </a:ext>
                  </a:extLst>
                </a:gridCol>
                <a:gridCol w="2480330">
                  <a:extLst>
                    <a:ext uri="{9D8B030D-6E8A-4147-A177-3AD203B41FA5}">
                      <a16:colId xmlns:a16="http://schemas.microsoft.com/office/drawing/2014/main" val="20001"/>
                    </a:ext>
                  </a:extLst>
                </a:gridCol>
              </a:tblGrid>
              <a:tr h="255092">
                <a:tc>
                  <a:txBody>
                    <a:bodyPr/>
                    <a:lstStyle/>
                    <a:p>
                      <a:r>
                        <a:rPr lang="en-US" sz="1000" b="0" cap="none" spc="0" dirty="0">
                          <a:ln w="0"/>
                          <a:solidFill>
                            <a:schemeClr val="bg1"/>
                          </a:solidFill>
                          <a:effectLst>
                            <a:outerShdw blurRad="38100" dist="19050" dir="2700000" algn="tl" rotWithShape="0">
                              <a:schemeClr val="dk1">
                                <a:alpha val="40000"/>
                              </a:schemeClr>
                            </a:outerShdw>
                          </a:effectLst>
                        </a:rPr>
                        <a:t>Features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53A31"/>
                    </a:solidFill>
                  </a:tcPr>
                </a:tc>
                <a:tc>
                  <a:txBody>
                    <a:bodyPr/>
                    <a:lstStyle/>
                    <a:p>
                      <a:r>
                        <a:rPr lang="en-US" sz="1000" b="0" cap="none" spc="0" dirty="0">
                          <a:ln w="0"/>
                          <a:solidFill>
                            <a:schemeClr val="bg1"/>
                          </a:solidFill>
                          <a:effectLst>
                            <a:outerShdw blurRad="38100" dist="19050" dir="2700000" algn="tl" rotWithShape="0">
                              <a:schemeClr val="dk1">
                                <a:alpha val="40000"/>
                              </a:schemeClr>
                            </a:outerShdw>
                          </a:effectLst>
                        </a:rPr>
                        <a:t>Example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53A31"/>
                    </a:solidFill>
                  </a:tcPr>
                </a:tc>
                <a:extLst>
                  <a:ext uri="{0D108BD9-81ED-4DB2-BD59-A6C34878D82A}">
                    <a16:rowId xmlns:a16="http://schemas.microsoft.com/office/drawing/2014/main" val="10000"/>
                  </a:ext>
                </a:extLst>
              </a:tr>
              <a:tr h="635436">
                <a:tc>
                  <a:txBody>
                    <a:bodyPr/>
                    <a:lstStyle/>
                    <a:p>
                      <a:r>
                        <a:rPr lang="en-US" sz="1000" b="0" cap="none" spc="0" dirty="0">
                          <a:ln w="0"/>
                          <a:solidFill>
                            <a:schemeClr val="bg1"/>
                          </a:solidFill>
                          <a:effectLst>
                            <a:outerShdw blurRad="38100" dist="19050" dir="2700000" algn="tl" rotWithShape="0">
                              <a:schemeClr val="dk1">
                                <a:alpha val="40000"/>
                              </a:schemeClr>
                            </a:outerShdw>
                          </a:effectLst>
                        </a:rPr>
                        <a:t>Focus: Direct, ongoing</a:t>
                      </a:r>
                      <a:r>
                        <a:rPr lang="en-US" sz="1000" b="0" cap="none" spc="0" baseline="0" dirty="0">
                          <a:ln w="0"/>
                          <a:solidFill>
                            <a:schemeClr val="bg1"/>
                          </a:solidFill>
                          <a:effectLst>
                            <a:outerShdw blurRad="38100" dist="19050" dir="2700000" algn="tl" rotWithShape="0">
                              <a:schemeClr val="dk1">
                                <a:alpha val="40000"/>
                              </a:schemeClr>
                            </a:outerShdw>
                          </a:effectLst>
                        </a:rPr>
                        <a:t> interventions  based on the individualized need of a student</a:t>
                      </a:r>
                      <a:endParaRPr lang="en-US" sz="1000" b="0" cap="none" spc="0" dirty="0">
                        <a:ln w="0"/>
                        <a:solidFill>
                          <a:schemeClr val="bg1"/>
                        </a:solidFill>
                        <a:effectLst>
                          <a:outerShdw blurRad="38100" dist="19050" dir="2700000" algn="tl" rotWithShape="0">
                            <a:schemeClr val="dk1">
                              <a:alpha val="40000"/>
                            </a:schemeClr>
                          </a:outerShdw>
                        </a:effectLs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53A31"/>
                    </a:solidFill>
                  </a:tcPr>
                </a:tc>
                <a:tc>
                  <a:txBody>
                    <a:bodyPr/>
                    <a:lstStyle/>
                    <a:p>
                      <a:r>
                        <a:rPr lang="en-US" sz="1000" b="0" cap="none" spc="0" dirty="0">
                          <a:ln w="0"/>
                          <a:solidFill>
                            <a:schemeClr val="bg1"/>
                          </a:solidFill>
                          <a:effectLst>
                            <a:outerShdw blurRad="38100" dist="19050" dir="2700000" algn="tl" rotWithShape="0">
                              <a:schemeClr val="dk1">
                                <a:alpha val="40000"/>
                              </a:schemeClr>
                            </a:outerShdw>
                          </a:effectLst>
                        </a:rPr>
                        <a:t>Functional</a:t>
                      </a:r>
                      <a:r>
                        <a:rPr lang="en-US" sz="1000" b="0" cap="none" spc="0" baseline="0" dirty="0">
                          <a:ln w="0"/>
                          <a:solidFill>
                            <a:schemeClr val="bg1"/>
                          </a:solidFill>
                          <a:effectLst>
                            <a:outerShdw blurRad="38100" dist="19050" dir="2700000" algn="tl" rotWithShape="0">
                              <a:schemeClr val="dk1">
                                <a:alpha val="40000"/>
                              </a:schemeClr>
                            </a:outerShdw>
                          </a:effectLst>
                        </a:rPr>
                        <a:t> Behavior Assessment =&gt; Behavior Intervention Plan</a:t>
                      </a:r>
                      <a:endParaRPr lang="en-US" sz="1000" b="0" cap="none" spc="0" dirty="0">
                        <a:ln w="0"/>
                        <a:solidFill>
                          <a:schemeClr val="bg1"/>
                        </a:solidFill>
                        <a:effectLst>
                          <a:outerShdw blurRad="38100" dist="19050" dir="2700000" algn="tl" rotWithShape="0">
                            <a:schemeClr val="dk1">
                              <a:alpha val="40000"/>
                            </a:schemeClr>
                          </a:outerShdw>
                        </a:effectLs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53A31"/>
                    </a:solidFill>
                  </a:tcPr>
                </a:tc>
                <a:extLst>
                  <a:ext uri="{0D108BD9-81ED-4DB2-BD59-A6C34878D82A}">
                    <a16:rowId xmlns:a16="http://schemas.microsoft.com/office/drawing/2014/main" val="10001"/>
                  </a:ext>
                </a:extLst>
              </a:tr>
              <a:tr h="444806">
                <a:tc rowSpan="2">
                  <a:txBody>
                    <a:bodyPr/>
                    <a:lstStyle/>
                    <a:p>
                      <a:r>
                        <a:rPr lang="en-US" sz="1000" b="0" cap="none" spc="0" dirty="0">
                          <a:ln w="0"/>
                          <a:solidFill>
                            <a:schemeClr val="bg1"/>
                          </a:solidFill>
                          <a:effectLst>
                            <a:outerShdw blurRad="38100" dist="19050" dir="2700000" algn="tl" rotWithShape="0">
                              <a:schemeClr val="dk1">
                                <a:alpha val="40000"/>
                              </a:schemeClr>
                            </a:outerShdw>
                          </a:effectLst>
                        </a:rPr>
                        <a:t>Use individual-level data to: conceptualiz</a:t>
                      </a:r>
                      <a:r>
                        <a:rPr lang="en-US" sz="1000" b="0" cap="none" spc="0" baseline="0" dirty="0">
                          <a:ln w="0"/>
                          <a:solidFill>
                            <a:schemeClr val="bg1"/>
                          </a:solidFill>
                          <a:effectLst>
                            <a:outerShdw blurRad="38100" dist="19050" dir="2700000" algn="tl" rotWithShape="0">
                              <a:schemeClr val="dk1">
                                <a:alpha val="40000"/>
                              </a:schemeClr>
                            </a:outerShdw>
                          </a:effectLst>
                        </a:rPr>
                        <a:t>e student’s needs, create goals, and monitor progress</a:t>
                      </a:r>
                      <a:endParaRPr lang="en-US" sz="1000" b="0" cap="none" spc="0" dirty="0">
                        <a:ln w="0"/>
                        <a:solidFill>
                          <a:schemeClr val="bg1"/>
                        </a:solidFill>
                        <a:effectLst>
                          <a:outerShdw blurRad="38100" dist="19050" dir="2700000" algn="tl" rotWithShape="0">
                            <a:schemeClr val="dk1">
                              <a:alpha val="40000"/>
                            </a:schemeClr>
                          </a:outerShdw>
                        </a:effectLs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53A31"/>
                    </a:solidFill>
                  </a:tcPr>
                </a:tc>
                <a:tc>
                  <a:txBody>
                    <a:bodyPr/>
                    <a:lstStyle/>
                    <a:p>
                      <a:r>
                        <a:rPr lang="en-US" sz="1000" b="0" cap="none" spc="0" dirty="0">
                          <a:ln w="0"/>
                          <a:solidFill>
                            <a:schemeClr val="bg1"/>
                          </a:solidFill>
                          <a:effectLst>
                            <a:outerShdw blurRad="38100" dist="19050" dir="2700000" algn="tl" rotWithShape="0">
                              <a:schemeClr val="dk1">
                                <a:alpha val="40000"/>
                              </a:schemeClr>
                            </a:outerShdw>
                          </a:effectLst>
                        </a:rPr>
                        <a:t>Check</a:t>
                      </a:r>
                      <a:r>
                        <a:rPr lang="en-US" sz="1000" b="0" cap="none" spc="0" baseline="0" dirty="0">
                          <a:ln w="0"/>
                          <a:solidFill>
                            <a:schemeClr val="bg1"/>
                          </a:solidFill>
                          <a:effectLst>
                            <a:outerShdw blurRad="38100" dist="19050" dir="2700000" algn="tl" rotWithShape="0">
                              <a:schemeClr val="dk1">
                                <a:alpha val="40000"/>
                              </a:schemeClr>
                            </a:outerShdw>
                          </a:effectLst>
                        </a:rPr>
                        <a:t> and Connect for student at-risk for dropout</a:t>
                      </a:r>
                      <a:endParaRPr lang="en-US" sz="1000" b="0" cap="none" spc="0" dirty="0">
                        <a:ln w="0"/>
                        <a:solidFill>
                          <a:schemeClr val="bg1"/>
                        </a:solidFill>
                        <a:effectLst>
                          <a:outerShdw blurRad="38100" dist="19050" dir="2700000" algn="tl" rotWithShape="0">
                            <a:schemeClr val="dk1">
                              <a:alpha val="40000"/>
                            </a:schemeClr>
                          </a:outerShdw>
                        </a:effectLs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53A31"/>
                    </a:solidFill>
                  </a:tcPr>
                </a:tc>
                <a:extLst>
                  <a:ext uri="{0D108BD9-81ED-4DB2-BD59-A6C34878D82A}">
                    <a16:rowId xmlns:a16="http://schemas.microsoft.com/office/drawing/2014/main" val="10002"/>
                  </a:ext>
                </a:extLst>
              </a:tr>
              <a:tr h="297515">
                <a:tc vMerge="1">
                  <a:txBody>
                    <a:bodyPr/>
                    <a:lstStyle/>
                    <a:p>
                      <a:endParaRPr lang="en-US"/>
                    </a:p>
                  </a:txBody>
                  <a:tcPr/>
                </a:tc>
                <a:tc>
                  <a:txBody>
                    <a:bodyPr/>
                    <a:lstStyle/>
                    <a:p>
                      <a:endParaRPr lang="en-US" sz="1000" b="0" cap="none" spc="0" dirty="0">
                        <a:ln w="0"/>
                        <a:solidFill>
                          <a:schemeClr val="bg1"/>
                        </a:solidFill>
                        <a:effectLst>
                          <a:outerShdw blurRad="38100" dist="19050" dir="2700000" algn="tl" rotWithShape="0">
                            <a:schemeClr val="dk1">
                              <a:alpha val="40000"/>
                            </a:schemeClr>
                          </a:outerShdw>
                        </a:effectLs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53A31"/>
                    </a:solidFill>
                  </a:tcPr>
                </a:tc>
                <a:extLst>
                  <a:ext uri="{0D108BD9-81ED-4DB2-BD59-A6C34878D82A}">
                    <a16:rowId xmlns:a16="http://schemas.microsoft.com/office/drawing/2014/main" val="10003"/>
                  </a:ext>
                </a:extLst>
              </a:tr>
              <a:tr h="6354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cap="none" spc="0" dirty="0">
                          <a:ln w="0"/>
                          <a:solidFill>
                            <a:schemeClr val="bg1"/>
                          </a:solidFill>
                          <a:effectLst>
                            <a:outerShdw blurRad="38100" dist="19050" dir="2700000" algn="tl" rotWithShape="0">
                              <a:schemeClr val="dk1">
                                <a:alpha val="40000"/>
                              </a:schemeClr>
                            </a:outerShdw>
                          </a:effectLst>
                        </a:rPr>
                        <a:t>Creat</a:t>
                      </a:r>
                      <a:r>
                        <a:rPr lang="en-US" sz="1000" b="0" cap="none" spc="0" baseline="0" dirty="0">
                          <a:ln w="0"/>
                          <a:solidFill>
                            <a:schemeClr val="bg1"/>
                          </a:solidFill>
                          <a:effectLst>
                            <a:outerShdw blurRad="38100" dist="19050" dir="2700000" algn="tl" rotWithShape="0">
                              <a:schemeClr val="dk1">
                                <a:alpha val="40000"/>
                              </a:schemeClr>
                            </a:outerShdw>
                          </a:effectLst>
                        </a:rPr>
                        <a:t>e a treatment plan consisting of intervention modalities matched to the student’s individual needs and goals</a:t>
                      </a:r>
                      <a:endParaRPr lang="en-US" sz="1000" b="0" cap="none" spc="0" dirty="0">
                        <a:ln w="0"/>
                        <a:solidFill>
                          <a:schemeClr val="bg1"/>
                        </a:solidFill>
                        <a:effectLst>
                          <a:outerShdw blurRad="38100" dist="19050" dir="2700000" algn="tl" rotWithShape="0">
                            <a:schemeClr val="dk1">
                              <a:alpha val="40000"/>
                            </a:schemeClr>
                          </a:outerShdw>
                        </a:effectLs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53A31"/>
                    </a:solidFill>
                  </a:tcPr>
                </a:tc>
                <a:tc>
                  <a:txBody>
                    <a:bodyPr/>
                    <a:lstStyle/>
                    <a:p>
                      <a:r>
                        <a:rPr lang="en-US" sz="1000" b="0" cap="none" spc="0" dirty="0">
                          <a:ln w="0"/>
                          <a:solidFill>
                            <a:schemeClr val="bg1"/>
                          </a:solidFill>
                          <a:effectLst>
                            <a:outerShdw blurRad="38100" dist="19050" dir="2700000" algn="tl" rotWithShape="0">
                              <a:schemeClr val="dk1">
                                <a:alpha val="40000"/>
                              </a:schemeClr>
                            </a:outerShdw>
                          </a:effectLst>
                        </a:rPr>
                        <a:t>Individual</a:t>
                      </a:r>
                      <a:r>
                        <a:rPr lang="en-US" sz="1000" b="0" cap="none" spc="0" baseline="0" dirty="0">
                          <a:ln w="0"/>
                          <a:solidFill>
                            <a:schemeClr val="bg1"/>
                          </a:solidFill>
                          <a:effectLst>
                            <a:outerShdw blurRad="38100" dist="19050" dir="2700000" algn="tl" rotWithShape="0">
                              <a:schemeClr val="dk1">
                                <a:alpha val="40000"/>
                              </a:schemeClr>
                            </a:outerShdw>
                          </a:effectLst>
                        </a:rPr>
                        <a:t> therapy from a theoretical framework (e.g., CBT, client-centered, interpersonal, etc.)</a:t>
                      </a:r>
                      <a:endParaRPr lang="en-US" sz="1000" b="0" cap="none" spc="0" dirty="0">
                        <a:ln w="0"/>
                        <a:solidFill>
                          <a:schemeClr val="bg1"/>
                        </a:solidFill>
                        <a:effectLst>
                          <a:outerShdw blurRad="38100" dist="19050" dir="2700000" algn="tl" rotWithShape="0">
                            <a:schemeClr val="dk1">
                              <a:alpha val="40000"/>
                            </a:schemeClr>
                          </a:outerShdw>
                        </a:effectLs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53A31"/>
                    </a:solidFill>
                  </a:tcPr>
                </a:tc>
                <a:extLst>
                  <a:ext uri="{0D108BD9-81ED-4DB2-BD59-A6C34878D82A}">
                    <a16:rowId xmlns:a16="http://schemas.microsoft.com/office/drawing/2014/main" val="10004"/>
                  </a:ext>
                </a:extLst>
              </a:tr>
              <a:tr h="6354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cap="none" spc="0" dirty="0">
                          <a:ln w="0"/>
                          <a:solidFill>
                            <a:schemeClr val="bg1"/>
                          </a:solidFill>
                          <a:effectLst>
                            <a:outerShdw blurRad="38100" dist="19050" dir="2700000" algn="tl" rotWithShape="0">
                              <a:schemeClr val="dk1">
                                <a:alpha val="40000"/>
                              </a:schemeClr>
                            </a:outerShdw>
                          </a:effectLst>
                        </a:rPr>
                        <a:t>Opportunities to practice skills</a:t>
                      </a:r>
                      <a:r>
                        <a:rPr lang="en-US" sz="1000" b="0" cap="none" spc="0" baseline="0" dirty="0">
                          <a:ln w="0"/>
                          <a:solidFill>
                            <a:schemeClr val="bg1"/>
                          </a:solidFill>
                          <a:effectLst>
                            <a:outerShdw blurRad="38100" dist="19050" dir="2700000" algn="tl" rotWithShape="0">
                              <a:schemeClr val="dk1">
                                <a:alpha val="40000"/>
                              </a:schemeClr>
                            </a:outerShdw>
                          </a:effectLst>
                        </a:rPr>
                        <a:t> aligned with therapeutic goals (goal: keep stable an emotionally fragile student)</a:t>
                      </a:r>
                      <a:endParaRPr lang="en-US" sz="1000" b="0" cap="none" spc="0" dirty="0">
                        <a:ln w="0"/>
                        <a:solidFill>
                          <a:schemeClr val="bg1"/>
                        </a:solidFill>
                        <a:effectLst>
                          <a:outerShdw blurRad="38100" dist="19050" dir="2700000" algn="tl" rotWithShape="0">
                            <a:schemeClr val="dk1">
                              <a:alpha val="40000"/>
                            </a:schemeClr>
                          </a:outerShdw>
                        </a:effectLs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53A31"/>
                    </a:solidFill>
                  </a:tcPr>
                </a:tc>
                <a:tc>
                  <a:txBody>
                    <a:bodyPr/>
                    <a:lstStyle/>
                    <a:p>
                      <a:r>
                        <a:rPr lang="en-US" sz="1000" b="0" cap="none" spc="0" dirty="0">
                          <a:ln w="0"/>
                          <a:solidFill>
                            <a:schemeClr val="bg1"/>
                          </a:solidFill>
                          <a:effectLst>
                            <a:outerShdw blurRad="38100" dist="19050" dir="2700000" algn="tl" rotWithShape="0">
                              <a:schemeClr val="dk1">
                                <a:alpha val="40000"/>
                              </a:schemeClr>
                            </a:outerShdw>
                          </a:effectLst>
                        </a:rPr>
                        <a:t>Family-focused intervention (e.g., Multi-Systemic</a:t>
                      </a:r>
                      <a:r>
                        <a:rPr lang="en-US" sz="1000" b="0" cap="none" spc="0" baseline="0" dirty="0">
                          <a:ln w="0"/>
                          <a:solidFill>
                            <a:schemeClr val="bg1"/>
                          </a:solidFill>
                          <a:effectLst>
                            <a:outerShdw blurRad="38100" dist="19050" dir="2700000" algn="tl" rotWithShape="0">
                              <a:schemeClr val="dk1">
                                <a:alpha val="40000"/>
                              </a:schemeClr>
                            </a:outerShdw>
                          </a:effectLst>
                        </a:rPr>
                        <a:t> Therapy; </a:t>
                      </a:r>
                      <a:r>
                        <a:rPr lang="en-US" sz="1000" b="0" cap="none" spc="0" dirty="0">
                          <a:ln w="0"/>
                          <a:solidFill>
                            <a:schemeClr val="bg1"/>
                          </a:solidFill>
                          <a:effectLst>
                            <a:outerShdw blurRad="38100" dist="19050" dir="2700000" algn="tl" rotWithShape="0">
                              <a:schemeClr val="dk1">
                                <a:alpha val="40000"/>
                              </a:schemeClr>
                            </a:outerShdw>
                          </a:effectLst>
                        </a:rPr>
                        <a:t>Family</a:t>
                      </a:r>
                      <a:r>
                        <a:rPr lang="en-US" sz="1000" b="0" cap="none" spc="0" baseline="0" dirty="0">
                          <a:ln w="0"/>
                          <a:solidFill>
                            <a:schemeClr val="bg1"/>
                          </a:solidFill>
                          <a:effectLst>
                            <a:outerShdw blurRad="38100" dist="19050" dir="2700000" algn="tl" rotWithShape="0">
                              <a:schemeClr val="dk1">
                                <a:alpha val="40000"/>
                              </a:schemeClr>
                            </a:outerShdw>
                          </a:effectLst>
                        </a:rPr>
                        <a:t> Check-Up =&gt; Family Treatment Plan)</a:t>
                      </a:r>
                      <a:endParaRPr lang="en-US" sz="1000" b="0" cap="none" spc="0" dirty="0">
                        <a:ln w="0"/>
                        <a:solidFill>
                          <a:schemeClr val="bg1"/>
                        </a:solidFill>
                        <a:effectLst>
                          <a:outerShdw blurRad="38100" dist="19050" dir="2700000" algn="tl" rotWithShape="0">
                            <a:schemeClr val="dk1">
                              <a:alpha val="40000"/>
                            </a:schemeClr>
                          </a:outerShdw>
                        </a:effectLs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53A31"/>
                    </a:solidFill>
                  </a:tcPr>
                </a:tc>
                <a:extLst>
                  <a:ext uri="{0D108BD9-81ED-4DB2-BD59-A6C34878D82A}">
                    <a16:rowId xmlns:a16="http://schemas.microsoft.com/office/drawing/2014/main" val="10005"/>
                  </a:ext>
                </a:extLst>
              </a:tr>
              <a:tr h="826067">
                <a:tc>
                  <a:txBody>
                    <a:bodyPr/>
                    <a:lstStyle/>
                    <a:p>
                      <a:r>
                        <a:rPr lang="en-US" sz="1000" b="0" cap="none" spc="0" dirty="0">
                          <a:ln w="0"/>
                          <a:solidFill>
                            <a:schemeClr val="bg1"/>
                          </a:solidFill>
                          <a:effectLst>
                            <a:outerShdw blurRad="38100" dist="19050" dir="2700000" algn="tl" rotWithShape="0">
                              <a:schemeClr val="dk1">
                                <a:alpha val="40000"/>
                              </a:schemeClr>
                            </a:outerShdw>
                          </a:effectLst>
                        </a:rPr>
                        <a:t>Offer individual or small group therapy to foster growth</a:t>
                      </a:r>
                      <a:r>
                        <a:rPr lang="en-US" sz="1000" b="0" cap="none" spc="0" baseline="0" dirty="0">
                          <a:ln w="0"/>
                          <a:solidFill>
                            <a:schemeClr val="bg1"/>
                          </a:solidFill>
                          <a:effectLst>
                            <a:outerShdw blurRad="38100" dist="19050" dir="2700000" algn="tl" rotWithShape="0">
                              <a:schemeClr val="dk1">
                                <a:alpha val="40000"/>
                              </a:schemeClr>
                            </a:outerShdw>
                          </a:effectLst>
                        </a:rPr>
                        <a:t> and improve functioning (via skill development; also motivation to change)</a:t>
                      </a:r>
                      <a:endParaRPr lang="en-US" sz="1000" b="0" cap="none" spc="0" dirty="0">
                        <a:ln w="0"/>
                        <a:solidFill>
                          <a:schemeClr val="bg1"/>
                        </a:solidFill>
                        <a:effectLst>
                          <a:outerShdw blurRad="38100" dist="19050" dir="2700000" algn="tl" rotWithShape="0">
                            <a:schemeClr val="dk1">
                              <a:alpha val="40000"/>
                            </a:schemeClr>
                          </a:outerShdw>
                        </a:effectLs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53A3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cap="none" spc="0" dirty="0">
                          <a:ln w="0"/>
                          <a:solidFill>
                            <a:schemeClr val="bg1"/>
                          </a:solidFill>
                          <a:effectLst>
                            <a:outerShdw blurRad="38100" dist="19050" dir="2700000" algn="tl" rotWithShape="0">
                              <a:schemeClr val="dk1">
                                <a:alpha val="40000"/>
                              </a:schemeClr>
                            </a:outerShdw>
                          </a:effectLst>
                        </a:rPr>
                        <a:t>Referral to, and consultation</a:t>
                      </a:r>
                      <a:r>
                        <a:rPr lang="en-US" sz="1000" b="0" cap="none" spc="0" baseline="0" dirty="0">
                          <a:ln w="0"/>
                          <a:solidFill>
                            <a:schemeClr val="bg1"/>
                          </a:solidFill>
                          <a:effectLst>
                            <a:outerShdw blurRad="38100" dist="19050" dir="2700000" algn="tl" rotWithShape="0">
                              <a:schemeClr val="dk1">
                                <a:alpha val="40000"/>
                              </a:schemeClr>
                            </a:outerShdw>
                          </a:effectLst>
                        </a:rPr>
                        <a:t> with, community-based resources</a:t>
                      </a:r>
                      <a:endParaRPr lang="en-US" sz="1000" b="0" cap="none" spc="0" dirty="0">
                        <a:ln w="0"/>
                        <a:solidFill>
                          <a:schemeClr val="bg1"/>
                        </a:solidFill>
                        <a:effectLst>
                          <a:outerShdw blurRad="38100" dist="19050" dir="2700000" algn="tl" rotWithShape="0">
                            <a:schemeClr val="dk1">
                              <a:alpha val="40000"/>
                            </a:schemeClr>
                          </a:outerShdw>
                        </a:effectLs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53A31"/>
                    </a:solidFill>
                  </a:tcPr>
                </a:tc>
                <a:extLst>
                  <a:ext uri="{0D108BD9-81ED-4DB2-BD59-A6C34878D82A}">
                    <a16:rowId xmlns:a16="http://schemas.microsoft.com/office/drawing/2014/main" val="10006"/>
                  </a:ext>
                </a:extLst>
              </a:tr>
            </a:tbl>
          </a:graphicData>
        </a:graphic>
      </p:graphicFrame>
      <p:sp>
        <p:nvSpPr>
          <p:cNvPr id="6" name="TextBox 5"/>
          <p:cNvSpPr txBox="1"/>
          <p:nvPr/>
        </p:nvSpPr>
        <p:spPr>
          <a:xfrm>
            <a:off x="768942" y="4918975"/>
            <a:ext cx="2159245" cy="300082"/>
          </a:xfrm>
          <a:prstGeom prst="rect">
            <a:avLst/>
          </a:prstGeom>
          <a:noFill/>
        </p:spPr>
        <p:txBody>
          <a:bodyPr wrap="none" rtlCol="0">
            <a:spAutoFit/>
          </a:bodyPr>
          <a:lstStyle/>
          <a:p>
            <a:r>
              <a:rPr lang="en-US" dirty="0">
                <a:solidFill>
                  <a:srgbClr val="444444"/>
                </a:solidFill>
                <a:latin typeface="Calibri"/>
              </a:rPr>
              <a:t>- </a:t>
            </a:r>
            <a:r>
              <a:rPr lang="en-US" dirty="0" err="1">
                <a:solidFill>
                  <a:srgbClr val="444444"/>
                </a:solidFill>
                <a:latin typeface="Calibri"/>
              </a:rPr>
              <a:t>Christner</a:t>
            </a:r>
            <a:r>
              <a:rPr lang="en-US" dirty="0">
                <a:solidFill>
                  <a:srgbClr val="444444"/>
                </a:solidFill>
                <a:latin typeface="Calibri"/>
              </a:rPr>
              <a:t> &amp; </a:t>
            </a:r>
            <a:r>
              <a:rPr lang="en-US" dirty="0" err="1">
                <a:solidFill>
                  <a:srgbClr val="444444"/>
                </a:solidFill>
                <a:latin typeface="Calibri"/>
              </a:rPr>
              <a:t>Mennuti</a:t>
            </a:r>
            <a:r>
              <a:rPr lang="en-US" dirty="0">
                <a:solidFill>
                  <a:srgbClr val="444444"/>
                </a:solidFill>
                <a:latin typeface="Calibri"/>
              </a:rPr>
              <a:t>, 2009</a:t>
            </a:r>
          </a:p>
        </p:txBody>
      </p:sp>
      <p:sp>
        <p:nvSpPr>
          <p:cNvPr id="3" name="TextBox 2"/>
          <p:cNvSpPr txBox="1"/>
          <p:nvPr/>
        </p:nvSpPr>
        <p:spPr>
          <a:xfrm>
            <a:off x="6306803" y="636535"/>
            <a:ext cx="1864895" cy="71558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a:solidFill>
                  <a:prstClr val="white"/>
                </a:solidFill>
                <a:latin typeface="Calibri"/>
              </a:rPr>
              <a:t>Interagency Agreements and Partnering</a:t>
            </a:r>
          </a:p>
        </p:txBody>
      </p:sp>
      <p:sp>
        <p:nvSpPr>
          <p:cNvPr id="7" name="TextBox 6"/>
          <p:cNvSpPr txBox="1"/>
          <p:nvPr/>
        </p:nvSpPr>
        <p:spPr>
          <a:xfrm>
            <a:off x="5929312" y="1334522"/>
            <a:ext cx="2900363" cy="320857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a:solidFill>
                  <a:srgbClr val="444444"/>
                </a:solidFill>
                <a:latin typeface="Calibri"/>
              </a:rPr>
              <a:t>Considering district partnering with agencies through MOUS for services/supports?</a:t>
            </a:r>
          </a:p>
          <a:p>
            <a:endParaRPr lang="en-US" dirty="0">
              <a:solidFill>
                <a:srgbClr val="444444"/>
              </a:solidFill>
              <a:latin typeface="Calibri"/>
            </a:endParaRPr>
          </a:p>
          <a:p>
            <a:pPr marL="214313" indent="-214313">
              <a:buFont typeface="Arial" panose="020B0604020202020204" pitchFamily="34" charset="0"/>
              <a:buChar char="•"/>
            </a:pPr>
            <a:r>
              <a:rPr lang="en-US" dirty="0">
                <a:solidFill>
                  <a:srgbClr val="444444"/>
                </a:solidFill>
                <a:latin typeface="Calibri"/>
              </a:rPr>
              <a:t>Role of agency and district staff</a:t>
            </a:r>
          </a:p>
          <a:p>
            <a:pPr marL="214313" indent="-214313">
              <a:buFont typeface="Arial" panose="020B0604020202020204" pitchFamily="34" charset="0"/>
              <a:buChar char="•"/>
            </a:pPr>
            <a:r>
              <a:rPr lang="en-US" dirty="0">
                <a:solidFill>
                  <a:srgbClr val="444444"/>
                </a:solidFill>
                <a:latin typeface="Calibri"/>
              </a:rPr>
              <a:t>Information sharing</a:t>
            </a:r>
          </a:p>
          <a:p>
            <a:pPr marL="214313" indent="-214313">
              <a:buFont typeface="Arial" panose="020B0604020202020204" pitchFamily="34" charset="0"/>
              <a:buChar char="•"/>
            </a:pPr>
            <a:r>
              <a:rPr lang="en-US" dirty="0">
                <a:solidFill>
                  <a:srgbClr val="444444"/>
                </a:solidFill>
                <a:latin typeface="Calibri"/>
              </a:rPr>
              <a:t>Communication with families and school teams</a:t>
            </a:r>
          </a:p>
          <a:p>
            <a:pPr marL="214313" indent="-214313">
              <a:buFont typeface="Arial" panose="020B0604020202020204" pitchFamily="34" charset="0"/>
              <a:buChar char="•"/>
            </a:pPr>
            <a:r>
              <a:rPr lang="en-US" dirty="0">
                <a:solidFill>
                  <a:srgbClr val="444444"/>
                </a:solidFill>
                <a:latin typeface="Calibri"/>
              </a:rPr>
              <a:t>Legal considerations</a:t>
            </a:r>
          </a:p>
          <a:p>
            <a:endParaRPr lang="en-US" dirty="0">
              <a:solidFill>
                <a:srgbClr val="444444"/>
              </a:solidFill>
              <a:latin typeface="Calibri"/>
            </a:endParaRPr>
          </a:p>
          <a:p>
            <a:endParaRPr lang="en-US" dirty="0">
              <a:solidFill>
                <a:srgbClr val="444444"/>
              </a:solidFill>
              <a:latin typeface="Calibri"/>
            </a:endParaRPr>
          </a:p>
          <a:p>
            <a:endParaRPr lang="en-US" dirty="0">
              <a:solidFill>
                <a:srgbClr val="444444"/>
              </a:solidFill>
              <a:latin typeface="Calibri"/>
            </a:endParaRPr>
          </a:p>
          <a:p>
            <a:r>
              <a:rPr lang="en-US" dirty="0">
                <a:solidFill>
                  <a:srgbClr val="444444"/>
                </a:solidFill>
                <a:latin typeface="Calibri"/>
                <a:hlinkClick r:id="rId4"/>
              </a:rPr>
              <a:t>http://www.midwestpbis.org/interconnected-systems-framework/examples</a:t>
            </a:r>
            <a:endParaRPr lang="en-US" dirty="0">
              <a:solidFill>
                <a:srgbClr val="444444"/>
              </a:solidFill>
              <a:latin typeface="Calibri"/>
            </a:endParaRPr>
          </a:p>
          <a:p>
            <a:endParaRPr lang="en-US" dirty="0">
              <a:solidFill>
                <a:srgbClr val="444444"/>
              </a:solidFill>
              <a:latin typeface="Calibri"/>
            </a:endParaRPr>
          </a:p>
        </p:txBody>
      </p:sp>
    </p:spTree>
    <p:custDataLst>
      <p:tags r:id="rId1"/>
    </p:custDataLst>
    <p:extLst>
      <p:ext uri="{BB962C8B-B14F-4D97-AF65-F5344CB8AC3E}">
        <p14:creationId xmlns:p14="http://schemas.microsoft.com/office/powerpoint/2010/main" val="347851076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2179494" y="218209"/>
            <a:ext cx="4819024" cy="4847360"/>
          </a:xfrm>
          <a:prstGeom prst="rect">
            <a:avLst/>
          </a:prstGeom>
          <a:pattFill prst="pct5">
            <a:fgClr>
              <a:schemeClr val="accent1"/>
            </a:fgClr>
            <a:bgClr>
              <a:schemeClr val="bg1"/>
            </a:bgClr>
          </a:pattFill>
        </p:spPr>
      </p:pic>
      <p:sp>
        <p:nvSpPr>
          <p:cNvPr id="6" name="TextBox 5"/>
          <p:cNvSpPr txBox="1"/>
          <p:nvPr/>
        </p:nvSpPr>
        <p:spPr>
          <a:xfrm rot="17819048">
            <a:off x="903597" y="2376694"/>
            <a:ext cx="4486869" cy="369332"/>
          </a:xfrm>
          <a:prstGeom prst="rect">
            <a:avLst/>
          </a:prstGeom>
          <a:noFill/>
        </p:spPr>
        <p:txBody>
          <a:bodyPr wrap="none" rtlCol="0">
            <a:spAutoFit/>
          </a:bodyPr>
          <a:lstStyle/>
          <a:p>
            <a:r>
              <a:rPr lang="en-US" sz="1800" dirty="0">
                <a:solidFill>
                  <a:srgbClr val="444444"/>
                </a:solidFill>
                <a:latin typeface="Calibri"/>
                <a:sym typeface="Wingdings" panose="05000000000000000000" pitchFamily="2" charset="2"/>
              </a:rPr>
              <a:t></a:t>
            </a:r>
            <a:r>
              <a:rPr lang="en-US" sz="1800" dirty="0">
                <a:solidFill>
                  <a:srgbClr val="444444"/>
                </a:solidFill>
                <a:latin typeface="Calibri"/>
              </a:rPr>
              <a:t>Decision Rules for Moving In/Out of Tiers</a:t>
            </a:r>
            <a:r>
              <a:rPr lang="en-US" sz="1800" dirty="0">
                <a:solidFill>
                  <a:srgbClr val="444444"/>
                </a:solidFill>
                <a:latin typeface="Calibri"/>
                <a:sym typeface="Wingdings" panose="05000000000000000000" pitchFamily="2" charset="2"/>
              </a:rPr>
              <a:t></a:t>
            </a:r>
            <a:endParaRPr lang="en-US" sz="1800" dirty="0">
              <a:solidFill>
                <a:srgbClr val="444444"/>
              </a:solidFill>
              <a:latin typeface="Calibri"/>
            </a:endParaRPr>
          </a:p>
        </p:txBody>
      </p:sp>
      <p:sp>
        <p:nvSpPr>
          <p:cNvPr id="7" name="TextBox 6"/>
          <p:cNvSpPr txBox="1"/>
          <p:nvPr/>
        </p:nvSpPr>
        <p:spPr>
          <a:xfrm rot="3788990">
            <a:off x="3527098" y="2376693"/>
            <a:ext cx="4969758" cy="369332"/>
          </a:xfrm>
          <a:prstGeom prst="rect">
            <a:avLst/>
          </a:prstGeom>
          <a:noFill/>
        </p:spPr>
        <p:txBody>
          <a:bodyPr wrap="none" rtlCol="0">
            <a:spAutoFit/>
          </a:bodyPr>
          <a:lstStyle/>
          <a:p>
            <a:r>
              <a:rPr lang="en-US" sz="1800" dirty="0">
                <a:solidFill>
                  <a:srgbClr val="444444"/>
                </a:solidFill>
                <a:latin typeface="Calibri"/>
              </a:rPr>
              <a:t>Is Your SYSTEM Working? (identifying students, PD)</a:t>
            </a:r>
          </a:p>
        </p:txBody>
      </p:sp>
      <p:sp>
        <p:nvSpPr>
          <p:cNvPr id="8" name="TextBox 7"/>
          <p:cNvSpPr txBox="1"/>
          <p:nvPr/>
        </p:nvSpPr>
        <p:spPr>
          <a:xfrm>
            <a:off x="4038396" y="838082"/>
            <a:ext cx="1106632" cy="923330"/>
          </a:xfrm>
          <a:prstGeom prst="rect">
            <a:avLst/>
          </a:prstGeom>
          <a:noFill/>
        </p:spPr>
        <p:txBody>
          <a:bodyPr wrap="square" rtlCol="0">
            <a:spAutoFit/>
          </a:bodyPr>
          <a:lstStyle/>
          <a:p>
            <a:pPr algn="ctr"/>
            <a:r>
              <a:rPr lang="en-US" sz="1800" b="1" dirty="0">
                <a:solidFill>
                  <a:srgbClr val="444444"/>
                </a:solidFill>
                <a:latin typeface="Calibri"/>
              </a:rPr>
              <a:t>At ALL tiers</a:t>
            </a:r>
            <a:br>
              <a:rPr lang="en-US" sz="1800" b="1" dirty="0">
                <a:solidFill>
                  <a:srgbClr val="444444"/>
                </a:solidFill>
                <a:latin typeface="Calibri"/>
              </a:rPr>
            </a:br>
            <a:r>
              <a:rPr lang="en-US" sz="1800" b="1" dirty="0">
                <a:solidFill>
                  <a:srgbClr val="444444"/>
                </a:solidFill>
                <a:latin typeface="Calibri"/>
              </a:rPr>
              <a:t>KNOW…</a:t>
            </a:r>
          </a:p>
        </p:txBody>
      </p:sp>
      <p:sp>
        <p:nvSpPr>
          <p:cNvPr id="9" name="TextBox 8"/>
          <p:cNvSpPr txBox="1"/>
          <p:nvPr/>
        </p:nvSpPr>
        <p:spPr>
          <a:xfrm>
            <a:off x="3507414" y="1907313"/>
            <a:ext cx="2127538" cy="1061829"/>
          </a:xfrm>
          <a:prstGeom prst="rect">
            <a:avLst/>
          </a:prstGeom>
          <a:noFill/>
        </p:spPr>
        <p:txBody>
          <a:bodyPr wrap="square" rtlCol="0">
            <a:spAutoFit/>
          </a:bodyPr>
          <a:lstStyle/>
          <a:p>
            <a:pPr algn="ctr"/>
            <a:r>
              <a:rPr lang="en-US" sz="1800" b="1" dirty="0">
                <a:solidFill>
                  <a:srgbClr val="444444"/>
                </a:solidFill>
                <a:latin typeface="Calibri"/>
              </a:rPr>
              <a:t>Who is receiving services. </a:t>
            </a:r>
            <a:br>
              <a:rPr lang="en-US" sz="1800" b="1" dirty="0">
                <a:solidFill>
                  <a:srgbClr val="444444"/>
                </a:solidFill>
                <a:latin typeface="Calibri"/>
              </a:rPr>
            </a:br>
            <a:r>
              <a:rPr lang="en-US" b="1" dirty="0">
                <a:solidFill>
                  <a:srgbClr val="444444"/>
                </a:solidFill>
                <a:latin typeface="Calibri"/>
              </a:rPr>
              <a:t>School-based? Community?</a:t>
            </a:r>
          </a:p>
        </p:txBody>
      </p:sp>
      <p:sp>
        <p:nvSpPr>
          <p:cNvPr id="10" name="TextBox 9"/>
          <p:cNvSpPr txBox="1"/>
          <p:nvPr/>
        </p:nvSpPr>
        <p:spPr>
          <a:xfrm>
            <a:off x="3199592" y="2907297"/>
            <a:ext cx="2848306" cy="854080"/>
          </a:xfrm>
          <a:prstGeom prst="rect">
            <a:avLst/>
          </a:prstGeom>
          <a:noFill/>
        </p:spPr>
        <p:txBody>
          <a:bodyPr wrap="square" rtlCol="0">
            <a:spAutoFit/>
          </a:bodyPr>
          <a:lstStyle/>
          <a:p>
            <a:pPr algn="ctr"/>
            <a:r>
              <a:rPr lang="en-US" sz="1800" b="1" dirty="0">
                <a:solidFill>
                  <a:srgbClr val="444444"/>
                </a:solidFill>
                <a:latin typeface="Calibri"/>
              </a:rPr>
              <a:t>What services are being delivered.</a:t>
            </a:r>
            <a:br>
              <a:rPr lang="en-US" sz="1800" b="1" dirty="0">
                <a:solidFill>
                  <a:srgbClr val="444444"/>
                </a:solidFill>
                <a:latin typeface="Calibri"/>
              </a:rPr>
            </a:br>
            <a:r>
              <a:rPr lang="en-US" b="1" dirty="0">
                <a:solidFill>
                  <a:srgbClr val="444444"/>
                </a:solidFill>
                <a:latin typeface="Calibri"/>
              </a:rPr>
              <a:t>Evidence-based? With fidelity?</a:t>
            </a:r>
          </a:p>
        </p:txBody>
      </p:sp>
      <p:sp>
        <p:nvSpPr>
          <p:cNvPr id="11" name="TextBox 10"/>
          <p:cNvSpPr txBox="1"/>
          <p:nvPr/>
        </p:nvSpPr>
        <p:spPr>
          <a:xfrm>
            <a:off x="2870609" y="3891042"/>
            <a:ext cx="3436793" cy="830997"/>
          </a:xfrm>
          <a:prstGeom prst="rect">
            <a:avLst/>
          </a:prstGeom>
          <a:noFill/>
        </p:spPr>
        <p:txBody>
          <a:bodyPr wrap="square" rtlCol="0">
            <a:spAutoFit/>
          </a:bodyPr>
          <a:lstStyle/>
          <a:p>
            <a:pPr algn="ctr"/>
            <a:r>
              <a:rPr lang="en-US" sz="2100" b="1" dirty="0">
                <a:solidFill>
                  <a:srgbClr val="444444"/>
                </a:solidFill>
                <a:latin typeface="Calibri"/>
              </a:rPr>
              <a:t>If it is working!</a:t>
            </a:r>
            <a:r>
              <a:rPr lang="en-US" sz="1500" b="1" dirty="0">
                <a:solidFill>
                  <a:srgbClr val="444444"/>
                </a:solidFill>
                <a:latin typeface="Calibri"/>
              </a:rPr>
              <a:t/>
            </a:r>
            <a:br>
              <a:rPr lang="en-US" sz="1500" b="1" dirty="0">
                <a:solidFill>
                  <a:srgbClr val="444444"/>
                </a:solidFill>
                <a:latin typeface="Calibri"/>
              </a:rPr>
            </a:br>
            <a:r>
              <a:rPr lang="en-US" b="1" dirty="0">
                <a:solidFill>
                  <a:srgbClr val="444444"/>
                </a:solidFill>
                <a:latin typeface="Calibri"/>
              </a:rPr>
              <a:t>Are students having positive outcomes as a result of the services being received? </a:t>
            </a:r>
          </a:p>
        </p:txBody>
      </p:sp>
      <p:sp>
        <p:nvSpPr>
          <p:cNvPr id="12" name="Rectangle 11"/>
          <p:cNvSpPr/>
          <p:nvPr/>
        </p:nvSpPr>
        <p:spPr>
          <a:xfrm>
            <a:off x="1144588" y="130713"/>
            <a:ext cx="2957541" cy="577081"/>
          </a:xfrm>
          <a:prstGeom prst="rect">
            <a:avLst/>
          </a:prstGeom>
          <a:noFill/>
        </p:spPr>
        <p:txBody>
          <a:bodyPr wrap="none" lIns="68580" tIns="34290" rIns="68580" bIns="34290">
            <a:spAutoFit/>
          </a:bodyPr>
          <a:lstStyle/>
          <a:p>
            <a:pPr algn="ctr"/>
            <a:r>
              <a:rPr lang="en-US" sz="3300" dirty="0">
                <a:ln w="0"/>
                <a:solidFill>
                  <a:srgbClr val="92D050">
                    <a:lumMod val="50000"/>
                  </a:srgbClr>
                </a:solidFill>
                <a:effectLst>
                  <a:outerShdw blurRad="38100" dist="19050" dir="2700000" algn="tl" rotWithShape="0">
                    <a:srgbClr val="444444">
                      <a:alpha val="40000"/>
                    </a:srgbClr>
                  </a:outerShdw>
                </a:effectLst>
                <a:latin typeface="Calibri"/>
              </a:rPr>
              <a:t>Key Questions &amp;</a:t>
            </a:r>
          </a:p>
        </p:txBody>
      </p:sp>
      <p:sp>
        <p:nvSpPr>
          <p:cNvPr id="13" name="Rectangle 12"/>
          <p:cNvSpPr/>
          <p:nvPr/>
        </p:nvSpPr>
        <p:spPr>
          <a:xfrm>
            <a:off x="5177311" y="130713"/>
            <a:ext cx="2503891" cy="577081"/>
          </a:xfrm>
          <a:prstGeom prst="rect">
            <a:avLst/>
          </a:prstGeom>
          <a:noFill/>
        </p:spPr>
        <p:txBody>
          <a:bodyPr wrap="none" lIns="68580" tIns="34290" rIns="68580" bIns="34290">
            <a:spAutoFit/>
          </a:bodyPr>
          <a:lstStyle/>
          <a:p>
            <a:pPr algn="ctr"/>
            <a:r>
              <a:rPr lang="en-US" sz="3300" dirty="0">
                <a:ln w="0"/>
                <a:solidFill>
                  <a:srgbClr val="92D050">
                    <a:lumMod val="50000"/>
                  </a:srgbClr>
                </a:solidFill>
                <a:effectLst>
                  <a:outerShdw blurRad="38100" dist="19050" dir="2700000" algn="tl" rotWithShape="0">
                    <a:srgbClr val="444444">
                      <a:alpha val="40000"/>
                    </a:srgbClr>
                  </a:outerShdw>
                </a:effectLst>
                <a:latin typeface="Calibri"/>
              </a:rPr>
              <a:t>Infrastructure</a:t>
            </a:r>
          </a:p>
        </p:txBody>
      </p:sp>
      <p:pic>
        <p:nvPicPr>
          <p:cNvPr id="2" name="Picture 1"/>
          <p:cNvPicPr>
            <a:picLocks noChangeAspect="1"/>
          </p:cNvPicPr>
          <p:nvPr/>
        </p:nvPicPr>
        <p:blipFill>
          <a:blip r:embed="rId5"/>
          <a:stretch>
            <a:fillRect/>
          </a:stretch>
        </p:blipFill>
        <p:spPr>
          <a:xfrm>
            <a:off x="1265012" y="4605438"/>
            <a:ext cx="914480" cy="411516"/>
          </a:xfrm>
          <a:prstGeom prst="rect">
            <a:avLst/>
          </a:prstGeom>
        </p:spPr>
      </p:pic>
    </p:spTree>
    <p:custDataLst>
      <p:tags r:id="rId1"/>
    </p:custDataLst>
    <p:extLst>
      <p:ext uri="{BB962C8B-B14F-4D97-AF65-F5344CB8AC3E}">
        <p14:creationId xmlns:p14="http://schemas.microsoft.com/office/powerpoint/2010/main" val="273524735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
          </p:nvPr>
        </p:nvSpPr>
        <p:spPr>
          <a:xfrm>
            <a:off x="457201" y="1085851"/>
            <a:ext cx="7832558" cy="3508772"/>
          </a:xfrm>
        </p:spPr>
        <p:txBody>
          <a:bodyPr/>
          <a:lstStyle/>
          <a:p>
            <a:r>
              <a:rPr lang="en-US" dirty="0"/>
              <a:t>FLPBIS Mental Well Being Live Binder For Teams: </a:t>
            </a:r>
            <a:r>
              <a:rPr lang="en-US" dirty="0">
                <a:hlinkClick r:id="rId2"/>
              </a:rPr>
              <a:t>https://www.livebinders.com/play/play?id=2641613</a:t>
            </a:r>
            <a:endParaRPr lang="en-US" dirty="0"/>
          </a:p>
          <a:p>
            <a:r>
              <a:rPr lang="en-US" dirty="0"/>
              <a:t>Skill Development Modules On Integrating SEL and Trauma Informed Practices Into PBIS Framework: </a:t>
            </a:r>
            <a:r>
              <a:rPr lang="en-US" dirty="0">
                <a:hlinkClick r:id="rId3"/>
              </a:rPr>
              <a:t>https://www.livebinders.com/play/play?id=2646204</a:t>
            </a:r>
            <a:endParaRPr lang="en-US" dirty="0"/>
          </a:p>
          <a:p>
            <a:endParaRPr lang="en-US" dirty="0"/>
          </a:p>
        </p:txBody>
      </p:sp>
    </p:spTree>
    <p:extLst>
      <p:ext uri="{BB962C8B-B14F-4D97-AF65-F5344CB8AC3E}">
        <p14:creationId xmlns:p14="http://schemas.microsoft.com/office/powerpoint/2010/main" val="41213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81"/>
          <p:cNvSpPr txBox="1">
            <a:spLocks noGrp="1"/>
          </p:cNvSpPr>
          <p:nvPr>
            <p:ph type="title"/>
          </p:nvPr>
        </p:nvSpPr>
        <p:spPr>
          <a:xfrm>
            <a:off x="457200" y="205979"/>
            <a:ext cx="8229600" cy="857250"/>
          </a:xfrm>
          <a:prstGeom prst="rect">
            <a:avLst/>
          </a:prstGeom>
          <a:noFill/>
          <a:ln>
            <a:noFill/>
          </a:ln>
        </p:spPr>
        <p:txBody>
          <a:bodyPr spcFirstLastPara="1" vert="horz" wrap="square" lIns="68569" tIns="34275" rIns="68569" bIns="34275" rtlCol="0" anchor="ctr" anchorCtr="0">
            <a:noAutofit/>
          </a:bodyPr>
          <a:lstStyle/>
          <a:p>
            <a:pPr algn="ctr">
              <a:spcBef>
                <a:spcPts val="0"/>
              </a:spcBef>
              <a:buClr>
                <a:schemeClr val="dk1"/>
              </a:buClr>
              <a:buSzPts val="3959"/>
            </a:pPr>
            <a:r>
              <a:rPr lang="en-US" sz="2969" dirty="0">
                <a:solidFill>
                  <a:schemeClr val="accent3">
                    <a:lumMod val="50000"/>
                  </a:schemeClr>
                </a:solidFill>
              </a:rPr>
              <a:t>Positive Behavior Intervention and Support (www.pbis.org)</a:t>
            </a:r>
            <a:endParaRPr sz="2969" dirty="0">
              <a:solidFill>
                <a:schemeClr val="accent3">
                  <a:lumMod val="50000"/>
                </a:schemeClr>
              </a:solidFill>
            </a:endParaRPr>
          </a:p>
        </p:txBody>
      </p:sp>
      <p:sp>
        <p:nvSpPr>
          <p:cNvPr id="420" name="Google Shape;420;p81"/>
          <p:cNvSpPr txBox="1">
            <a:spLocks noGrp="1"/>
          </p:cNvSpPr>
          <p:nvPr>
            <p:ph type="body" idx="1"/>
          </p:nvPr>
        </p:nvSpPr>
        <p:spPr>
          <a:xfrm>
            <a:off x="457200" y="1200151"/>
            <a:ext cx="8229600" cy="3394472"/>
          </a:xfrm>
          <a:prstGeom prst="rect">
            <a:avLst/>
          </a:prstGeom>
          <a:noFill/>
          <a:ln>
            <a:noFill/>
          </a:ln>
        </p:spPr>
        <p:txBody>
          <a:bodyPr spcFirstLastPara="1" vert="horz" wrap="square" lIns="68569" tIns="34275" rIns="68569" bIns="34275" rtlCol="0" anchor="t" anchorCtr="0">
            <a:noAutofit/>
          </a:bodyPr>
          <a:lstStyle/>
          <a:p>
            <a:pPr marL="257175" indent="-257175">
              <a:spcBef>
                <a:spcPts val="0"/>
              </a:spcBef>
              <a:buClr>
                <a:schemeClr val="dk1"/>
              </a:buClr>
              <a:buSzPts val="3200"/>
            </a:pPr>
            <a:r>
              <a:rPr lang="en-US" dirty="0">
                <a:solidFill>
                  <a:schemeClr val="accent3">
                    <a:lumMod val="50000"/>
                  </a:schemeClr>
                </a:solidFill>
              </a:rPr>
              <a:t>In around 27,000 schools</a:t>
            </a:r>
            <a:endParaRPr dirty="0">
              <a:solidFill>
                <a:schemeClr val="accent3">
                  <a:lumMod val="50000"/>
                </a:schemeClr>
              </a:solidFill>
            </a:endParaRPr>
          </a:p>
          <a:p>
            <a:pPr marL="257175" indent="-257175">
              <a:spcBef>
                <a:spcPts val="480"/>
              </a:spcBef>
              <a:buClr>
                <a:schemeClr val="dk1"/>
              </a:buClr>
              <a:buSzPts val="3200"/>
            </a:pPr>
            <a:r>
              <a:rPr lang="en-US" dirty="0">
                <a:solidFill>
                  <a:schemeClr val="accent3">
                    <a:lumMod val="50000"/>
                  </a:schemeClr>
                </a:solidFill>
              </a:rPr>
              <a:t>Decision making framework to guide selection and implementation of best practices for improving academic and behavioral functioning</a:t>
            </a:r>
            <a:endParaRPr dirty="0">
              <a:solidFill>
                <a:schemeClr val="accent3">
                  <a:lumMod val="50000"/>
                </a:schemeClr>
              </a:solidFill>
            </a:endParaRPr>
          </a:p>
          <a:p>
            <a:pPr marL="557213" lvl="1" indent="-214313">
              <a:spcBef>
                <a:spcPts val="420"/>
              </a:spcBef>
              <a:buClr>
                <a:schemeClr val="dk1"/>
              </a:buClr>
              <a:buSzPts val="2800"/>
              <a:buChar char="–"/>
            </a:pPr>
            <a:r>
              <a:rPr lang="en-US" dirty="0">
                <a:solidFill>
                  <a:schemeClr val="accent3">
                    <a:lumMod val="50000"/>
                  </a:schemeClr>
                </a:solidFill>
              </a:rPr>
              <a:t>Data based decision making</a:t>
            </a:r>
            <a:endParaRPr dirty="0">
              <a:solidFill>
                <a:schemeClr val="accent3">
                  <a:lumMod val="50000"/>
                </a:schemeClr>
              </a:solidFill>
            </a:endParaRPr>
          </a:p>
          <a:p>
            <a:pPr marL="557213" lvl="1" indent="-214313">
              <a:spcBef>
                <a:spcPts val="420"/>
              </a:spcBef>
              <a:buClr>
                <a:schemeClr val="dk1"/>
              </a:buClr>
              <a:buSzPts val="2800"/>
              <a:buChar char="–"/>
            </a:pPr>
            <a:r>
              <a:rPr lang="en-US" dirty="0">
                <a:solidFill>
                  <a:schemeClr val="accent3">
                    <a:lumMod val="50000"/>
                  </a:schemeClr>
                </a:solidFill>
              </a:rPr>
              <a:t>Measurable outcomes</a:t>
            </a:r>
            <a:endParaRPr dirty="0">
              <a:solidFill>
                <a:schemeClr val="accent3">
                  <a:lumMod val="50000"/>
                </a:schemeClr>
              </a:solidFill>
            </a:endParaRPr>
          </a:p>
          <a:p>
            <a:pPr marL="557213" lvl="1" indent="-214313">
              <a:spcBef>
                <a:spcPts val="420"/>
              </a:spcBef>
              <a:buClr>
                <a:schemeClr val="dk1"/>
              </a:buClr>
              <a:buSzPts val="2800"/>
              <a:buChar char="–"/>
            </a:pPr>
            <a:r>
              <a:rPr lang="en-US" dirty="0">
                <a:solidFill>
                  <a:schemeClr val="accent3">
                    <a:lumMod val="50000"/>
                  </a:schemeClr>
                </a:solidFill>
              </a:rPr>
              <a:t>Evidence-based practices</a:t>
            </a:r>
            <a:endParaRPr dirty="0">
              <a:solidFill>
                <a:schemeClr val="accent3">
                  <a:lumMod val="50000"/>
                </a:schemeClr>
              </a:solidFill>
            </a:endParaRPr>
          </a:p>
          <a:p>
            <a:pPr marL="557213" lvl="1" indent="-214313">
              <a:spcBef>
                <a:spcPts val="420"/>
              </a:spcBef>
              <a:buClr>
                <a:schemeClr val="dk1"/>
              </a:buClr>
              <a:buSzPts val="2800"/>
              <a:buChar char="–"/>
            </a:pPr>
            <a:r>
              <a:rPr lang="en-US" dirty="0">
                <a:solidFill>
                  <a:schemeClr val="accent3">
                    <a:lumMod val="50000"/>
                  </a:schemeClr>
                </a:solidFill>
              </a:rPr>
              <a:t>Systems to support effective implementation</a:t>
            </a:r>
            <a:endParaRPr dirty="0">
              <a:solidFill>
                <a:schemeClr val="accent3">
                  <a:lumMod val="50000"/>
                </a:schemeClr>
              </a:solidFill>
            </a:endParaRPr>
          </a:p>
        </p:txBody>
      </p:sp>
    </p:spTree>
    <p:extLst>
      <p:ext uri="{BB962C8B-B14F-4D97-AF65-F5344CB8AC3E}">
        <p14:creationId xmlns:p14="http://schemas.microsoft.com/office/powerpoint/2010/main" val="370787662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p:cNvSpPr>
            <a:spLocks noGrp="1" noChangeArrowheads="1"/>
          </p:cNvSpPr>
          <p:nvPr>
            <p:ph type="title"/>
          </p:nvPr>
        </p:nvSpPr>
        <p:spPr>
          <a:xfrm>
            <a:off x="1" y="228600"/>
            <a:ext cx="9144000" cy="514350"/>
          </a:xfrm>
        </p:spPr>
        <p:txBody>
          <a:bodyPr>
            <a:normAutofit/>
          </a:bodyPr>
          <a:lstStyle/>
          <a:p>
            <a:pPr algn="ctr" eaLnBrk="1" hangingPunct="1"/>
            <a:r>
              <a:rPr lang="en-US" altLang="en-US" sz="2700" dirty="0"/>
              <a:t>Contact Information and Resources</a:t>
            </a:r>
          </a:p>
        </p:txBody>
      </p:sp>
      <p:sp>
        <p:nvSpPr>
          <p:cNvPr id="236547" name="Rectangle 3"/>
          <p:cNvSpPr>
            <a:spLocks noGrp="1" noChangeArrowheads="1"/>
          </p:cNvSpPr>
          <p:nvPr>
            <p:ph idx="1"/>
          </p:nvPr>
        </p:nvSpPr>
        <p:spPr>
          <a:xfrm>
            <a:off x="533400" y="881856"/>
            <a:ext cx="7924800" cy="3861594"/>
          </a:xfrm>
        </p:spPr>
        <p:txBody>
          <a:bodyPr>
            <a:noAutofit/>
          </a:bodyPr>
          <a:lstStyle/>
          <a:p>
            <a:pPr marL="0" indent="0">
              <a:lnSpc>
                <a:spcPct val="80000"/>
              </a:lnSpc>
              <a:buNone/>
              <a:defRPr/>
            </a:pPr>
            <a:r>
              <a:rPr lang="en-US" sz="2100" b="1" dirty="0">
                <a:solidFill>
                  <a:schemeClr val="tx2"/>
                </a:solidFill>
                <a:latin typeface="+mn-lt"/>
                <a:cs typeface="Arial" panose="020B0604020202020204" pitchFamily="34" charset="0"/>
              </a:rPr>
              <a:t>FLPBIS:MTSS Project</a:t>
            </a:r>
          </a:p>
          <a:p>
            <a:pPr lvl="1">
              <a:spcBef>
                <a:spcPts val="450"/>
              </a:spcBef>
              <a:buFont typeface="Arial" pitchFamily="34" charset="0"/>
              <a:buChar char="•"/>
              <a:defRPr/>
            </a:pPr>
            <a:r>
              <a:rPr lang="en-US" sz="1800" dirty="0">
                <a:solidFill>
                  <a:srgbClr val="000000"/>
                </a:solidFill>
                <a:latin typeface="+mn-lt"/>
                <a:ea typeface="ＭＳ Ｐゴシック" charset="0"/>
              </a:rPr>
              <a:t>Phone:  (813) 974-6440</a:t>
            </a:r>
          </a:p>
          <a:p>
            <a:pPr lvl="1">
              <a:spcBef>
                <a:spcPts val="450"/>
              </a:spcBef>
              <a:buFont typeface="Arial" pitchFamily="34" charset="0"/>
              <a:buChar char="•"/>
              <a:defRPr/>
            </a:pPr>
            <a:r>
              <a:rPr lang="en-US" sz="1800" dirty="0">
                <a:solidFill>
                  <a:srgbClr val="000000"/>
                </a:solidFill>
                <a:latin typeface="+mn-lt"/>
                <a:ea typeface="ＭＳ Ｐゴシック" charset="0"/>
              </a:rPr>
              <a:t>Fax:  (813) 974-6115</a:t>
            </a:r>
          </a:p>
          <a:p>
            <a:pPr lvl="1">
              <a:spcBef>
                <a:spcPts val="450"/>
              </a:spcBef>
              <a:buFont typeface="Arial" pitchFamily="34" charset="0"/>
              <a:buChar char="•"/>
              <a:defRPr/>
            </a:pPr>
            <a:r>
              <a:rPr lang="en-US" sz="1800" dirty="0">
                <a:solidFill>
                  <a:srgbClr val="000000"/>
                </a:solidFill>
                <a:latin typeface="+mn-lt"/>
                <a:ea typeface="ＭＳ Ｐゴシック" charset="0"/>
              </a:rPr>
              <a:t>E-mail: flpbis@cbcs.usf.edu</a:t>
            </a:r>
          </a:p>
          <a:p>
            <a:pPr lvl="1">
              <a:spcBef>
                <a:spcPts val="450"/>
              </a:spcBef>
              <a:buFont typeface="Arial" pitchFamily="34" charset="0"/>
              <a:buChar char="•"/>
              <a:defRPr/>
            </a:pPr>
            <a:r>
              <a:rPr lang="en-US" sz="1800" dirty="0">
                <a:solidFill>
                  <a:srgbClr val="000000"/>
                </a:solidFill>
                <a:latin typeface="+mn-lt"/>
                <a:ea typeface="ＭＳ Ｐゴシック" charset="0"/>
              </a:rPr>
              <a:t>Website: www.flpbis.org</a:t>
            </a:r>
            <a:endParaRPr lang="en-US" sz="375" b="1" dirty="0">
              <a:solidFill>
                <a:srgbClr val="000000"/>
              </a:solidFill>
              <a:latin typeface="+mn-lt"/>
            </a:endParaRPr>
          </a:p>
          <a:p>
            <a:pPr marL="0" indent="0">
              <a:spcBef>
                <a:spcPts val="2250"/>
              </a:spcBef>
              <a:buNone/>
              <a:defRPr/>
            </a:pPr>
            <a:r>
              <a:rPr lang="en-US" sz="2100" b="1" dirty="0">
                <a:solidFill>
                  <a:schemeClr val="tx2"/>
                </a:solidFill>
                <a:latin typeface="+mn-lt"/>
                <a:cs typeface="Arial" panose="020B0604020202020204" pitchFamily="34" charset="0"/>
              </a:rPr>
              <a:t>OSEP TA Center on PBIS</a:t>
            </a:r>
          </a:p>
          <a:p>
            <a:pPr lvl="1" eaLnBrk="1" hangingPunct="1">
              <a:lnSpc>
                <a:spcPct val="80000"/>
              </a:lnSpc>
              <a:buFont typeface="Arial" pitchFamily="34" charset="0"/>
              <a:buChar char="•"/>
              <a:defRPr/>
            </a:pPr>
            <a:r>
              <a:rPr lang="en-US" sz="1950" dirty="0">
                <a:solidFill>
                  <a:srgbClr val="000000"/>
                </a:solidFill>
                <a:latin typeface="+mn-lt"/>
                <a:ea typeface="ＭＳ Ｐゴシック" charset="0"/>
              </a:rPr>
              <a:t>www.pbis.org</a:t>
            </a:r>
            <a:endParaRPr lang="en-US" sz="1800" b="1" dirty="0">
              <a:solidFill>
                <a:srgbClr val="000000"/>
              </a:solidFill>
              <a:latin typeface="+mn-lt"/>
            </a:endParaRPr>
          </a:p>
          <a:p>
            <a:pPr marL="0" indent="0">
              <a:spcBef>
                <a:spcPts val="2250"/>
              </a:spcBef>
              <a:buNone/>
              <a:defRPr/>
            </a:pPr>
            <a:r>
              <a:rPr lang="en-US" sz="2100" b="1" dirty="0">
                <a:solidFill>
                  <a:schemeClr val="tx2"/>
                </a:solidFill>
                <a:latin typeface="+mn-lt"/>
                <a:cs typeface="Arial" panose="020B0604020202020204" pitchFamily="34" charset="0"/>
              </a:rPr>
              <a:t>Association on PBIS</a:t>
            </a:r>
          </a:p>
          <a:p>
            <a:pPr lvl="1" eaLnBrk="1" hangingPunct="1">
              <a:lnSpc>
                <a:spcPct val="80000"/>
              </a:lnSpc>
              <a:buFont typeface="Arial" pitchFamily="34" charset="0"/>
              <a:buChar char="•"/>
              <a:defRPr/>
            </a:pPr>
            <a:r>
              <a:rPr lang="en-US" sz="1950" dirty="0">
                <a:solidFill>
                  <a:srgbClr val="000000"/>
                </a:solidFill>
                <a:latin typeface="+mn-lt"/>
                <a:ea typeface="ＭＳ Ｐゴシック" charset="0"/>
              </a:rPr>
              <a:t>www.apbs.org</a:t>
            </a:r>
          </a:p>
        </p:txBody>
      </p:sp>
      <p:grpSp>
        <p:nvGrpSpPr>
          <p:cNvPr id="9" name="Group 8"/>
          <p:cNvGrpSpPr/>
          <p:nvPr/>
        </p:nvGrpSpPr>
        <p:grpSpPr>
          <a:xfrm>
            <a:off x="5257978" y="2586894"/>
            <a:ext cx="3200222" cy="1421254"/>
            <a:chOff x="7008812" y="3449192"/>
            <a:chExt cx="4005943" cy="1895005"/>
          </a:xfrm>
        </p:grpSpPr>
        <p:pic>
          <p:nvPicPr>
            <p:cNvPr id="5" name="Shape 268"/>
            <p:cNvPicPr preferRelativeResize="0"/>
            <p:nvPr/>
          </p:nvPicPr>
          <p:blipFill rotWithShape="1">
            <a:blip r:embed="rId3">
              <a:alphaModFix/>
            </a:blip>
            <a:srcRect/>
            <a:stretch/>
          </p:blipFill>
          <p:spPr>
            <a:xfrm>
              <a:off x="7087071" y="4038600"/>
              <a:ext cx="533400" cy="472800"/>
            </a:xfrm>
            <a:prstGeom prst="rect">
              <a:avLst/>
            </a:prstGeom>
            <a:noFill/>
            <a:ln>
              <a:noFill/>
            </a:ln>
          </p:spPr>
        </p:pic>
        <p:pic>
          <p:nvPicPr>
            <p:cNvPr id="3" name="Picture 2"/>
            <p:cNvPicPr>
              <a:picLocks noChangeAspect="1"/>
            </p:cNvPicPr>
            <p:nvPr/>
          </p:nvPicPr>
          <p:blipFill>
            <a:blip r:embed="rId4"/>
            <a:stretch>
              <a:fillRect/>
            </a:stretch>
          </p:blipFill>
          <p:spPr>
            <a:xfrm>
              <a:off x="7008812" y="4598551"/>
              <a:ext cx="704058" cy="528181"/>
            </a:xfrm>
            <a:prstGeom prst="rect">
              <a:avLst/>
            </a:prstGeom>
          </p:spPr>
        </p:pic>
        <p:pic>
          <p:nvPicPr>
            <p:cNvPr id="7" name="Shape 266"/>
            <p:cNvPicPr preferRelativeResize="0"/>
            <p:nvPr/>
          </p:nvPicPr>
          <p:blipFill rotWithShape="1">
            <a:blip r:embed="rId5">
              <a:alphaModFix/>
            </a:blip>
            <a:srcRect/>
            <a:stretch/>
          </p:blipFill>
          <p:spPr>
            <a:xfrm>
              <a:off x="7094100" y="3449192"/>
              <a:ext cx="533400" cy="466577"/>
            </a:xfrm>
            <a:prstGeom prst="rect">
              <a:avLst/>
            </a:prstGeom>
            <a:noFill/>
            <a:ln>
              <a:noFill/>
            </a:ln>
          </p:spPr>
        </p:pic>
        <p:sp>
          <p:nvSpPr>
            <p:cNvPr id="4" name="TextBox 3"/>
            <p:cNvSpPr txBox="1"/>
            <p:nvPr/>
          </p:nvSpPr>
          <p:spPr>
            <a:xfrm>
              <a:off x="7821854" y="3497815"/>
              <a:ext cx="2667436" cy="677108"/>
            </a:xfrm>
            <a:prstGeom prst="rect">
              <a:avLst/>
            </a:prstGeom>
            <a:noFill/>
          </p:spPr>
          <p:txBody>
            <a:bodyPr wrap="square" rtlCol="0">
              <a:spAutoFit/>
            </a:bodyPr>
            <a:lstStyle/>
            <a:p>
              <a:r>
                <a:rPr lang="en-US" dirty="0">
                  <a:solidFill>
                    <a:srgbClr val="000000"/>
                  </a:solidFill>
                  <a:latin typeface="Calibri"/>
                </a:rPr>
                <a:t>www.facebook.com/flpbis</a:t>
              </a:r>
            </a:p>
          </p:txBody>
        </p:sp>
        <p:sp>
          <p:nvSpPr>
            <p:cNvPr id="10" name="TextBox 9"/>
            <p:cNvSpPr txBox="1"/>
            <p:nvPr/>
          </p:nvSpPr>
          <p:spPr>
            <a:xfrm>
              <a:off x="7821854" y="4090335"/>
              <a:ext cx="2667436" cy="400109"/>
            </a:xfrm>
            <a:prstGeom prst="rect">
              <a:avLst/>
            </a:prstGeom>
            <a:noFill/>
          </p:spPr>
          <p:txBody>
            <a:bodyPr wrap="square" rtlCol="0">
              <a:spAutoFit/>
            </a:bodyPr>
            <a:lstStyle/>
            <a:p>
              <a:r>
                <a:rPr lang="en-US" dirty="0">
                  <a:solidFill>
                    <a:srgbClr val="000000"/>
                  </a:solidFill>
                  <a:latin typeface="Calibri"/>
                </a:rPr>
                <a:t>www.twitter.com/flpbis</a:t>
              </a:r>
            </a:p>
          </p:txBody>
        </p:sp>
        <p:sp>
          <p:nvSpPr>
            <p:cNvPr id="6" name="TextBox 5"/>
            <p:cNvSpPr txBox="1"/>
            <p:nvPr/>
          </p:nvSpPr>
          <p:spPr>
            <a:xfrm>
              <a:off x="7796820" y="4667089"/>
              <a:ext cx="3217935" cy="677108"/>
            </a:xfrm>
            <a:prstGeom prst="rect">
              <a:avLst/>
            </a:prstGeom>
            <a:noFill/>
          </p:spPr>
          <p:txBody>
            <a:bodyPr wrap="square" rtlCol="0">
              <a:spAutoFit/>
            </a:bodyPr>
            <a:lstStyle/>
            <a:p>
              <a:r>
                <a:rPr lang="en-US" dirty="0">
                  <a:solidFill>
                    <a:srgbClr val="000000"/>
                  </a:solidFill>
                  <a:latin typeface="Calibri"/>
                  <a:ea typeface="ＭＳ Ｐゴシック" charset="0"/>
                </a:rPr>
                <a:t>https://www.youtube.com/user/flpbs1</a:t>
              </a:r>
              <a:endParaRPr lang="en-US" dirty="0">
                <a:solidFill>
                  <a:srgbClr val="000000"/>
                </a:solidFill>
                <a:latin typeface="Calibri"/>
              </a:endParaRPr>
            </a:p>
          </p:txBody>
        </p:sp>
      </p:gr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9751" y="1085850"/>
            <a:ext cx="2846210" cy="1257300"/>
          </a:xfrm>
          <a:prstGeom prst="rect">
            <a:avLst/>
          </a:prstGeom>
        </p:spPr>
      </p:pic>
    </p:spTree>
    <p:extLst>
      <p:ext uri="{BB962C8B-B14F-4D97-AF65-F5344CB8AC3E}">
        <p14:creationId xmlns:p14="http://schemas.microsoft.com/office/powerpoint/2010/main" val="336550656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7EAB007-DD13-2049-BDF0-A9F4BA7ECE3B}"/>
              </a:ext>
            </a:extLst>
          </p:cNvPr>
          <p:cNvSpPr txBox="1">
            <a:spLocks/>
          </p:cNvSpPr>
          <p:nvPr/>
        </p:nvSpPr>
        <p:spPr>
          <a:xfrm>
            <a:off x="3417273" y="1389681"/>
            <a:ext cx="4396251" cy="1200150"/>
          </a:xfrm>
          <a:prstGeom prst="rect">
            <a:avLst/>
          </a:prstGeom>
        </p:spPr>
        <p:txBody>
          <a:bodyPr/>
          <a:lstStyle>
            <a:lvl1pPr algn="l" defTabSz="685800" rtl="0" eaLnBrk="1" latinLnBrk="0" hangingPunct="1">
              <a:lnSpc>
                <a:spcPct val="90000"/>
              </a:lnSpc>
              <a:spcBef>
                <a:spcPct val="0"/>
              </a:spcBef>
              <a:buNone/>
              <a:defRPr sz="3000" b="1" kern="1200">
                <a:solidFill>
                  <a:schemeClr val="tx1"/>
                </a:solidFill>
                <a:latin typeface="Arial" panose="020B0604020202020204" pitchFamily="34" charset="0"/>
                <a:ea typeface="+mj-ea"/>
                <a:cs typeface="Arial" panose="020B0604020202020204" pitchFamily="34" charset="0"/>
              </a:defRPr>
            </a:lvl1pPr>
          </a:lstStyle>
          <a:p>
            <a:r>
              <a:rPr lang="en-US" sz="4800" dirty="0" smtClean="0">
                <a:solidFill>
                  <a:schemeClr val="bg1"/>
                </a:solidFill>
              </a:rPr>
              <a:t>Q &amp; A with Discussion</a:t>
            </a:r>
            <a:endParaRPr lang="en-US" sz="4800" dirty="0">
              <a:solidFill>
                <a:schemeClr val="bg1"/>
              </a:solidFill>
            </a:endParaRPr>
          </a:p>
        </p:txBody>
      </p:sp>
    </p:spTree>
    <p:extLst>
      <p:ext uri="{BB962C8B-B14F-4D97-AF65-F5344CB8AC3E}">
        <p14:creationId xmlns:p14="http://schemas.microsoft.com/office/powerpoint/2010/main" val="346363020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7EAB007-DD13-2049-BDF0-A9F4BA7ECE3B}"/>
              </a:ext>
            </a:extLst>
          </p:cNvPr>
          <p:cNvSpPr txBox="1">
            <a:spLocks/>
          </p:cNvSpPr>
          <p:nvPr/>
        </p:nvSpPr>
        <p:spPr>
          <a:xfrm>
            <a:off x="3417273" y="1389681"/>
            <a:ext cx="4396251" cy="1200150"/>
          </a:xfrm>
          <a:prstGeom prst="rect">
            <a:avLst/>
          </a:prstGeom>
        </p:spPr>
        <p:txBody>
          <a:bodyPr/>
          <a:lstStyle>
            <a:lvl1pPr algn="l" defTabSz="685800" rtl="0" eaLnBrk="1" latinLnBrk="0" hangingPunct="1">
              <a:lnSpc>
                <a:spcPct val="90000"/>
              </a:lnSpc>
              <a:spcBef>
                <a:spcPct val="0"/>
              </a:spcBef>
              <a:buNone/>
              <a:defRPr sz="3000" b="1" kern="1200">
                <a:solidFill>
                  <a:schemeClr val="tx1"/>
                </a:solidFill>
                <a:latin typeface="Arial" panose="020B0604020202020204" pitchFamily="34" charset="0"/>
                <a:ea typeface="+mj-ea"/>
                <a:cs typeface="Arial" panose="020B0604020202020204" pitchFamily="34" charset="0"/>
              </a:defRPr>
            </a:lvl1pPr>
          </a:lstStyle>
          <a:p>
            <a:r>
              <a:rPr lang="en-US" sz="4800" dirty="0">
                <a:solidFill>
                  <a:schemeClr val="bg1"/>
                </a:solidFill>
              </a:rPr>
              <a:t>Thank you </a:t>
            </a:r>
            <a:br>
              <a:rPr lang="en-US" sz="4800" dirty="0">
                <a:solidFill>
                  <a:schemeClr val="bg1"/>
                </a:solidFill>
              </a:rPr>
            </a:br>
            <a:r>
              <a:rPr lang="en-US" sz="4800" dirty="0">
                <a:solidFill>
                  <a:schemeClr val="bg1"/>
                </a:solidFill>
              </a:rPr>
              <a:t>for attending.</a:t>
            </a:r>
          </a:p>
        </p:txBody>
      </p:sp>
    </p:spTree>
    <p:extLst>
      <p:ext uri="{BB962C8B-B14F-4D97-AF65-F5344CB8AC3E}">
        <p14:creationId xmlns:p14="http://schemas.microsoft.com/office/powerpoint/2010/main" val="21417266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82"/>
          <p:cNvSpPr txBox="1">
            <a:spLocks noGrp="1"/>
          </p:cNvSpPr>
          <p:nvPr>
            <p:ph type="title"/>
          </p:nvPr>
        </p:nvSpPr>
        <p:spPr>
          <a:xfrm>
            <a:off x="457200" y="205979"/>
            <a:ext cx="8229600" cy="857250"/>
          </a:xfrm>
          <a:prstGeom prst="rect">
            <a:avLst/>
          </a:prstGeom>
          <a:noFill/>
          <a:ln>
            <a:noFill/>
          </a:ln>
        </p:spPr>
        <p:txBody>
          <a:bodyPr spcFirstLastPara="1" vert="horz" wrap="square" lIns="68569" tIns="34275" rIns="68569" bIns="34275" rtlCol="0" anchor="ctr" anchorCtr="0">
            <a:noAutofit/>
          </a:bodyPr>
          <a:lstStyle/>
          <a:p>
            <a:pPr algn="ctr">
              <a:spcBef>
                <a:spcPts val="0"/>
              </a:spcBef>
              <a:buClr>
                <a:schemeClr val="dk1"/>
              </a:buClr>
              <a:buSzPts val="4400"/>
            </a:pPr>
            <a:r>
              <a:rPr lang="en-US" sz="4050" b="1" dirty="0">
                <a:solidFill>
                  <a:schemeClr val="accent3">
                    <a:lumMod val="50000"/>
                  </a:schemeClr>
                </a:solidFill>
              </a:rPr>
              <a:t>Advantages</a:t>
            </a:r>
            <a:endParaRPr sz="4050" b="1" dirty="0">
              <a:solidFill>
                <a:schemeClr val="accent3">
                  <a:lumMod val="50000"/>
                </a:schemeClr>
              </a:solidFill>
            </a:endParaRPr>
          </a:p>
        </p:txBody>
      </p:sp>
      <p:sp>
        <p:nvSpPr>
          <p:cNvPr id="426" name="Google Shape;426;p82"/>
          <p:cNvSpPr txBox="1">
            <a:spLocks noGrp="1"/>
          </p:cNvSpPr>
          <p:nvPr>
            <p:ph type="body" idx="1"/>
          </p:nvPr>
        </p:nvSpPr>
        <p:spPr>
          <a:xfrm>
            <a:off x="457200" y="1200151"/>
            <a:ext cx="8229600" cy="3394472"/>
          </a:xfrm>
          <a:prstGeom prst="rect">
            <a:avLst/>
          </a:prstGeom>
          <a:noFill/>
          <a:ln>
            <a:noFill/>
          </a:ln>
        </p:spPr>
        <p:txBody>
          <a:bodyPr spcFirstLastPara="1" vert="horz" wrap="square" lIns="68569" tIns="34275" rIns="68569" bIns="34275" rtlCol="0" anchor="t" anchorCtr="0">
            <a:noAutofit/>
          </a:bodyPr>
          <a:lstStyle/>
          <a:p>
            <a:pPr marL="257175" indent="-257175">
              <a:spcBef>
                <a:spcPts val="0"/>
              </a:spcBef>
              <a:buClr>
                <a:schemeClr val="dk1"/>
              </a:buClr>
              <a:buSzPts val="3200"/>
            </a:pPr>
            <a:r>
              <a:rPr lang="en-US" dirty="0">
                <a:solidFill>
                  <a:schemeClr val="accent3">
                    <a:lumMod val="50000"/>
                  </a:schemeClr>
                </a:solidFill>
              </a:rPr>
              <a:t>Promotes effective decision making</a:t>
            </a:r>
            <a:endParaRPr dirty="0">
              <a:solidFill>
                <a:schemeClr val="accent3">
                  <a:lumMod val="50000"/>
                </a:schemeClr>
              </a:solidFill>
            </a:endParaRPr>
          </a:p>
          <a:p>
            <a:pPr marL="257175" indent="-257175">
              <a:spcBef>
                <a:spcPts val="480"/>
              </a:spcBef>
              <a:buClr>
                <a:schemeClr val="dk1"/>
              </a:buClr>
              <a:buSzPts val="3200"/>
            </a:pPr>
            <a:r>
              <a:rPr lang="en-US" dirty="0">
                <a:solidFill>
                  <a:schemeClr val="accent3">
                    <a:lumMod val="50000"/>
                  </a:schemeClr>
                </a:solidFill>
              </a:rPr>
              <a:t>Reduces punitive approaches</a:t>
            </a:r>
            <a:endParaRPr dirty="0">
              <a:solidFill>
                <a:schemeClr val="accent3">
                  <a:lumMod val="50000"/>
                </a:schemeClr>
              </a:solidFill>
            </a:endParaRPr>
          </a:p>
          <a:p>
            <a:pPr marL="257175" indent="-257175">
              <a:spcBef>
                <a:spcPts val="480"/>
              </a:spcBef>
              <a:buClr>
                <a:schemeClr val="dk1"/>
              </a:buClr>
              <a:buSzPts val="3200"/>
            </a:pPr>
            <a:r>
              <a:rPr lang="en-US" dirty="0">
                <a:solidFill>
                  <a:schemeClr val="accent3">
                    <a:lumMod val="50000"/>
                  </a:schemeClr>
                </a:solidFill>
              </a:rPr>
              <a:t>Improves student behavior</a:t>
            </a:r>
            <a:endParaRPr dirty="0">
              <a:solidFill>
                <a:schemeClr val="accent3">
                  <a:lumMod val="50000"/>
                </a:schemeClr>
              </a:solidFill>
            </a:endParaRPr>
          </a:p>
          <a:p>
            <a:pPr marL="257175" indent="-257175">
              <a:spcBef>
                <a:spcPts val="480"/>
              </a:spcBef>
              <a:buClr>
                <a:schemeClr val="dk1"/>
              </a:buClr>
              <a:buSzPts val="3200"/>
            </a:pPr>
            <a:r>
              <a:rPr lang="en-US" dirty="0">
                <a:solidFill>
                  <a:schemeClr val="accent3">
                    <a:lumMod val="50000"/>
                  </a:schemeClr>
                </a:solidFill>
              </a:rPr>
              <a:t>Improves student academic performance</a:t>
            </a:r>
            <a:endParaRPr dirty="0">
              <a:solidFill>
                <a:schemeClr val="accent3">
                  <a:lumMod val="50000"/>
                </a:schemeClr>
              </a:solidFill>
            </a:endParaRPr>
          </a:p>
          <a:p>
            <a:pPr marL="257175" indent="-257175">
              <a:spcBef>
                <a:spcPts val="480"/>
              </a:spcBef>
              <a:buClr>
                <a:schemeClr val="dk1"/>
              </a:buClr>
              <a:buSzPts val="3200"/>
            </a:pPr>
            <a:r>
              <a:rPr lang="en-US" i="1" dirty="0">
                <a:solidFill>
                  <a:schemeClr val="accent3">
                    <a:lumMod val="50000"/>
                  </a:schemeClr>
                </a:solidFill>
              </a:rPr>
              <a:t>WHEN DONE WELL</a:t>
            </a:r>
            <a:endParaRPr dirty="0">
              <a:solidFill>
                <a:schemeClr val="accent3">
                  <a:lumMod val="50000"/>
                </a:schemeClr>
              </a:solidFill>
            </a:endParaRPr>
          </a:p>
        </p:txBody>
      </p:sp>
    </p:spTree>
    <p:extLst>
      <p:ext uri="{BB962C8B-B14F-4D97-AF65-F5344CB8AC3E}">
        <p14:creationId xmlns:p14="http://schemas.microsoft.com/office/powerpoint/2010/main" val="31544720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83"/>
          <p:cNvSpPr txBox="1">
            <a:spLocks noGrp="1"/>
          </p:cNvSpPr>
          <p:nvPr>
            <p:ph type="title"/>
          </p:nvPr>
        </p:nvSpPr>
        <p:spPr>
          <a:xfrm>
            <a:off x="457200" y="205979"/>
            <a:ext cx="8229600" cy="857250"/>
          </a:xfrm>
          <a:prstGeom prst="rect">
            <a:avLst/>
          </a:prstGeom>
          <a:noFill/>
          <a:ln>
            <a:noFill/>
          </a:ln>
        </p:spPr>
        <p:txBody>
          <a:bodyPr spcFirstLastPara="1" vert="horz" wrap="square" lIns="68569" tIns="34275" rIns="68569" bIns="34275" rtlCol="0" anchor="ctr" anchorCtr="0">
            <a:noAutofit/>
          </a:bodyPr>
          <a:lstStyle/>
          <a:p>
            <a:pPr algn="ctr">
              <a:spcBef>
                <a:spcPts val="0"/>
              </a:spcBef>
              <a:buClr>
                <a:schemeClr val="dk1"/>
              </a:buClr>
              <a:buSzPts val="4400"/>
            </a:pPr>
            <a:r>
              <a:rPr lang="en-US" sz="4050" b="1" dirty="0">
                <a:solidFill>
                  <a:schemeClr val="accent3">
                    <a:lumMod val="50000"/>
                  </a:schemeClr>
                </a:solidFill>
              </a:rPr>
              <a:t>But</a:t>
            </a:r>
            <a:endParaRPr sz="4050" b="1" dirty="0">
              <a:solidFill>
                <a:schemeClr val="accent3">
                  <a:lumMod val="50000"/>
                </a:schemeClr>
              </a:solidFill>
            </a:endParaRPr>
          </a:p>
        </p:txBody>
      </p:sp>
      <p:sp>
        <p:nvSpPr>
          <p:cNvPr id="432" name="Google Shape;432;p83"/>
          <p:cNvSpPr txBox="1">
            <a:spLocks noGrp="1"/>
          </p:cNvSpPr>
          <p:nvPr>
            <p:ph type="body" idx="1"/>
          </p:nvPr>
        </p:nvSpPr>
        <p:spPr>
          <a:xfrm>
            <a:off x="457200" y="1200151"/>
            <a:ext cx="8229600" cy="3394472"/>
          </a:xfrm>
          <a:prstGeom prst="rect">
            <a:avLst/>
          </a:prstGeom>
          <a:noFill/>
          <a:ln>
            <a:noFill/>
          </a:ln>
        </p:spPr>
        <p:txBody>
          <a:bodyPr spcFirstLastPara="1" vert="horz" wrap="square" lIns="68569" tIns="34275" rIns="68569" bIns="34275" rtlCol="0" anchor="t" anchorCtr="0">
            <a:noAutofit/>
          </a:bodyPr>
          <a:lstStyle/>
          <a:p>
            <a:pPr marL="257175" indent="-257175">
              <a:spcBef>
                <a:spcPts val="0"/>
              </a:spcBef>
              <a:buClr>
                <a:schemeClr val="dk1"/>
              </a:buClr>
              <a:buSzPts val="3200"/>
            </a:pPr>
            <a:r>
              <a:rPr lang="en-US" dirty="0">
                <a:solidFill>
                  <a:schemeClr val="accent3">
                    <a:lumMod val="50000"/>
                  </a:schemeClr>
                </a:solidFill>
              </a:rPr>
              <a:t>Many schools implementing PBIS lack resources and struggle to implement effective interventions at Tiers 2 and 3</a:t>
            </a:r>
            <a:endParaRPr dirty="0">
              <a:solidFill>
                <a:schemeClr val="accent3">
                  <a:lumMod val="50000"/>
                </a:schemeClr>
              </a:solidFill>
            </a:endParaRPr>
          </a:p>
          <a:p>
            <a:pPr marL="257175" indent="-257175">
              <a:spcBef>
                <a:spcPts val="480"/>
              </a:spcBef>
              <a:buClr>
                <a:schemeClr val="dk1"/>
              </a:buClr>
              <a:buSzPts val="3200"/>
            </a:pPr>
            <a:r>
              <a:rPr lang="en-US" dirty="0">
                <a:solidFill>
                  <a:schemeClr val="accent3">
                    <a:lumMod val="50000"/>
                  </a:schemeClr>
                </a:solidFill>
              </a:rPr>
              <a:t>View student issues through lens of “behavior”</a:t>
            </a:r>
            <a:endParaRPr dirty="0">
              <a:solidFill>
                <a:schemeClr val="accent3">
                  <a:lumMod val="50000"/>
                </a:schemeClr>
              </a:solidFill>
            </a:endParaRPr>
          </a:p>
        </p:txBody>
      </p:sp>
    </p:spTree>
    <p:extLst>
      <p:ext uri="{BB962C8B-B14F-4D97-AF65-F5344CB8AC3E}">
        <p14:creationId xmlns:p14="http://schemas.microsoft.com/office/powerpoint/2010/main" val="2485491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84"/>
          <p:cNvSpPr txBox="1">
            <a:spLocks noGrp="1"/>
          </p:cNvSpPr>
          <p:nvPr>
            <p:ph type="title"/>
          </p:nvPr>
        </p:nvSpPr>
        <p:spPr>
          <a:xfrm>
            <a:off x="4171950" y="114300"/>
            <a:ext cx="3543300" cy="1085850"/>
          </a:xfrm>
          <a:prstGeom prst="rect">
            <a:avLst/>
          </a:prstGeom>
          <a:noFill/>
          <a:ln>
            <a:noFill/>
          </a:ln>
        </p:spPr>
        <p:txBody>
          <a:bodyPr spcFirstLastPara="1" vert="horz" wrap="square" lIns="68569" tIns="34275" rIns="68569" bIns="34275" rtlCol="0" anchor="ctr" anchorCtr="0">
            <a:noAutofit/>
          </a:bodyPr>
          <a:lstStyle/>
          <a:p>
            <a:pPr algn="ctr">
              <a:spcBef>
                <a:spcPts val="0"/>
              </a:spcBef>
              <a:buClr>
                <a:schemeClr val="dk1"/>
              </a:buClr>
              <a:buSzPts val="4400"/>
            </a:pPr>
            <a:r>
              <a:rPr lang="en-US"/>
              <a:t>Mapping PBIS and SMH</a:t>
            </a:r>
            <a:endParaRPr/>
          </a:p>
        </p:txBody>
      </p:sp>
      <p:pic>
        <p:nvPicPr>
          <p:cNvPr id="438" name="Google Shape;438;p84"/>
          <p:cNvPicPr preferRelativeResize="0"/>
          <p:nvPr/>
        </p:nvPicPr>
        <p:blipFill rotWithShape="1">
          <a:blip r:embed="rId3">
            <a:alphaModFix/>
          </a:blip>
          <a:srcRect/>
          <a:stretch/>
        </p:blipFill>
        <p:spPr>
          <a:xfrm>
            <a:off x="1339453" y="1371600"/>
            <a:ext cx="6375797" cy="3629025"/>
          </a:xfrm>
          <a:prstGeom prst="rect">
            <a:avLst/>
          </a:prstGeom>
          <a:noFill/>
          <a:ln>
            <a:noFill/>
          </a:ln>
        </p:spPr>
      </p:pic>
      <p:pic>
        <p:nvPicPr>
          <p:cNvPr id="439" name="Google Shape;439;p84"/>
          <p:cNvPicPr preferRelativeResize="0"/>
          <p:nvPr/>
        </p:nvPicPr>
        <p:blipFill rotWithShape="1">
          <a:blip r:embed="rId4">
            <a:alphaModFix/>
          </a:blip>
          <a:srcRect/>
          <a:stretch/>
        </p:blipFill>
        <p:spPr>
          <a:xfrm>
            <a:off x="1314451" y="114300"/>
            <a:ext cx="2946797" cy="1143000"/>
          </a:xfrm>
          <a:prstGeom prst="rect">
            <a:avLst/>
          </a:prstGeom>
          <a:noFill/>
          <a:ln>
            <a:noFill/>
          </a:ln>
        </p:spPr>
      </p:pic>
    </p:spTree>
    <p:extLst>
      <p:ext uri="{BB962C8B-B14F-4D97-AF65-F5344CB8AC3E}">
        <p14:creationId xmlns:p14="http://schemas.microsoft.com/office/powerpoint/2010/main" val="29791659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pic>
        <p:nvPicPr>
          <p:cNvPr id="451" name="Google Shape;451;p86"/>
          <p:cNvPicPr preferRelativeResize="0">
            <a:picLocks noGrp="1"/>
          </p:cNvPicPr>
          <p:nvPr>
            <p:ph type="body" idx="1"/>
          </p:nvPr>
        </p:nvPicPr>
        <p:blipFill rotWithShape="1">
          <a:blip r:embed="rId3">
            <a:alphaModFix amt="59000"/>
          </a:blip>
          <a:srcRect/>
          <a:stretch/>
        </p:blipFill>
        <p:spPr>
          <a:xfrm>
            <a:off x="1932710" y="1"/>
            <a:ext cx="5005820" cy="5143499"/>
          </a:xfrm>
          <a:prstGeom prst="rect">
            <a:avLst/>
          </a:prstGeom>
          <a:ln>
            <a:noFill/>
          </a:ln>
          <a:effectLst>
            <a:softEdge rad="112500"/>
          </a:effectLst>
        </p:spPr>
      </p:pic>
      <p:sp>
        <p:nvSpPr>
          <p:cNvPr id="450" name="Google Shape;450;p86"/>
          <p:cNvSpPr txBox="1">
            <a:spLocks noGrp="1"/>
          </p:cNvSpPr>
          <p:nvPr>
            <p:ph type="title"/>
          </p:nvPr>
        </p:nvSpPr>
        <p:spPr>
          <a:xfrm>
            <a:off x="294842" y="491729"/>
            <a:ext cx="8229600" cy="857250"/>
          </a:xfrm>
          <a:prstGeom prst="rect">
            <a:avLst/>
          </a:prstGeom>
          <a:noFill/>
          <a:ln>
            <a:noFill/>
          </a:ln>
          <a:effectLst>
            <a:outerShdw blurRad="50800" dist="38100" dir="5400000" algn="t" rotWithShape="0">
              <a:schemeClr val="accent1">
                <a:alpha val="40000"/>
              </a:schemeClr>
            </a:outerShdw>
          </a:effectLst>
        </p:spPr>
        <p:txBody>
          <a:bodyPr spcFirstLastPara="1" vert="horz" wrap="square" lIns="68569" tIns="34275" rIns="68569" bIns="34275" rtlCol="0" anchor="ctr" anchorCtr="0">
            <a:noAutofit/>
          </a:bodyPr>
          <a:lstStyle/>
          <a:p>
            <a:pPr algn="ctr">
              <a:spcBef>
                <a:spcPts val="0"/>
              </a:spcBef>
              <a:buClr>
                <a:schemeClr val="dk1"/>
              </a:buClr>
              <a:buSzPts val="3959"/>
            </a:pPr>
            <a:r>
              <a:rPr lang="en-US" sz="2969" dirty="0">
                <a:solidFill>
                  <a:schemeClr val="accent3">
                    <a:lumMod val="50000"/>
                  </a:schemeClr>
                </a:solidFill>
                <a:effectLst>
                  <a:outerShdw blurRad="50800" dist="50800" dir="5400000" algn="ctr" rotWithShape="0">
                    <a:schemeClr val="tx1"/>
                  </a:outerShdw>
                </a:effectLst>
              </a:rPr>
              <a:t>Social, Health, Emotional, Behavioral and Academic (SHEBA)</a:t>
            </a:r>
            <a:endParaRPr sz="2969" dirty="0">
              <a:solidFill>
                <a:schemeClr val="accent3">
                  <a:lumMod val="50000"/>
                </a:schemeClr>
              </a:solidFill>
              <a:effectLst>
                <a:outerShdw blurRad="50800" dist="50800" dir="5400000" algn="ctr" rotWithShape="0">
                  <a:schemeClr val="tx1"/>
                </a:outerShdw>
              </a:effectLst>
            </a:endParaRPr>
          </a:p>
        </p:txBody>
      </p:sp>
    </p:spTree>
    <p:extLst>
      <p:ext uri="{BB962C8B-B14F-4D97-AF65-F5344CB8AC3E}">
        <p14:creationId xmlns:p14="http://schemas.microsoft.com/office/powerpoint/2010/main" val="3049838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456" name="Google Shape;456;p87"/>
          <p:cNvPicPr preferRelativeResize="0"/>
          <p:nvPr/>
        </p:nvPicPr>
        <p:blipFill rotWithShape="1">
          <a:blip r:embed="rId3">
            <a:alphaModFix/>
          </a:blip>
          <a:srcRect/>
          <a:stretch/>
        </p:blipFill>
        <p:spPr>
          <a:xfrm>
            <a:off x="1828800" y="0"/>
            <a:ext cx="5133109" cy="5143500"/>
          </a:xfrm>
          <a:prstGeom prst="rect">
            <a:avLst/>
          </a:prstGeom>
          <a:ln>
            <a:noFill/>
          </a:ln>
          <a:effectLst>
            <a:softEdge rad="112500"/>
          </a:effectLst>
        </p:spPr>
      </p:pic>
    </p:spTree>
    <p:extLst>
      <p:ext uri="{BB962C8B-B14F-4D97-AF65-F5344CB8AC3E}">
        <p14:creationId xmlns:p14="http://schemas.microsoft.com/office/powerpoint/2010/main" val="2303916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61" name="Google Shape;461;p88"/>
          <p:cNvPicPr preferRelativeResize="0"/>
          <p:nvPr/>
        </p:nvPicPr>
        <p:blipFill rotWithShape="1">
          <a:blip r:embed="rId3">
            <a:alphaModFix/>
          </a:blip>
          <a:srcRect/>
          <a:stretch/>
        </p:blipFill>
        <p:spPr>
          <a:xfrm>
            <a:off x="1870365" y="0"/>
            <a:ext cx="5041121" cy="5143500"/>
          </a:xfrm>
          <a:prstGeom prst="rect">
            <a:avLst/>
          </a:prstGeom>
          <a:ln>
            <a:noFill/>
          </a:ln>
          <a:effectLst>
            <a:softEdge rad="112500"/>
          </a:effectLst>
        </p:spPr>
      </p:pic>
    </p:spTree>
    <p:extLst>
      <p:ext uri="{BB962C8B-B14F-4D97-AF65-F5344CB8AC3E}">
        <p14:creationId xmlns:p14="http://schemas.microsoft.com/office/powerpoint/2010/main" val="2454057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Title 1"/>
          <p:cNvSpPr>
            <a:spLocks noGrp="1"/>
          </p:cNvSpPr>
          <p:nvPr>
            <p:ph type="title"/>
          </p:nvPr>
        </p:nvSpPr>
        <p:spPr>
          <a:xfrm>
            <a:off x="1485900" y="-57150"/>
            <a:ext cx="6172200" cy="857250"/>
          </a:xfrm>
        </p:spPr>
        <p:txBody>
          <a:bodyPr>
            <a:normAutofit/>
          </a:bodyPr>
          <a:lstStyle/>
          <a:p>
            <a:r>
              <a:rPr lang="en-US" altLang="en-US" b="1" dirty="0"/>
              <a:t>ISF Defined </a:t>
            </a:r>
          </a:p>
        </p:txBody>
      </p:sp>
      <p:sp>
        <p:nvSpPr>
          <p:cNvPr id="3" name="Content Placeholder 2"/>
          <p:cNvSpPr>
            <a:spLocks noGrp="1"/>
          </p:cNvSpPr>
          <p:nvPr>
            <p:ph idx="1"/>
          </p:nvPr>
        </p:nvSpPr>
        <p:spPr>
          <a:xfrm>
            <a:off x="1439466" y="870347"/>
            <a:ext cx="6399609" cy="4057650"/>
          </a:xfrm>
        </p:spPr>
        <p:txBody>
          <a:bodyPr/>
          <a:lstStyle/>
          <a:p>
            <a:pPr marL="257175" lvl="1" indent="-257175"/>
            <a:r>
              <a:rPr lang="en-US" altLang="en-US" sz="2400" dirty="0"/>
              <a:t>A strong, committed and functional team including mental health system staff guides the work, using data at three tiers of intervention</a:t>
            </a:r>
          </a:p>
          <a:p>
            <a:pPr marL="257175" lvl="1" indent="-257175"/>
            <a:r>
              <a:rPr lang="en-US" altLang="en-US" sz="2400" dirty="0"/>
              <a:t>Sub-teams having “conversations” and conducting planning at each tier</a:t>
            </a:r>
          </a:p>
          <a:p>
            <a:pPr marL="257175" lvl="1" indent="-257175"/>
            <a:r>
              <a:rPr lang="en-US" altLang="en-US" sz="2400" dirty="0"/>
              <a:t>Evidence-based practices and programs are integrated at each tier, with implementation support and coaching</a:t>
            </a:r>
          </a:p>
          <a:p>
            <a:pPr marL="257175" lvl="1" indent="-257175"/>
            <a:r>
              <a:rPr lang="en-US" altLang="en-US" sz="2400" dirty="0"/>
              <a:t>SYMMETRY IN PROCESSES AT STATE, DISTRICT AND BUILDING LEVELS</a:t>
            </a:r>
          </a:p>
          <a:p>
            <a:pPr marL="257175" lvl="1" indent="-257175"/>
            <a:endParaRPr lang="en-US" altLang="en-US" dirty="0"/>
          </a:p>
          <a:p>
            <a:pPr marL="300038" lvl="2" indent="0">
              <a:buNone/>
            </a:pPr>
            <a:endParaRPr lang="en-US" altLang="en-US" sz="1500" dirty="0"/>
          </a:p>
        </p:txBody>
      </p:sp>
    </p:spTree>
    <p:extLst>
      <p:ext uri="{BB962C8B-B14F-4D97-AF65-F5344CB8AC3E}">
        <p14:creationId xmlns:p14="http://schemas.microsoft.com/office/powerpoint/2010/main" val="2078937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C6DCE-5506-AE49-9AA5-4EB0B2528574}"/>
              </a:ext>
            </a:extLst>
          </p:cNvPr>
          <p:cNvSpPr>
            <a:spLocks noGrp="1"/>
          </p:cNvSpPr>
          <p:nvPr>
            <p:ph type="title"/>
          </p:nvPr>
        </p:nvSpPr>
        <p:spPr>
          <a:xfrm>
            <a:off x="599824" y="470006"/>
            <a:ext cx="7886700" cy="697057"/>
          </a:xfrm>
        </p:spPr>
        <p:txBody>
          <a:bodyPr>
            <a:normAutofit fontScale="90000"/>
          </a:bodyPr>
          <a:lstStyle/>
          <a:p>
            <a:r>
              <a:rPr lang="en-US" dirty="0">
                <a:solidFill>
                  <a:srgbClr val="CFC493"/>
                </a:solidFill>
              </a:rPr>
              <a:t>School Mental Health</a:t>
            </a:r>
          </a:p>
        </p:txBody>
      </p:sp>
      <p:sp>
        <p:nvSpPr>
          <p:cNvPr id="3" name="Text Placeholder 2">
            <a:extLst>
              <a:ext uri="{FF2B5EF4-FFF2-40B4-BE49-F238E27FC236}">
                <a16:creationId xmlns:a16="http://schemas.microsoft.com/office/drawing/2014/main" id="{E56915A3-AD07-F048-8B5A-7D44B354DF7A}"/>
              </a:ext>
            </a:extLst>
          </p:cNvPr>
          <p:cNvSpPr>
            <a:spLocks noGrp="1"/>
          </p:cNvSpPr>
          <p:nvPr>
            <p:ph type="body" idx="1"/>
          </p:nvPr>
        </p:nvSpPr>
        <p:spPr>
          <a:xfrm>
            <a:off x="623888" y="1167063"/>
            <a:ext cx="7886700" cy="1239679"/>
          </a:xfrm>
        </p:spPr>
        <p:txBody>
          <a:bodyPr>
            <a:noAutofit/>
          </a:bodyPr>
          <a:lstStyle/>
          <a:p>
            <a:r>
              <a:rPr lang="en-US" sz="3200" dirty="0"/>
              <a:t>Including Threat Assessment, </a:t>
            </a:r>
            <a:br>
              <a:rPr lang="en-US" sz="3200" dirty="0"/>
            </a:br>
            <a:r>
              <a:rPr lang="en-US" sz="3200" dirty="0"/>
              <a:t>School Safety, and Trauma</a:t>
            </a:r>
          </a:p>
        </p:txBody>
      </p:sp>
      <p:sp>
        <p:nvSpPr>
          <p:cNvPr id="4" name="Text Placeholder 3">
            <a:extLst>
              <a:ext uri="{FF2B5EF4-FFF2-40B4-BE49-F238E27FC236}">
                <a16:creationId xmlns:a16="http://schemas.microsoft.com/office/drawing/2014/main" id="{1CA854F3-E1E6-B445-9497-094416CE94BE}"/>
              </a:ext>
            </a:extLst>
          </p:cNvPr>
          <p:cNvSpPr>
            <a:spLocks noGrp="1"/>
          </p:cNvSpPr>
          <p:nvPr>
            <p:ph type="body" idx="11"/>
          </p:nvPr>
        </p:nvSpPr>
        <p:spPr>
          <a:xfrm>
            <a:off x="623888" y="2406742"/>
            <a:ext cx="7886700" cy="297332"/>
          </a:xfrm>
        </p:spPr>
        <p:txBody>
          <a:bodyPr>
            <a:noAutofit/>
          </a:bodyPr>
          <a:lstStyle/>
          <a:p>
            <a:r>
              <a:rPr lang="en-US" sz="2800" dirty="0"/>
              <a:t>October 2, 2020</a:t>
            </a:r>
          </a:p>
        </p:txBody>
      </p:sp>
      <p:sp>
        <p:nvSpPr>
          <p:cNvPr id="5" name="Text Placeholder 2">
            <a:extLst>
              <a:ext uri="{FF2B5EF4-FFF2-40B4-BE49-F238E27FC236}">
                <a16:creationId xmlns:a16="http://schemas.microsoft.com/office/drawing/2014/main" id="{E56915A3-AD07-F048-8B5A-7D44B354DF7A}"/>
              </a:ext>
            </a:extLst>
          </p:cNvPr>
          <p:cNvSpPr txBox="1">
            <a:spLocks/>
          </p:cNvSpPr>
          <p:nvPr/>
        </p:nvSpPr>
        <p:spPr>
          <a:xfrm>
            <a:off x="659984" y="3294721"/>
            <a:ext cx="6210049" cy="913040"/>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600" b="1" kern="1200" spc="100" baseline="0">
                <a:solidFill>
                  <a:schemeClr val="bg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Arial" panose="020B0604020202020204" pitchFamily="34" charset="0"/>
                <a:ea typeface="+mn-ea"/>
                <a:cs typeface="Arial" panose="020B0604020202020204" pitchFamily="34" charset="0"/>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r>
              <a:rPr lang="en-US" sz="2400" dirty="0"/>
              <a:t>Thanks </a:t>
            </a:r>
            <a:r>
              <a:rPr lang="en-US" sz="2400" dirty="0" smtClean="0"/>
              <a:t>to</a:t>
            </a:r>
            <a:r>
              <a:rPr lang="en-US" sz="2400" dirty="0" smtClean="0"/>
              <a:t> </a:t>
            </a:r>
            <a:r>
              <a:rPr lang="en-US" sz="2400" dirty="0"/>
              <a:t>our Generous Sponsor:</a:t>
            </a:r>
          </a:p>
          <a:p>
            <a:r>
              <a:rPr lang="en-US" sz="2400" dirty="0"/>
              <a:t>Drs. Carl and Cynthia Hawkins</a:t>
            </a:r>
          </a:p>
        </p:txBody>
      </p:sp>
    </p:spTree>
    <p:extLst>
      <p:ext uri="{BB962C8B-B14F-4D97-AF65-F5344CB8AC3E}">
        <p14:creationId xmlns:p14="http://schemas.microsoft.com/office/powerpoint/2010/main" val="38506997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29150" y="1771651"/>
            <a:ext cx="3028950" cy="2822972"/>
          </a:xfrm>
        </p:spPr>
        <p:txBody>
          <a:bodyPr rtlCol="0">
            <a:normAutofit fontScale="85000" lnSpcReduction="20000"/>
          </a:bodyPr>
          <a:lstStyle/>
          <a:p>
            <a:pPr>
              <a:defRPr/>
            </a:pPr>
            <a:r>
              <a:rPr lang="en-US" dirty="0"/>
              <a:t>Improved behavioral/academic outcomes for all</a:t>
            </a:r>
          </a:p>
          <a:p>
            <a:pPr>
              <a:defRPr/>
            </a:pPr>
            <a:r>
              <a:rPr lang="en-US" dirty="0"/>
              <a:t>Greater depth and quality in services</a:t>
            </a:r>
          </a:p>
          <a:p>
            <a:pPr>
              <a:defRPr/>
            </a:pPr>
            <a:r>
              <a:rPr lang="en-US" dirty="0"/>
              <a:t>Improved data use, team functioning</a:t>
            </a:r>
          </a:p>
          <a:p>
            <a:pPr>
              <a:defRPr/>
            </a:pPr>
            <a:r>
              <a:rPr lang="en-US" dirty="0"/>
              <a:t>Systematic MOAs</a:t>
            </a:r>
          </a:p>
          <a:p>
            <a:pPr>
              <a:defRPr/>
            </a:pPr>
            <a:r>
              <a:rPr lang="en-US" dirty="0"/>
              <a:t>Strong district/building leadership</a:t>
            </a:r>
          </a:p>
          <a:p>
            <a:pPr>
              <a:defRPr/>
            </a:pPr>
            <a:r>
              <a:rPr lang="en-US" dirty="0"/>
              <a:t>A SHARED AGENDA</a:t>
            </a:r>
          </a:p>
        </p:txBody>
      </p:sp>
      <p:graphicFrame>
        <p:nvGraphicFramePr>
          <p:cNvPr id="5" name="Diagram 4"/>
          <p:cNvGraphicFramePr/>
          <p:nvPr/>
        </p:nvGraphicFramePr>
        <p:xfrm>
          <a:off x="1485900" y="1714500"/>
          <a:ext cx="2857500" cy="2800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2469" name="TextBox 8"/>
          <p:cNvSpPr txBox="1">
            <a:spLocks noChangeArrowheads="1"/>
          </p:cNvSpPr>
          <p:nvPr/>
        </p:nvSpPr>
        <p:spPr bwMode="auto">
          <a:xfrm>
            <a:off x="2419350" y="2137173"/>
            <a:ext cx="10287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defRPr/>
            </a:pPr>
            <a:r>
              <a:rPr lang="en-US" altLang="en-US" sz="1050" dirty="0">
                <a:solidFill>
                  <a:srgbClr val="000000"/>
                </a:solidFill>
                <a:ea typeface="ＭＳ Ｐゴシック" panose="020B0600070205080204" pitchFamily="34" charset="-128"/>
              </a:rPr>
              <a:t>Intervention</a:t>
            </a:r>
          </a:p>
        </p:txBody>
      </p:sp>
      <p:sp>
        <p:nvSpPr>
          <p:cNvPr id="62470" name="TextBox 9"/>
          <p:cNvSpPr txBox="1">
            <a:spLocks noChangeArrowheads="1"/>
          </p:cNvSpPr>
          <p:nvPr/>
        </p:nvSpPr>
        <p:spPr bwMode="auto">
          <a:xfrm>
            <a:off x="2343150" y="2782492"/>
            <a:ext cx="12001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defRPr/>
            </a:pPr>
            <a:r>
              <a:rPr lang="en-US" altLang="en-US" sz="1050" dirty="0">
                <a:solidFill>
                  <a:srgbClr val="000000"/>
                </a:solidFill>
                <a:ea typeface="ＭＳ Ｐゴシック" panose="020B0600070205080204" pitchFamily="34" charset="-128"/>
              </a:rPr>
              <a:t>Prevention – Early Intervention</a:t>
            </a:r>
          </a:p>
        </p:txBody>
      </p:sp>
      <p:sp>
        <p:nvSpPr>
          <p:cNvPr id="62471" name="TextBox 10"/>
          <p:cNvSpPr txBox="1">
            <a:spLocks noChangeArrowheads="1"/>
          </p:cNvSpPr>
          <p:nvPr/>
        </p:nvSpPr>
        <p:spPr bwMode="auto">
          <a:xfrm>
            <a:off x="2057400" y="3771901"/>
            <a:ext cx="177165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defRPr/>
            </a:pPr>
            <a:r>
              <a:rPr lang="en-US" altLang="en-US" sz="1050" dirty="0">
                <a:solidFill>
                  <a:srgbClr val="000000"/>
                </a:solidFill>
                <a:ea typeface="ＭＳ Ｐゴシック" panose="020B0600070205080204" pitchFamily="34" charset="-128"/>
              </a:rPr>
              <a:t>Prevention/Promotion for All</a:t>
            </a:r>
          </a:p>
        </p:txBody>
      </p:sp>
      <p:sp>
        <p:nvSpPr>
          <p:cNvPr id="3" name="Title 2"/>
          <p:cNvSpPr>
            <a:spLocks noGrp="1"/>
          </p:cNvSpPr>
          <p:nvPr>
            <p:ph type="title"/>
          </p:nvPr>
        </p:nvSpPr>
        <p:spPr/>
        <p:txBody>
          <a:bodyPr/>
          <a:lstStyle/>
          <a:p>
            <a:r>
              <a:rPr lang="en-US" dirty="0"/>
              <a:t>ISF Conceptual Framework</a:t>
            </a:r>
          </a:p>
        </p:txBody>
      </p:sp>
    </p:spTree>
    <p:extLst>
      <p:ext uri="{BB962C8B-B14F-4D97-AF65-F5344CB8AC3E}">
        <p14:creationId xmlns:p14="http://schemas.microsoft.com/office/powerpoint/2010/main" val="1798694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Connected Priorities</a:t>
            </a:r>
          </a:p>
        </p:txBody>
      </p:sp>
      <p:sp>
        <p:nvSpPr>
          <p:cNvPr id="3" name="Content Placeholder 2"/>
          <p:cNvSpPr>
            <a:spLocks noGrp="1"/>
          </p:cNvSpPr>
          <p:nvPr>
            <p:ph idx="1"/>
          </p:nvPr>
        </p:nvSpPr>
        <p:spPr/>
        <p:txBody>
          <a:bodyPr/>
          <a:lstStyle/>
          <a:p>
            <a:r>
              <a:rPr lang="en-US" dirty="0"/>
              <a:t>Implement effective practices</a:t>
            </a:r>
          </a:p>
          <a:p>
            <a:r>
              <a:rPr lang="en-US" dirty="0"/>
              <a:t>Document valued outcomes</a:t>
            </a:r>
          </a:p>
          <a:p>
            <a:r>
              <a:rPr lang="en-US" dirty="0"/>
              <a:t>Build capacity </a:t>
            </a:r>
          </a:p>
        </p:txBody>
      </p:sp>
    </p:spTree>
    <p:extLst>
      <p:ext uri="{BB962C8B-B14F-4D97-AF65-F5344CB8AC3E}">
        <p14:creationId xmlns:p14="http://schemas.microsoft.com/office/powerpoint/2010/main" val="4032979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District-Community Leadership Team </a:t>
            </a:r>
          </a:p>
        </p:txBody>
      </p:sp>
      <p:sp>
        <p:nvSpPr>
          <p:cNvPr id="3" name="Content Placeholder 2"/>
          <p:cNvSpPr>
            <a:spLocks noGrp="1"/>
          </p:cNvSpPr>
          <p:nvPr>
            <p:ph idx="1"/>
          </p:nvPr>
        </p:nvSpPr>
        <p:spPr/>
        <p:txBody>
          <a:bodyPr>
            <a:normAutofit/>
          </a:bodyPr>
          <a:lstStyle/>
          <a:p>
            <a:r>
              <a:rPr lang="en-US" sz="1800" dirty="0"/>
              <a:t>Systems leaders (e.g., School Superintendent, MH Agency Leader) </a:t>
            </a:r>
          </a:p>
          <a:p>
            <a:r>
              <a:rPr lang="en-US" sz="1800" dirty="0"/>
              <a:t>Those involved in ISF coaching (from EDU and MH)</a:t>
            </a:r>
          </a:p>
          <a:p>
            <a:r>
              <a:rPr lang="en-US" sz="1800" dirty="0"/>
              <a:t>Educators (including principals) and clinicians</a:t>
            </a:r>
          </a:p>
          <a:p>
            <a:r>
              <a:rPr lang="en-US" sz="1800" dirty="0"/>
              <a:t>Family members and older youth</a:t>
            </a:r>
          </a:p>
          <a:p>
            <a:r>
              <a:rPr lang="en-US" sz="1800" dirty="0"/>
              <a:t>Representatives from other diverse youth-serving systems (e.g., child welfare, juvenile justice, disabilities, primary healthcare)</a:t>
            </a:r>
          </a:p>
          <a:p>
            <a:r>
              <a:rPr lang="en-US" sz="1800" dirty="0"/>
              <a:t>Government officials</a:t>
            </a:r>
          </a:p>
          <a:p>
            <a:r>
              <a:rPr lang="en-US" sz="1800" dirty="0"/>
              <a:t>University staff and researchers </a:t>
            </a:r>
          </a:p>
        </p:txBody>
      </p:sp>
    </p:spTree>
    <p:extLst>
      <p:ext uri="{BB962C8B-B14F-4D97-AF65-F5344CB8AC3E}">
        <p14:creationId xmlns:p14="http://schemas.microsoft.com/office/powerpoint/2010/main" val="23267544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Stakeholders (Leaders and Staff)</a:t>
            </a:r>
          </a:p>
        </p:txBody>
      </p:sp>
      <p:sp>
        <p:nvSpPr>
          <p:cNvPr id="5" name="Content Placeholder 4"/>
          <p:cNvSpPr>
            <a:spLocks noGrp="1"/>
          </p:cNvSpPr>
          <p:nvPr>
            <p:ph sz="half" idx="1"/>
          </p:nvPr>
        </p:nvSpPr>
        <p:spPr/>
        <p:txBody>
          <a:bodyPr>
            <a:normAutofit/>
          </a:bodyPr>
          <a:lstStyle/>
          <a:p>
            <a:r>
              <a:rPr lang="en-US" dirty="0"/>
              <a:t>Youth and Families</a:t>
            </a:r>
          </a:p>
          <a:p>
            <a:r>
              <a:rPr lang="en-US" dirty="0"/>
              <a:t>Government</a:t>
            </a:r>
          </a:p>
          <a:p>
            <a:r>
              <a:rPr lang="en-US" dirty="0"/>
              <a:t>Education </a:t>
            </a:r>
          </a:p>
          <a:p>
            <a:r>
              <a:rPr lang="en-US" dirty="0"/>
              <a:t>Child and Adolescent Mental Health</a:t>
            </a:r>
          </a:p>
          <a:p>
            <a:r>
              <a:rPr lang="en-US" dirty="0"/>
              <a:t>Juvenile Justice</a:t>
            </a:r>
          </a:p>
          <a:p>
            <a:r>
              <a:rPr lang="en-US" dirty="0"/>
              <a:t>Child Welfare</a:t>
            </a:r>
          </a:p>
          <a:p>
            <a:r>
              <a:rPr lang="en-US" dirty="0"/>
              <a:t>Disabilities</a:t>
            </a:r>
          </a:p>
        </p:txBody>
      </p:sp>
      <p:sp>
        <p:nvSpPr>
          <p:cNvPr id="6" name="Content Placeholder 5"/>
          <p:cNvSpPr>
            <a:spLocks noGrp="1"/>
          </p:cNvSpPr>
          <p:nvPr>
            <p:ph sz="half" idx="2"/>
          </p:nvPr>
        </p:nvSpPr>
        <p:spPr/>
        <p:txBody>
          <a:bodyPr>
            <a:normAutofit/>
          </a:bodyPr>
          <a:lstStyle/>
          <a:p>
            <a:r>
              <a:rPr lang="en-US" dirty="0"/>
              <a:t>Primary Healthcare</a:t>
            </a:r>
          </a:p>
          <a:p>
            <a:r>
              <a:rPr lang="en-US" dirty="0"/>
              <a:t>Allied Health Services</a:t>
            </a:r>
          </a:p>
          <a:p>
            <a:r>
              <a:rPr lang="en-US" dirty="0"/>
              <a:t>Vocational Rehabilitation</a:t>
            </a:r>
          </a:p>
          <a:p>
            <a:r>
              <a:rPr lang="en-US" dirty="0"/>
              <a:t>Universities and Colleges</a:t>
            </a:r>
          </a:p>
          <a:p>
            <a:r>
              <a:rPr lang="en-US" dirty="0"/>
              <a:t>Faith</a:t>
            </a:r>
          </a:p>
          <a:p>
            <a:r>
              <a:rPr lang="en-US" dirty="0"/>
              <a:t>Business</a:t>
            </a:r>
          </a:p>
          <a:p>
            <a:pPr marL="0" indent="0">
              <a:buNone/>
            </a:pPr>
            <a:endParaRPr lang="en-US" dirty="0"/>
          </a:p>
        </p:txBody>
      </p:sp>
    </p:spTree>
    <p:extLst>
      <p:ext uri="{BB962C8B-B14F-4D97-AF65-F5344CB8AC3E}">
        <p14:creationId xmlns:p14="http://schemas.microsoft.com/office/powerpoint/2010/main" val="32116763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745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205" y="950120"/>
            <a:ext cx="5963840" cy="37980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7458" name="Title 2"/>
          <p:cNvSpPr>
            <a:spLocks noGrp="1"/>
          </p:cNvSpPr>
          <p:nvPr>
            <p:ph type="title"/>
          </p:nvPr>
        </p:nvSpPr>
        <p:spPr/>
        <p:txBody>
          <a:bodyPr/>
          <a:lstStyle/>
          <a:p>
            <a:pPr eaLnBrk="1" hangingPunct="1"/>
            <a:r>
              <a:rPr lang="en-US" dirty="0">
                <a:latin typeface="Calibri" charset="0"/>
              </a:rPr>
              <a:t>Role/Function of the DCLT</a:t>
            </a:r>
          </a:p>
        </p:txBody>
      </p:sp>
    </p:spTree>
    <p:extLst>
      <p:ext uri="{BB962C8B-B14F-4D97-AF65-F5344CB8AC3E}">
        <p14:creationId xmlns:p14="http://schemas.microsoft.com/office/powerpoint/2010/main" val="27965301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0"/>
            <a:ext cx="6172200" cy="914400"/>
          </a:xfrm>
        </p:spPr>
        <p:txBody>
          <a:bodyPr/>
          <a:lstStyle/>
          <a:p>
            <a:r>
              <a:rPr lang="en-US" sz="3000" dirty="0"/>
              <a:t>Why Alignment is Important</a:t>
            </a:r>
          </a:p>
        </p:txBody>
      </p:sp>
      <p:sp>
        <p:nvSpPr>
          <p:cNvPr id="3" name="Content Placeholder 2"/>
          <p:cNvSpPr>
            <a:spLocks noGrp="1"/>
          </p:cNvSpPr>
          <p:nvPr>
            <p:ph idx="1"/>
          </p:nvPr>
        </p:nvSpPr>
        <p:spPr>
          <a:xfrm>
            <a:off x="1485900" y="914401"/>
            <a:ext cx="6172200" cy="2275285"/>
          </a:xfrm>
        </p:spPr>
        <p:txBody>
          <a:bodyPr>
            <a:normAutofit fontScale="85000" lnSpcReduction="20000"/>
          </a:bodyPr>
          <a:lstStyle/>
          <a:p>
            <a:pPr marL="0" indent="0">
              <a:spcBef>
                <a:spcPts val="450"/>
              </a:spcBef>
              <a:spcAft>
                <a:spcPts val="450"/>
              </a:spcAft>
              <a:buNone/>
            </a:pPr>
            <a:endParaRPr lang="en-US" sz="1650" dirty="0">
              <a:latin typeface="Arial" charset="0"/>
              <a:ea typeface="Arial" charset="0"/>
              <a:cs typeface="Arial" charset="0"/>
            </a:endParaRPr>
          </a:p>
          <a:p>
            <a:pPr>
              <a:spcBef>
                <a:spcPts val="450"/>
              </a:spcBef>
              <a:spcAft>
                <a:spcPts val="450"/>
              </a:spcAft>
            </a:pPr>
            <a:r>
              <a:rPr lang="en-US" dirty="0">
                <a:solidFill>
                  <a:schemeClr val="tx1"/>
                </a:solidFill>
                <a:latin typeface="Arial" charset="0"/>
                <a:ea typeface="Arial" charset="0"/>
                <a:cs typeface="Arial" charset="0"/>
              </a:rPr>
              <a:t>“One of the major variables affecting sustained implementation of effective practices is the introduction of new initiatives that either (a) </a:t>
            </a:r>
            <a:r>
              <a:rPr lang="en-US" b="1" dirty="0">
                <a:solidFill>
                  <a:schemeClr val="tx1"/>
                </a:solidFill>
                <a:latin typeface="Arial" charset="0"/>
                <a:ea typeface="Arial" charset="0"/>
                <a:cs typeface="Arial" charset="0"/>
              </a:rPr>
              <a:t>compete with resources </a:t>
            </a:r>
            <a:r>
              <a:rPr lang="en-US" dirty="0">
                <a:solidFill>
                  <a:schemeClr val="tx1"/>
                </a:solidFill>
                <a:latin typeface="Arial" charset="0"/>
                <a:ea typeface="Arial" charset="0"/>
                <a:cs typeface="Arial" charset="0"/>
              </a:rPr>
              <a:t>needed for sustained implementation or (b) </a:t>
            </a:r>
            <a:r>
              <a:rPr lang="en-US" b="1" dirty="0">
                <a:solidFill>
                  <a:schemeClr val="tx1"/>
                </a:solidFill>
                <a:latin typeface="Arial" charset="0"/>
                <a:ea typeface="Arial" charset="0"/>
                <a:cs typeface="Arial" charset="0"/>
              </a:rPr>
              <a:t>contradict</a:t>
            </a:r>
            <a:r>
              <a:rPr lang="en-US" dirty="0">
                <a:solidFill>
                  <a:schemeClr val="tx1"/>
                </a:solidFill>
                <a:latin typeface="Arial" charset="0"/>
                <a:ea typeface="Arial" charset="0"/>
                <a:cs typeface="Arial" charset="0"/>
              </a:rPr>
              <a:t> existing initiatives</a:t>
            </a:r>
            <a:r>
              <a:rPr lang="en-US" dirty="0">
                <a:latin typeface="Arial" charset="0"/>
                <a:ea typeface="Arial" charset="0"/>
                <a:cs typeface="Arial" charset="0"/>
              </a:rPr>
              <a:t>”</a:t>
            </a:r>
            <a:endParaRPr lang="en-US" dirty="0">
              <a:solidFill>
                <a:schemeClr val="tx1"/>
              </a:solidFill>
              <a:latin typeface="Arial" charset="0"/>
              <a:ea typeface="Arial" charset="0"/>
              <a:cs typeface="Arial" charset="0"/>
            </a:endParaRPr>
          </a:p>
          <a:p>
            <a:pPr marL="342900" lvl="1" indent="0">
              <a:spcBef>
                <a:spcPts val="450"/>
              </a:spcBef>
              <a:spcAft>
                <a:spcPts val="450"/>
              </a:spcAft>
              <a:buNone/>
            </a:pPr>
            <a:r>
              <a:rPr lang="en-US" sz="1650" dirty="0">
                <a:latin typeface="Arial" charset="0"/>
                <a:ea typeface="Arial" charset="0"/>
                <a:cs typeface="Arial" charset="0"/>
              </a:rPr>
              <a:t>                                                                      McIntosh (2015)</a:t>
            </a:r>
          </a:p>
          <a:p>
            <a:pPr lvl="1">
              <a:spcBef>
                <a:spcPts val="450"/>
              </a:spcBef>
              <a:spcAft>
                <a:spcPts val="450"/>
              </a:spcAft>
            </a:pPr>
            <a:endParaRPr lang="en-US" sz="1650" dirty="0">
              <a:latin typeface="Arial" charset="0"/>
              <a:ea typeface="Arial" charset="0"/>
              <a:cs typeface="Arial" charset="0"/>
            </a:endParaRPr>
          </a:p>
          <a:p>
            <a:endParaRPr lang="en-US" dirty="0"/>
          </a:p>
        </p:txBody>
      </p:sp>
      <p:sp>
        <p:nvSpPr>
          <p:cNvPr id="4" name="Slide Number Placeholder 3"/>
          <p:cNvSpPr>
            <a:spLocks noGrp="1"/>
          </p:cNvSpPr>
          <p:nvPr>
            <p:ph type="sldNum" sz="quarter" idx="4294967295"/>
          </p:nvPr>
        </p:nvSpPr>
        <p:spPr>
          <a:xfrm>
            <a:off x="5986463" y="4767264"/>
            <a:ext cx="1543050" cy="273844"/>
          </a:xfrm>
          <a:prstGeom prst="rect">
            <a:avLst/>
          </a:prstGeom>
        </p:spPr>
        <p:txBody>
          <a:bodyPr/>
          <a:lstStyle/>
          <a:p>
            <a:pPr>
              <a:defRPr/>
            </a:pPr>
            <a:endParaRPr lang="en-US" dirty="0">
              <a:solidFill>
                <a:prstClr val="black"/>
              </a:solidFill>
              <a:latin typeface="Calibri"/>
            </a:endParaRPr>
          </a:p>
        </p:txBody>
      </p:sp>
      <p:pic>
        <p:nvPicPr>
          <p:cNvPr id="5" name="Picture 4"/>
          <p:cNvPicPr>
            <a:picLocks noChangeAspect="1"/>
          </p:cNvPicPr>
          <p:nvPr/>
        </p:nvPicPr>
        <p:blipFill>
          <a:blip r:embed="rId3"/>
          <a:stretch>
            <a:fillRect/>
          </a:stretch>
        </p:blipFill>
        <p:spPr>
          <a:xfrm>
            <a:off x="2053828" y="2931609"/>
            <a:ext cx="2857500" cy="2128838"/>
          </a:xfrm>
          <a:prstGeom prst="rect">
            <a:avLst/>
          </a:prstGeom>
        </p:spPr>
      </p:pic>
    </p:spTree>
    <p:extLst>
      <p:ext uri="{BB962C8B-B14F-4D97-AF65-F5344CB8AC3E}">
        <p14:creationId xmlns:p14="http://schemas.microsoft.com/office/powerpoint/2010/main" val="17224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1485900" y="232172"/>
            <a:ext cx="6172200" cy="857250"/>
          </a:xfrm>
        </p:spPr>
        <p:txBody>
          <a:bodyPr>
            <a:normAutofit fontScale="90000"/>
          </a:bodyPr>
          <a:lstStyle/>
          <a:p>
            <a:r>
              <a:rPr lang="en-US" altLang="en-US" sz="3000" dirty="0"/>
              <a:t>Analyses SAMHSA, NREPP Program Costs </a:t>
            </a:r>
            <a:r>
              <a:rPr lang="en-US" altLang="en-US" sz="1500" dirty="0"/>
              <a:t>(Melissa George et al., 2013) </a:t>
            </a:r>
          </a:p>
        </p:txBody>
      </p:sp>
      <p:graphicFrame>
        <p:nvGraphicFramePr>
          <p:cNvPr id="113717" name="Group 53"/>
          <p:cNvGraphicFramePr>
            <a:graphicFrameLocks noGrp="1"/>
          </p:cNvGraphicFramePr>
          <p:nvPr>
            <p:ph idx="1"/>
          </p:nvPr>
        </p:nvGraphicFramePr>
        <p:xfrm>
          <a:off x="1485900" y="1200150"/>
          <a:ext cx="6172200" cy="3394473"/>
        </p:xfrm>
        <a:graphic>
          <a:graphicData uri="http://schemas.openxmlformats.org/drawingml/2006/table">
            <a:tbl>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tblGrid>
              <a:tr h="848916">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100" b="0" i="0" u="none" strike="noStrike" cap="none" normalizeH="0" baseline="0">
                          <a:ln>
                            <a:noFill/>
                          </a:ln>
                          <a:solidFill>
                            <a:schemeClr val="tx1"/>
                          </a:solidFill>
                          <a:effectLst/>
                          <a:latin typeface="Arial" charset="0"/>
                        </a:rPr>
                        <a:t>For Profit</a:t>
                      </a:r>
                    </a:p>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100" b="0" i="0" u="none" strike="noStrike" cap="none" normalizeH="0" baseline="0">
                          <a:ln>
                            <a:noFill/>
                          </a:ln>
                          <a:solidFill>
                            <a:schemeClr val="tx1"/>
                          </a:solidFill>
                          <a:effectLst/>
                          <a:latin typeface="Arial" charset="0"/>
                        </a:rPr>
                        <a:t>N= 32</a:t>
                      </a:r>
                    </a:p>
                  </a:txBody>
                  <a:tcPr marL="68580" marR="68580" marT="34290" marB="34290"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100" b="0" i="0" u="none" strike="noStrike" cap="none" normalizeH="0" baseline="0">
                          <a:ln>
                            <a:noFill/>
                          </a:ln>
                          <a:solidFill>
                            <a:schemeClr val="tx1"/>
                          </a:solidFill>
                          <a:effectLst/>
                          <a:latin typeface="Arial" charset="0"/>
                        </a:rPr>
                        <a:t>Year 1</a:t>
                      </a:r>
                    </a:p>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100" b="0" i="0" u="none" strike="noStrike" cap="none" normalizeH="0" baseline="0">
                          <a:ln>
                            <a:noFill/>
                          </a:ln>
                          <a:solidFill>
                            <a:schemeClr val="tx1"/>
                          </a:solidFill>
                          <a:effectLst/>
                          <a:latin typeface="Arial" charset="0"/>
                        </a:rPr>
                        <a:t>$7909-10661</a:t>
                      </a:r>
                    </a:p>
                  </a:txBody>
                  <a:tcPr marL="68580" marR="68580" marT="34290" marB="3429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100" b="0" i="0" u="none" strike="noStrike" cap="none" normalizeH="0" baseline="0">
                          <a:ln>
                            <a:noFill/>
                          </a:ln>
                          <a:solidFill>
                            <a:schemeClr val="tx1"/>
                          </a:solidFill>
                          <a:effectLst/>
                          <a:latin typeface="Arial" charset="0"/>
                        </a:rPr>
                        <a:t>Year 2</a:t>
                      </a:r>
                    </a:p>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100" b="0" i="0" u="none" strike="noStrike" cap="none" normalizeH="0" baseline="0">
                          <a:ln>
                            <a:noFill/>
                          </a:ln>
                          <a:solidFill>
                            <a:schemeClr val="tx1"/>
                          </a:solidFill>
                          <a:effectLst/>
                          <a:latin typeface="Arial" charset="0"/>
                        </a:rPr>
                        <a:t>$5788</a:t>
                      </a:r>
                    </a:p>
                  </a:txBody>
                  <a:tcPr marL="68580" marR="68580" marT="34290" marB="34290"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48916">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100" b="0" i="0" u="none" strike="noStrike" cap="none" normalizeH="0" baseline="0">
                          <a:ln>
                            <a:noFill/>
                          </a:ln>
                          <a:solidFill>
                            <a:schemeClr val="tx1"/>
                          </a:solidFill>
                          <a:effectLst/>
                          <a:latin typeface="Arial" charset="0"/>
                        </a:rPr>
                        <a:t>Non Profit</a:t>
                      </a:r>
                    </a:p>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100" b="0" i="0" u="none" strike="noStrike" cap="none" normalizeH="0" baseline="0">
                          <a:ln>
                            <a:noFill/>
                          </a:ln>
                          <a:solidFill>
                            <a:schemeClr val="tx1"/>
                          </a:solidFill>
                          <a:effectLst/>
                          <a:latin typeface="Arial" charset="0"/>
                        </a:rPr>
                        <a:t>N=36</a:t>
                      </a:r>
                    </a:p>
                  </a:txBody>
                  <a:tcPr marL="68580" marR="68580" marT="34290" marB="34290"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endParaRPr kumimoji="0" lang="en-US" sz="2100" b="0" i="0" u="none" strike="noStrike" cap="none" normalizeH="0" baseline="0">
                        <a:ln>
                          <a:noFill/>
                        </a:ln>
                        <a:solidFill>
                          <a:schemeClr val="tx1"/>
                        </a:solidFill>
                        <a:effectLst/>
                        <a:latin typeface="Arial" charset="0"/>
                      </a:endParaRPr>
                    </a:p>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100" b="0" i="0" u="none" strike="noStrike" cap="none" normalizeH="0" baseline="0">
                          <a:ln>
                            <a:noFill/>
                          </a:ln>
                          <a:solidFill>
                            <a:schemeClr val="tx1"/>
                          </a:solidFill>
                          <a:effectLst/>
                          <a:latin typeface="Arial" charset="0"/>
                        </a:rPr>
                        <a:t>$3122-3584</a:t>
                      </a:r>
                    </a:p>
                  </a:txBody>
                  <a:tcPr marL="68580" marR="68580" marT="34290" marB="3429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endParaRPr kumimoji="0" lang="en-US" sz="2100" b="0" i="0" u="none" strike="noStrike" cap="none" normalizeH="0" baseline="0">
                        <a:ln>
                          <a:noFill/>
                        </a:ln>
                        <a:solidFill>
                          <a:schemeClr val="tx1"/>
                        </a:solidFill>
                        <a:effectLst/>
                        <a:latin typeface="Arial" charset="0"/>
                      </a:endParaRPr>
                    </a:p>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100" b="0" i="0" u="none" strike="noStrike" cap="none" normalizeH="0" baseline="0">
                          <a:ln>
                            <a:noFill/>
                          </a:ln>
                          <a:solidFill>
                            <a:schemeClr val="tx1"/>
                          </a:solidFill>
                          <a:effectLst/>
                          <a:latin typeface="Arial" charset="0"/>
                        </a:rPr>
                        <a:t>$106</a:t>
                      </a:r>
                    </a:p>
                  </a:txBody>
                  <a:tcPr marL="68580" marR="68580" marT="34290" marB="34290"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47725">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100" b="0" i="0" u="none" strike="noStrike" cap="none" normalizeH="0" baseline="0">
                          <a:ln>
                            <a:noFill/>
                          </a:ln>
                          <a:solidFill>
                            <a:schemeClr val="tx1"/>
                          </a:solidFill>
                          <a:effectLst/>
                          <a:latin typeface="Arial" charset="0"/>
                        </a:rPr>
                        <a:t>Public Domain</a:t>
                      </a:r>
                    </a:p>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100" b="0" i="0" u="none" strike="noStrike" cap="none" normalizeH="0" baseline="0">
                          <a:ln>
                            <a:noFill/>
                          </a:ln>
                          <a:solidFill>
                            <a:schemeClr val="tx1"/>
                          </a:solidFill>
                          <a:effectLst/>
                          <a:latin typeface="Arial" charset="0"/>
                        </a:rPr>
                        <a:t>N=6</a:t>
                      </a:r>
                    </a:p>
                  </a:txBody>
                  <a:tcPr marL="68580" marR="68580" marT="34290" marB="34290"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endParaRPr kumimoji="0" lang="en-US" sz="2100" b="0" i="0" u="none" strike="noStrike" cap="none" normalizeH="0" baseline="0">
                        <a:ln>
                          <a:noFill/>
                        </a:ln>
                        <a:solidFill>
                          <a:schemeClr val="tx1"/>
                        </a:solidFill>
                        <a:effectLst/>
                        <a:latin typeface="Arial" charset="0"/>
                      </a:endParaRPr>
                    </a:p>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100" b="0" i="0" u="none" strike="noStrike" cap="none" normalizeH="0" baseline="0">
                          <a:ln>
                            <a:noFill/>
                          </a:ln>
                          <a:solidFill>
                            <a:schemeClr val="tx1"/>
                          </a:solidFill>
                          <a:effectLst/>
                          <a:latin typeface="Arial" charset="0"/>
                        </a:rPr>
                        <a:t>Minor Costs?</a:t>
                      </a:r>
                    </a:p>
                  </a:txBody>
                  <a:tcPr marL="68580" marR="68580" marT="34290" marB="3429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endParaRPr kumimoji="0" lang="en-US" sz="2100" b="0" i="0" u="none" strike="noStrike" cap="none" normalizeH="0" baseline="0">
                        <a:ln>
                          <a:noFill/>
                        </a:ln>
                        <a:solidFill>
                          <a:schemeClr val="tx1"/>
                        </a:solidFill>
                        <a:effectLst/>
                        <a:latin typeface="Arial" charset="0"/>
                      </a:endParaRPr>
                    </a:p>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100" b="0" i="0" u="none" strike="noStrike" cap="none" normalizeH="0" baseline="0">
                          <a:ln>
                            <a:noFill/>
                          </a:ln>
                          <a:solidFill>
                            <a:schemeClr val="tx1"/>
                          </a:solidFill>
                          <a:effectLst/>
                          <a:latin typeface="Arial" charset="0"/>
                        </a:rPr>
                        <a:t>Minor Costs?</a:t>
                      </a:r>
                    </a:p>
                  </a:txBody>
                  <a:tcPr marL="68580" marR="68580" marT="34290" marB="34290"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48916">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100" b="0" i="0" u="none" strike="noStrike" cap="none" normalizeH="0" baseline="0">
                          <a:ln>
                            <a:noFill/>
                          </a:ln>
                          <a:solidFill>
                            <a:schemeClr val="tx1"/>
                          </a:solidFill>
                          <a:effectLst/>
                          <a:latin typeface="Arial" charset="0"/>
                        </a:rPr>
                        <a:t>Not Determined</a:t>
                      </a:r>
                    </a:p>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100" b="0" i="0" u="none" strike="noStrike" cap="none" normalizeH="0" baseline="0">
                          <a:ln>
                            <a:noFill/>
                          </a:ln>
                          <a:solidFill>
                            <a:schemeClr val="tx1"/>
                          </a:solidFill>
                          <a:effectLst/>
                          <a:latin typeface="Arial" charset="0"/>
                        </a:rPr>
                        <a:t>N=9</a:t>
                      </a:r>
                    </a:p>
                  </a:txBody>
                  <a:tcPr marL="68580" marR="68580" marT="34290" marB="34290"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endParaRPr kumimoji="0" lang="en-US" sz="2100" b="0" i="0" u="none" strike="noStrike" cap="none" normalizeH="0" baseline="0">
                        <a:ln>
                          <a:noFill/>
                        </a:ln>
                        <a:solidFill>
                          <a:schemeClr val="tx1"/>
                        </a:solidFill>
                        <a:effectLst/>
                        <a:latin typeface="Arial" charset="0"/>
                      </a:endParaRPr>
                    </a:p>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100" b="0" i="0" u="none" strike="noStrike" cap="none" normalizeH="0" baseline="0">
                          <a:ln>
                            <a:noFill/>
                          </a:ln>
                          <a:solidFill>
                            <a:schemeClr val="tx1"/>
                          </a:solidFill>
                          <a:effectLst/>
                          <a:latin typeface="Arial" charset="0"/>
                        </a:rPr>
                        <a:t>$1596</a:t>
                      </a:r>
                    </a:p>
                  </a:txBody>
                  <a:tcPr marL="68580" marR="68580" marT="34290" marB="3429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endParaRPr kumimoji="0" lang="en-US" sz="2100" b="0" i="0" u="none" strike="noStrike" cap="none" normalizeH="0" baseline="0">
                        <a:ln>
                          <a:noFill/>
                        </a:ln>
                        <a:solidFill>
                          <a:schemeClr val="tx1"/>
                        </a:solidFill>
                        <a:effectLst/>
                        <a:latin typeface="Arial" charset="0"/>
                      </a:endParaRPr>
                    </a:p>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pitchFamily="2" charset="2"/>
                        <a:buNone/>
                        <a:tabLst/>
                      </a:pPr>
                      <a:r>
                        <a:rPr kumimoji="0" lang="en-US" sz="2100" b="0" i="0" u="none" strike="noStrike" cap="none" normalizeH="0" baseline="0">
                          <a:ln>
                            <a:noFill/>
                          </a:ln>
                          <a:solidFill>
                            <a:schemeClr val="tx1"/>
                          </a:solidFill>
                          <a:effectLst/>
                          <a:latin typeface="Arial" charset="0"/>
                        </a:rPr>
                        <a:t>$33</a:t>
                      </a:r>
                    </a:p>
                  </a:txBody>
                  <a:tcPr marL="68580" marR="68580" marT="34290" marB="34290"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321177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75B7981D-5846-E346-81EB-2E299A7D82AE}"/>
              </a:ext>
            </a:extLst>
          </p:cNvPr>
          <p:cNvGraphicFramePr/>
          <p:nvPr/>
        </p:nvGraphicFramePr>
        <p:xfrm>
          <a:off x="1376775" y="1248603"/>
          <a:ext cx="6390450" cy="3537393"/>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3D3A0924-A222-DA4A-9EB3-CC557A9A2105}"/>
              </a:ext>
            </a:extLst>
          </p:cNvPr>
          <p:cNvSpPr/>
          <p:nvPr/>
        </p:nvSpPr>
        <p:spPr>
          <a:xfrm>
            <a:off x="1350320" y="1294098"/>
            <a:ext cx="2000993" cy="2169825"/>
          </a:xfrm>
          <a:prstGeom prst="rect">
            <a:avLst/>
          </a:prstGeom>
          <a:ln>
            <a:solidFill>
              <a:schemeClr val="tx1"/>
            </a:solidFill>
          </a:ln>
        </p:spPr>
        <p:txBody>
          <a:bodyPr wrap="square">
            <a:spAutoFit/>
          </a:bodyPr>
          <a:lstStyle/>
          <a:p>
            <a:pPr fontAlgn="base">
              <a:spcBef>
                <a:spcPct val="0"/>
              </a:spcBef>
              <a:spcAft>
                <a:spcPct val="0"/>
              </a:spcAft>
              <a:defRPr/>
            </a:pPr>
            <a:r>
              <a:rPr lang="en-US" sz="2700" b="1" dirty="0">
                <a:solidFill>
                  <a:srgbClr val="000000"/>
                </a:solidFill>
                <a:latin typeface="Arial" charset="0"/>
                <a:ea typeface="ＭＳ Ｐゴシック" charset="0"/>
              </a:rPr>
              <a:t>180% increase in identified need with screener</a:t>
            </a:r>
          </a:p>
        </p:txBody>
      </p:sp>
      <p:sp>
        <p:nvSpPr>
          <p:cNvPr id="6" name="Rectangle 5">
            <a:extLst>
              <a:ext uri="{FF2B5EF4-FFF2-40B4-BE49-F238E27FC236}">
                <a16:creationId xmlns:a16="http://schemas.microsoft.com/office/drawing/2014/main" id="{6868B5FD-9282-A84F-85BE-2D3C60002F6B}"/>
              </a:ext>
            </a:extLst>
          </p:cNvPr>
          <p:cNvSpPr/>
          <p:nvPr/>
        </p:nvSpPr>
        <p:spPr>
          <a:xfrm>
            <a:off x="4815027" y="4408607"/>
            <a:ext cx="2952198" cy="600164"/>
          </a:xfrm>
          <a:prstGeom prst="rect">
            <a:avLst/>
          </a:prstGeom>
        </p:spPr>
        <p:txBody>
          <a:bodyPr wrap="square">
            <a:spAutoFit/>
          </a:bodyPr>
          <a:lstStyle/>
          <a:p>
            <a:pPr fontAlgn="base">
              <a:spcBef>
                <a:spcPct val="0"/>
              </a:spcBef>
              <a:spcAft>
                <a:spcPct val="0"/>
              </a:spcAft>
              <a:defRPr/>
            </a:pPr>
            <a:r>
              <a:rPr lang="en-US" sz="825" dirty="0">
                <a:solidFill>
                  <a:srgbClr val="000000"/>
                </a:solidFill>
                <a:latin typeface="Arial" charset="0"/>
                <a:ea typeface="ＭＳ Ｐゴシック" charset="0"/>
              </a:rPr>
              <a:t>Splett et al., (2018). Comparison of Universal Mental Health Screening to students already receiving intervention in a multitiered system of support. </a:t>
            </a:r>
            <a:r>
              <a:rPr lang="en-US" sz="825" i="1" dirty="0">
                <a:solidFill>
                  <a:srgbClr val="000000"/>
                </a:solidFill>
                <a:latin typeface="Arial" charset="0"/>
                <a:ea typeface="ＭＳ Ｐゴシック" charset="0"/>
              </a:rPr>
              <a:t>Behavioral Disorders, 43(3), </a:t>
            </a:r>
            <a:r>
              <a:rPr lang="en-US" sz="825" dirty="0">
                <a:solidFill>
                  <a:srgbClr val="000000"/>
                </a:solidFill>
                <a:latin typeface="Arial" charset="0"/>
                <a:ea typeface="ＭＳ Ｐゴシック" charset="0"/>
              </a:rPr>
              <a:t>344-356. </a:t>
            </a:r>
            <a:r>
              <a:rPr lang="en-US" sz="825" u="sng" dirty="0">
                <a:solidFill>
                  <a:srgbClr val="000000"/>
                </a:solidFill>
                <a:latin typeface="Arial" charset="0"/>
                <a:ea typeface="ＭＳ Ｐゴシック" charset="0"/>
                <a:hlinkClick r:id="rId4"/>
              </a:rPr>
              <a:t>https://doi.org/10.1177/0198742918761339</a:t>
            </a:r>
            <a:endParaRPr lang="en-US" sz="825" dirty="0">
              <a:solidFill>
                <a:srgbClr val="000000"/>
              </a:solidFill>
              <a:latin typeface="Arial" charset="0"/>
              <a:ea typeface="ＭＳ Ｐゴシック" charset="0"/>
            </a:endParaRPr>
          </a:p>
        </p:txBody>
      </p:sp>
      <p:sp>
        <p:nvSpPr>
          <p:cNvPr id="7" name="Oval 6">
            <a:extLst>
              <a:ext uri="{FF2B5EF4-FFF2-40B4-BE49-F238E27FC236}">
                <a16:creationId xmlns:a16="http://schemas.microsoft.com/office/drawing/2014/main" id="{6FC333ED-90DD-8A47-841A-05854A9530FA}"/>
              </a:ext>
            </a:extLst>
          </p:cNvPr>
          <p:cNvSpPr/>
          <p:nvPr/>
        </p:nvSpPr>
        <p:spPr>
          <a:xfrm>
            <a:off x="3815916" y="2193708"/>
            <a:ext cx="1458162" cy="70207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defRPr/>
            </a:pPr>
            <a:endParaRPr lang="en-US">
              <a:solidFill>
                <a:srgbClr val="FFFFFF"/>
              </a:solidFill>
              <a:latin typeface="Century Gothic"/>
            </a:endParaRPr>
          </a:p>
        </p:txBody>
      </p:sp>
      <p:pic>
        <p:nvPicPr>
          <p:cNvPr id="3" name="Picture 2">
            <a:extLst>
              <a:ext uri="{FF2B5EF4-FFF2-40B4-BE49-F238E27FC236}">
                <a16:creationId xmlns:a16="http://schemas.microsoft.com/office/drawing/2014/main" id="{D68D38C6-AFEB-4E47-A802-69618A4BBF2B}"/>
              </a:ext>
            </a:extLst>
          </p:cNvPr>
          <p:cNvPicPr>
            <a:picLocks noChangeAspect="1"/>
          </p:cNvPicPr>
          <p:nvPr/>
        </p:nvPicPr>
        <p:blipFill>
          <a:blip r:embed="rId5"/>
          <a:stretch>
            <a:fillRect/>
          </a:stretch>
        </p:blipFill>
        <p:spPr>
          <a:xfrm>
            <a:off x="1374466" y="303498"/>
            <a:ext cx="5057775" cy="990600"/>
          </a:xfrm>
          <a:prstGeom prst="rect">
            <a:avLst/>
          </a:prstGeom>
        </p:spPr>
      </p:pic>
      <p:sp>
        <p:nvSpPr>
          <p:cNvPr id="2" name="Left Brace 1">
            <a:extLst>
              <a:ext uri="{FF2B5EF4-FFF2-40B4-BE49-F238E27FC236}">
                <a16:creationId xmlns:a16="http://schemas.microsoft.com/office/drawing/2014/main" id="{A7359926-C99F-984B-A0FC-00C8457E03F5}"/>
              </a:ext>
            </a:extLst>
          </p:cNvPr>
          <p:cNvSpPr/>
          <p:nvPr/>
        </p:nvSpPr>
        <p:spPr>
          <a:xfrm>
            <a:off x="3437874" y="1294098"/>
            <a:ext cx="513057" cy="1763706"/>
          </a:xfrm>
          <a:prstGeom prst="leftBrace">
            <a:avLst/>
          </a:prstGeom>
          <a:ln w="28575">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defRPr/>
            </a:pPr>
            <a:endParaRPr lang="en-US">
              <a:solidFill>
                <a:srgbClr val="000000"/>
              </a:solidFill>
              <a:latin typeface="Century Gothic"/>
            </a:endParaRPr>
          </a:p>
        </p:txBody>
      </p:sp>
    </p:spTree>
    <p:extLst>
      <p:ext uri="{BB962C8B-B14F-4D97-AF65-F5344CB8AC3E}">
        <p14:creationId xmlns:p14="http://schemas.microsoft.com/office/powerpoint/2010/main" val="32023708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88294" y="0"/>
            <a:ext cx="4767415" cy="5143500"/>
          </a:xfrm>
          <a:effectLst>
            <a:softEdge rad="139700"/>
          </a:effectLst>
        </p:spPr>
      </p:pic>
    </p:spTree>
    <p:extLst>
      <p:ext uri="{BB962C8B-B14F-4D97-AF65-F5344CB8AC3E}">
        <p14:creationId xmlns:p14="http://schemas.microsoft.com/office/powerpoint/2010/main" val="16449655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4245" y="740911"/>
            <a:ext cx="5915025" cy="518305"/>
          </a:xfrm>
        </p:spPr>
        <p:txBody>
          <a:bodyPr>
            <a:normAutofit fontScale="90000"/>
          </a:bodyPr>
          <a:lstStyle/>
          <a:p>
            <a:r>
              <a:rPr lang="en-US" dirty="0"/>
              <a:t>Ladder of Student Involvement</a:t>
            </a:r>
          </a:p>
        </p:txBody>
      </p:sp>
      <p:pic>
        <p:nvPicPr>
          <p:cNvPr id="4" name="Content Placeholder 3" descr="Ladder of Student Involvement (Fletcher 2005).tiff"/>
          <p:cNvPicPr>
            <a:picLocks noGrp="1" noChangeAspect="1"/>
          </p:cNvPicPr>
          <p:nvPr>
            <p:ph idx="1"/>
          </p:nvPr>
        </p:nvPicPr>
        <p:blipFill>
          <a:blip r:embed="rId3"/>
          <a:srcRect l="-22704" r="-22704"/>
          <a:stretch>
            <a:fillRect/>
          </a:stretch>
        </p:blipFill>
        <p:spPr>
          <a:xfrm>
            <a:off x="900113" y="1138918"/>
            <a:ext cx="6001170" cy="3300413"/>
          </a:xfrm>
        </p:spPr>
      </p:pic>
    </p:spTree>
    <p:extLst>
      <p:ext uri="{BB962C8B-B14F-4D97-AF65-F5344CB8AC3E}">
        <p14:creationId xmlns:p14="http://schemas.microsoft.com/office/powerpoint/2010/main" val="1735508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Best Practices in School Behavioral Health</a:t>
            </a:r>
          </a:p>
        </p:txBody>
      </p:sp>
      <p:sp>
        <p:nvSpPr>
          <p:cNvPr id="3" name="Subtitle 2"/>
          <p:cNvSpPr>
            <a:spLocks noGrp="1"/>
          </p:cNvSpPr>
          <p:nvPr>
            <p:ph type="subTitle" idx="1"/>
          </p:nvPr>
        </p:nvSpPr>
        <p:spPr/>
        <p:txBody>
          <a:bodyPr/>
          <a:lstStyle/>
          <a:p>
            <a:r>
              <a:rPr lang="en-US" dirty="0"/>
              <a:t>Mark D. </a:t>
            </a:r>
            <a:r>
              <a:rPr lang="en-US" dirty="0" err="1"/>
              <a:t>Weist</a:t>
            </a:r>
            <a:endParaRPr lang="en-US" dirty="0"/>
          </a:p>
          <a:p>
            <a:r>
              <a:rPr lang="en-US" dirty="0"/>
              <a:t>Professor, University of South Carolina </a:t>
            </a:r>
          </a:p>
          <a:p>
            <a:r>
              <a:rPr lang="en-US" dirty="0"/>
              <a:t>USF School Mental Health Colloquium, October 2, 2020</a:t>
            </a:r>
          </a:p>
        </p:txBody>
      </p:sp>
    </p:spTree>
    <p:extLst>
      <p:ext uri="{BB962C8B-B14F-4D97-AF65-F5344CB8AC3E}">
        <p14:creationId xmlns:p14="http://schemas.microsoft.com/office/powerpoint/2010/main" val="33606073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A8682-D46E-4D33-955E-23EDF4E80D8C}"/>
              </a:ext>
            </a:extLst>
          </p:cNvPr>
          <p:cNvSpPr>
            <a:spLocks noGrp="1"/>
          </p:cNvSpPr>
          <p:nvPr>
            <p:ph type="title"/>
          </p:nvPr>
        </p:nvSpPr>
        <p:spPr>
          <a:xfrm>
            <a:off x="628650" y="140494"/>
            <a:ext cx="7886700" cy="994172"/>
          </a:xfrm>
        </p:spPr>
        <p:txBody>
          <a:bodyPr>
            <a:normAutofit fontScale="90000"/>
          </a:bodyPr>
          <a:lstStyle/>
          <a:p>
            <a:pPr algn="ctr"/>
            <a:r>
              <a:rPr lang="en-US" dirty="0"/>
              <a:t>Family-School-Community Alliance (</a:t>
            </a:r>
            <a:r>
              <a:rPr lang="en-US" dirty="0">
                <a:hlinkClick r:id="rId3"/>
              </a:rPr>
              <a:t>https://fsacalliance.org</a:t>
            </a:r>
            <a:r>
              <a:rPr lang="en-US" dirty="0"/>
              <a:t>)</a:t>
            </a:r>
          </a:p>
        </p:txBody>
      </p:sp>
      <p:sp>
        <p:nvSpPr>
          <p:cNvPr id="5" name="Content Placeholder 2">
            <a:extLst>
              <a:ext uri="{FF2B5EF4-FFF2-40B4-BE49-F238E27FC236}">
                <a16:creationId xmlns:a16="http://schemas.microsoft.com/office/drawing/2014/main" id="{D2E1B536-CF12-40E3-AE62-51532D6D9A8A}"/>
              </a:ext>
            </a:extLst>
          </p:cNvPr>
          <p:cNvSpPr txBox="1">
            <a:spLocks/>
          </p:cNvSpPr>
          <p:nvPr/>
        </p:nvSpPr>
        <p:spPr>
          <a:xfrm>
            <a:off x="3325789" y="1490811"/>
            <a:ext cx="5384042" cy="2161878"/>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750"/>
              </a:spcBef>
              <a:buNone/>
              <a:defRPr/>
            </a:pPr>
            <a:r>
              <a:rPr lang="en-US" sz="2100" b="1" i="1" dirty="0">
                <a:solidFill>
                  <a:prstClr val="black"/>
                </a:solidFill>
                <a:latin typeface="Calibri Light" panose="020F0302020204030204"/>
              </a:rPr>
              <a:t>Promote family, youth, and community engaged partnerships in research, practice, and policy to improve prevention and intervention in the systems and practices of positive behavioral interventions and supports and related multitiered systems of support toward improvement in valued outcomes</a:t>
            </a:r>
            <a:endParaRPr lang="en-US" sz="2100" b="1" dirty="0">
              <a:solidFill>
                <a:prstClr val="black"/>
              </a:solidFill>
              <a:latin typeface="Calibri Light" panose="020F0302020204030204"/>
            </a:endParaRPr>
          </a:p>
        </p:txBody>
      </p:sp>
      <p:pic>
        <p:nvPicPr>
          <p:cNvPr id="7" name="Picture 6">
            <a:extLst>
              <a:ext uri="{FF2B5EF4-FFF2-40B4-BE49-F238E27FC236}">
                <a16:creationId xmlns:a16="http://schemas.microsoft.com/office/drawing/2014/main" id="{63C55005-3752-486A-BA8D-7EE921FC71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562" y="1166458"/>
            <a:ext cx="2665205" cy="2665205"/>
          </a:xfrm>
          <a:prstGeom prst="rect">
            <a:avLst/>
          </a:prstGeom>
        </p:spPr>
      </p:pic>
    </p:spTree>
    <p:extLst>
      <p:ext uri="{BB962C8B-B14F-4D97-AF65-F5344CB8AC3E}">
        <p14:creationId xmlns:p14="http://schemas.microsoft.com/office/powerpoint/2010/main" val="33136959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69A94-FC5B-40FD-BCF4-DABDCB9A0126}"/>
              </a:ext>
            </a:extLst>
          </p:cNvPr>
          <p:cNvSpPr>
            <a:spLocks noGrp="1"/>
          </p:cNvSpPr>
          <p:nvPr>
            <p:ph type="title"/>
          </p:nvPr>
        </p:nvSpPr>
        <p:spPr>
          <a:xfrm>
            <a:off x="628650" y="117328"/>
            <a:ext cx="7886700" cy="608759"/>
          </a:xfrm>
        </p:spPr>
        <p:txBody>
          <a:bodyPr>
            <a:normAutofit fontScale="90000"/>
          </a:bodyPr>
          <a:lstStyle/>
          <a:p>
            <a:pPr algn="ctr"/>
            <a:r>
              <a:rPr lang="en-US" b="1" dirty="0"/>
              <a:t>Tiered Fidelity Inventory: Family-School Collaboration (TFI: FSC)</a:t>
            </a:r>
          </a:p>
        </p:txBody>
      </p:sp>
      <p:sp>
        <p:nvSpPr>
          <p:cNvPr id="3" name="Content Placeholder 2">
            <a:extLst>
              <a:ext uri="{FF2B5EF4-FFF2-40B4-BE49-F238E27FC236}">
                <a16:creationId xmlns:a16="http://schemas.microsoft.com/office/drawing/2014/main" id="{1376AE0F-8EC2-4CC1-A69F-60942F963B68}"/>
              </a:ext>
            </a:extLst>
          </p:cNvPr>
          <p:cNvSpPr>
            <a:spLocks noGrp="1"/>
          </p:cNvSpPr>
          <p:nvPr>
            <p:ph idx="1"/>
          </p:nvPr>
        </p:nvSpPr>
        <p:spPr>
          <a:xfrm>
            <a:off x="222775" y="1153909"/>
            <a:ext cx="5248496" cy="3263504"/>
          </a:xfrm>
        </p:spPr>
        <p:txBody>
          <a:bodyPr/>
          <a:lstStyle/>
          <a:p>
            <a:r>
              <a:rPr lang="en-US" dirty="0"/>
              <a:t>Development</a:t>
            </a:r>
          </a:p>
          <a:p>
            <a:r>
              <a:rPr lang="en-US" dirty="0"/>
              <a:t>Content Validity</a:t>
            </a:r>
          </a:p>
          <a:p>
            <a:pPr lvl="1"/>
            <a:r>
              <a:rPr lang="en-US" dirty="0"/>
              <a:t>Expert Review</a:t>
            </a:r>
          </a:p>
          <a:p>
            <a:r>
              <a:rPr lang="en-US" dirty="0"/>
              <a:t>Pilot Site Recruitment</a:t>
            </a:r>
          </a:p>
        </p:txBody>
      </p:sp>
      <p:pic>
        <p:nvPicPr>
          <p:cNvPr id="4" name="Picture 3">
            <a:extLst>
              <a:ext uri="{FF2B5EF4-FFF2-40B4-BE49-F238E27FC236}">
                <a16:creationId xmlns:a16="http://schemas.microsoft.com/office/drawing/2014/main" id="{17080E31-1160-41AD-AAD1-AE12E6CBEBE6}"/>
              </a:ext>
            </a:extLst>
          </p:cNvPr>
          <p:cNvPicPr>
            <a:picLocks noChangeAspect="1"/>
          </p:cNvPicPr>
          <p:nvPr/>
        </p:nvPicPr>
        <p:blipFill>
          <a:blip r:embed="rId3"/>
          <a:stretch>
            <a:fillRect/>
          </a:stretch>
        </p:blipFill>
        <p:spPr>
          <a:xfrm>
            <a:off x="3378056" y="973399"/>
            <a:ext cx="2745610" cy="3016192"/>
          </a:xfrm>
          <a:prstGeom prst="rect">
            <a:avLst/>
          </a:prstGeom>
        </p:spPr>
      </p:pic>
      <p:pic>
        <p:nvPicPr>
          <p:cNvPr id="5" name="Picture 4">
            <a:extLst>
              <a:ext uri="{FF2B5EF4-FFF2-40B4-BE49-F238E27FC236}">
                <a16:creationId xmlns:a16="http://schemas.microsoft.com/office/drawing/2014/main" id="{39DB28F4-1B50-49C3-96B5-6803DE491E37}"/>
              </a:ext>
            </a:extLst>
          </p:cNvPr>
          <p:cNvPicPr>
            <a:picLocks noChangeAspect="1"/>
          </p:cNvPicPr>
          <p:nvPr/>
        </p:nvPicPr>
        <p:blipFill>
          <a:blip r:embed="rId4"/>
          <a:stretch>
            <a:fillRect/>
          </a:stretch>
        </p:blipFill>
        <p:spPr>
          <a:xfrm>
            <a:off x="6229543" y="1683946"/>
            <a:ext cx="2691683" cy="2902085"/>
          </a:xfrm>
          <a:prstGeom prst="rect">
            <a:avLst/>
          </a:prstGeom>
          <a:ln>
            <a:solidFill>
              <a:schemeClr val="tx1"/>
            </a:solidFill>
          </a:ln>
        </p:spPr>
      </p:pic>
    </p:spTree>
    <p:extLst>
      <p:ext uri="{BB962C8B-B14F-4D97-AF65-F5344CB8AC3E}">
        <p14:creationId xmlns:p14="http://schemas.microsoft.com/office/powerpoint/2010/main" val="38443416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0FF5-D52C-469E-ADF3-42A9063135D5}"/>
              </a:ext>
            </a:extLst>
          </p:cNvPr>
          <p:cNvSpPr>
            <a:spLocks noGrp="1"/>
          </p:cNvSpPr>
          <p:nvPr>
            <p:ph type="title"/>
          </p:nvPr>
        </p:nvSpPr>
        <p:spPr>
          <a:xfrm>
            <a:off x="0" y="34612"/>
            <a:ext cx="9082863" cy="691061"/>
          </a:xfrm>
        </p:spPr>
        <p:txBody>
          <a:bodyPr>
            <a:normAutofit fontScale="90000"/>
          </a:bodyPr>
          <a:lstStyle/>
          <a:p>
            <a:pPr algn="ctr">
              <a:lnSpc>
                <a:spcPct val="100000"/>
              </a:lnSpc>
            </a:pPr>
            <a:r>
              <a:rPr lang="en-US" b="1" dirty="0"/>
              <a:t>TFI: FSC </a:t>
            </a:r>
            <a:br>
              <a:rPr lang="en-US" b="1" dirty="0"/>
            </a:br>
            <a:r>
              <a:rPr lang="en-US" b="1" dirty="0"/>
              <a:t>A Fidelity Tool to Assess Implementation of FSC in PBIS</a:t>
            </a:r>
          </a:p>
        </p:txBody>
      </p:sp>
      <p:graphicFrame>
        <p:nvGraphicFramePr>
          <p:cNvPr id="4" name="Table 3">
            <a:extLst>
              <a:ext uri="{FF2B5EF4-FFF2-40B4-BE49-F238E27FC236}">
                <a16:creationId xmlns:a16="http://schemas.microsoft.com/office/drawing/2014/main" id="{EF8B4BD7-DAC6-449B-9B88-7F103F0CE506}"/>
              </a:ext>
            </a:extLst>
          </p:cNvPr>
          <p:cNvGraphicFramePr>
            <a:graphicFrameLocks noGrp="1"/>
          </p:cNvGraphicFramePr>
          <p:nvPr/>
        </p:nvGraphicFramePr>
        <p:xfrm>
          <a:off x="311001" y="857767"/>
          <a:ext cx="8604400" cy="3903081"/>
        </p:xfrm>
        <a:graphic>
          <a:graphicData uri="http://schemas.openxmlformats.org/drawingml/2006/table">
            <a:tbl>
              <a:tblPr firstRow="1" bandRow="1">
                <a:tableStyleId>{5C22544A-7EE6-4342-B048-85BDC9FD1C3A}</a:tableStyleId>
              </a:tblPr>
              <a:tblGrid>
                <a:gridCol w="3477065">
                  <a:extLst>
                    <a:ext uri="{9D8B030D-6E8A-4147-A177-3AD203B41FA5}">
                      <a16:colId xmlns:a16="http://schemas.microsoft.com/office/drawing/2014/main" val="3348026363"/>
                    </a:ext>
                  </a:extLst>
                </a:gridCol>
                <a:gridCol w="5127335">
                  <a:extLst>
                    <a:ext uri="{9D8B030D-6E8A-4147-A177-3AD203B41FA5}">
                      <a16:colId xmlns:a16="http://schemas.microsoft.com/office/drawing/2014/main" val="3886252792"/>
                    </a:ext>
                  </a:extLst>
                </a:gridCol>
              </a:tblGrid>
              <a:tr h="353639">
                <a:tc gridSpan="2">
                  <a:txBody>
                    <a:bodyPr/>
                    <a:lstStyle/>
                    <a:p>
                      <a:pPr algn="ctr"/>
                      <a:r>
                        <a:rPr lang="en-US" sz="1200" b="1" dirty="0">
                          <a:latin typeface="+mj-lt"/>
                          <a:cs typeface="Times New Roman" panose="02020603050405020304" pitchFamily="18" charset="0"/>
                        </a:rPr>
                        <a:t>Family-School Collaboration: Tiered Fidelity Inventory</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endParaRPr lang="en-US"/>
                    </a:p>
                  </a:txBody>
                  <a:tcPr/>
                </a:tc>
                <a:extLst>
                  <a:ext uri="{0D108BD9-81ED-4DB2-BD59-A6C34878D82A}">
                    <a16:rowId xmlns:a16="http://schemas.microsoft.com/office/drawing/2014/main" val="1331727953"/>
                  </a:ext>
                </a:extLst>
              </a:tr>
              <a:tr h="353639">
                <a:tc gridSpan="2">
                  <a:txBody>
                    <a:bodyPr/>
                    <a:lstStyle/>
                    <a:p>
                      <a:pPr algn="ctr"/>
                      <a:r>
                        <a:rPr lang="en-US" sz="1200" b="1" dirty="0">
                          <a:latin typeface="+mj-lt"/>
                          <a:cs typeface="Times New Roman" panose="02020603050405020304" pitchFamily="18" charset="0"/>
                        </a:rPr>
                        <a:t>Domain 1: Positive Home-School Relationships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hMerge="1">
                  <a:txBody>
                    <a:bodyPr/>
                    <a:lstStyle/>
                    <a:p>
                      <a:endParaRPr lang="en-US"/>
                    </a:p>
                  </a:txBody>
                  <a:tcPr/>
                </a:tc>
                <a:extLst>
                  <a:ext uri="{0D108BD9-81ED-4DB2-BD59-A6C34878D82A}">
                    <a16:rowId xmlns:a16="http://schemas.microsoft.com/office/drawing/2014/main" val="30024261"/>
                  </a:ext>
                </a:extLst>
              </a:tr>
              <a:tr h="353639">
                <a:tc>
                  <a:txBody>
                    <a:bodyPr/>
                    <a:lstStyle/>
                    <a:p>
                      <a:pPr algn="ctr"/>
                      <a:r>
                        <a:rPr lang="en-US" sz="1200" b="1" dirty="0">
                          <a:latin typeface="+mj-lt"/>
                          <a:cs typeface="Times New Roman" panose="02020603050405020304" pitchFamily="18" charset="0"/>
                        </a:rPr>
                        <a:t>Positive Relationships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latin typeface="+mj-lt"/>
                          <a:cs typeface="Times New Roman" panose="02020603050405020304" pitchFamily="18" charset="0"/>
                        </a:rPr>
                        <a:t>Strategies for positive, trusting family-school relationships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49866592"/>
                  </a:ext>
                </a:extLst>
              </a:tr>
              <a:tr h="353639">
                <a:tc>
                  <a:txBody>
                    <a:bodyPr/>
                    <a:lstStyle/>
                    <a:p>
                      <a:pPr algn="ctr"/>
                      <a:r>
                        <a:rPr lang="en-US" sz="1200" b="1" dirty="0">
                          <a:latin typeface="+mj-lt"/>
                          <a:cs typeface="Times New Roman" panose="02020603050405020304" pitchFamily="18" charset="0"/>
                        </a:rPr>
                        <a:t>Effectiveness of Positive Relationships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latin typeface="+mj-lt"/>
                          <a:cs typeface="Times New Roman" panose="02020603050405020304" pitchFamily="18" charset="0"/>
                        </a:rPr>
                        <a:t>Assesses effectiveness of efforts to build positive relationships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1131119"/>
                  </a:ext>
                </a:extLst>
              </a:tr>
              <a:tr h="353639">
                <a:tc gridSpan="2">
                  <a:txBody>
                    <a:bodyPr/>
                    <a:lstStyle/>
                    <a:p>
                      <a:pPr algn="ctr"/>
                      <a:r>
                        <a:rPr lang="en-US" sz="1200" b="1" dirty="0">
                          <a:latin typeface="+mj-lt"/>
                          <a:cs typeface="Times New Roman" panose="02020603050405020304" pitchFamily="18" charset="0"/>
                        </a:rPr>
                        <a:t>Domain 2: Two-Way Communication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hMerge="1">
                  <a:txBody>
                    <a:bodyPr/>
                    <a:lstStyle/>
                    <a:p>
                      <a:endParaRPr lang="en-US"/>
                    </a:p>
                  </a:txBody>
                  <a:tcPr/>
                </a:tc>
                <a:extLst>
                  <a:ext uri="{0D108BD9-81ED-4DB2-BD59-A6C34878D82A}">
                    <a16:rowId xmlns:a16="http://schemas.microsoft.com/office/drawing/2014/main" val="2333924924"/>
                  </a:ext>
                </a:extLst>
              </a:tr>
              <a:tr h="384412">
                <a:tc>
                  <a:txBody>
                    <a:bodyPr/>
                    <a:lstStyle/>
                    <a:p>
                      <a:pPr algn="ctr"/>
                      <a:r>
                        <a:rPr lang="en-US" sz="1200" b="1" dirty="0">
                          <a:latin typeface="+mj-lt"/>
                          <a:cs typeface="Times New Roman" panose="02020603050405020304" pitchFamily="18" charset="0"/>
                        </a:rPr>
                        <a:t>Assessment of Family Preferences for Two-Way Communication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latin typeface="+mj-lt"/>
                          <a:cs typeface="Times New Roman" panose="02020603050405020304" pitchFamily="18" charset="0"/>
                        </a:rPr>
                        <a:t>Assesses family preferences for two-way communication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3031018"/>
                  </a:ext>
                </a:extLst>
              </a:tr>
              <a:tr h="353639">
                <a:tc>
                  <a:txBody>
                    <a:bodyPr/>
                    <a:lstStyle/>
                    <a:p>
                      <a:pPr algn="ctr"/>
                      <a:r>
                        <a:rPr lang="en-US" sz="1200" b="1" dirty="0">
                          <a:latin typeface="+mj-lt"/>
                          <a:cs typeface="Times New Roman" panose="02020603050405020304" pitchFamily="18" charset="0"/>
                        </a:rPr>
                        <a:t>Multiple Forms of Two-Way Communication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latin typeface="+mj-lt"/>
                          <a:cs typeface="Times New Roman" panose="02020603050405020304" pitchFamily="18" charset="0"/>
                        </a:rPr>
                        <a:t>Provides multiple avenues for two-way communication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5147629"/>
                  </a:ext>
                </a:extLst>
              </a:tr>
              <a:tr h="335918">
                <a:tc gridSpan="2">
                  <a:txBody>
                    <a:bodyPr/>
                    <a:lstStyle/>
                    <a:p>
                      <a:pPr algn="ctr"/>
                      <a:r>
                        <a:rPr lang="en-US" sz="1200" b="1" dirty="0">
                          <a:latin typeface="+mj-lt"/>
                          <a:cs typeface="Times New Roman" panose="02020603050405020304" pitchFamily="18" charset="0"/>
                        </a:rPr>
                        <a:t>Domain 3: Shared Decision Making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hMerge="1">
                  <a:txBody>
                    <a:bodyPr/>
                    <a:lstStyle/>
                    <a:p>
                      <a:endParaRPr lang="en-US"/>
                    </a:p>
                  </a:txBody>
                  <a:tcPr/>
                </a:tc>
                <a:extLst>
                  <a:ext uri="{0D108BD9-81ED-4DB2-BD59-A6C34878D82A}">
                    <a16:rowId xmlns:a16="http://schemas.microsoft.com/office/drawing/2014/main" val="3944724813"/>
                  </a:ext>
                </a:extLst>
              </a:tr>
              <a:tr h="353639">
                <a:tc>
                  <a:txBody>
                    <a:bodyPr/>
                    <a:lstStyle/>
                    <a:p>
                      <a:pPr algn="ctr"/>
                      <a:r>
                        <a:rPr lang="en-US" sz="1200" b="1" dirty="0">
                          <a:latin typeface="+mj-lt"/>
                          <a:cs typeface="Times New Roman" panose="02020603050405020304" pitchFamily="18" charset="0"/>
                        </a:rPr>
                        <a:t>Shared Decision Making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latin typeface="+mj-lt"/>
                          <a:cs typeface="Times New Roman" panose="02020603050405020304" pitchFamily="18" charset="0"/>
                        </a:rPr>
                        <a:t>Provides diverse opportunities for making shared decisions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4461679"/>
                  </a:ext>
                </a:extLst>
              </a:tr>
              <a:tr h="353639">
                <a:tc>
                  <a:txBody>
                    <a:bodyPr/>
                    <a:lstStyle/>
                    <a:p>
                      <a:pPr algn="ctr"/>
                      <a:r>
                        <a:rPr lang="en-US" sz="1200" b="1" dirty="0">
                          <a:latin typeface="+mj-lt"/>
                          <a:cs typeface="Times New Roman" panose="02020603050405020304" pitchFamily="18" charset="0"/>
                        </a:rPr>
                        <a:t>Systematic Process for Shared Decision Making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latin typeface="+mj-lt"/>
                          <a:cs typeface="Times New Roman" panose="02020603050405020304" pitchFamily="18" charset="0"/>
                        </a:rPr>
                        <a:t>Clear and written process for ongoing review of obtaining family input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9396509"/>
                  </a:ext>
                </a:extLst>
              </a:tr>
              <a:tr h="353639">
                <a:tc>
                  <a:txBody>
                    <a:bodyPr/>
                    <a:lstStyle/>
                    <a:p>
                      <a:pPr algn="ctr"/>
                      <a:r>
                        <a:rPr lang="en-US" sz="1200" b="1" dirty="0">
                          <a:latin typeface="+mj-lt"/>
                          <a:cs typeface="Times New Roman" panose="02020603050405020304" pitchFamily="18" charset="0"/>
                        </a:rPr>
                        <a:t>Equitable Access and Representation in Decision Making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latin typeface="+mj-lt"/>
                          <a:cs typeface="Times New Roman" panose="02020603050405020304" pitchFamily="18" charset="0"/>
                        </a:rPr>
                        <a:t>Efforts to obtain input proportional to enrollment subgroups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5594463"/>
                  </a:ext>
                </a:extLst>
              </a:tr>
            </a:tbl>
          </a:graphicData>
        </a:graphic>
      </p:graphicFrame>
    </p:spTree>
    <p:extLst>
      <p:ext uri="{BB962C8B-B14F-4D97-AF65-F5344CB8AC3E}">
        <p14:creationId xmlns:p14="http://schemas.microsoft.com/office/powerpoint/2010/main" val="15629254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0FF5-D52C-469E-ADF3-42A9063135D5}"/>
              </a:ext>
            </a:extLst>
          </p:cNvPr>
          <p:cNvSpPr>
            <a:spLocks noGrp="1"/>
          </p:cNvSpPr>
          <p:nvPr>
            <p:ph type="title"/>
          </p:nvPr>
        </p:nvSpPr>
        <p:spPr>
          <a:xfrm>
            <a:off x="0" y="34612"/>
            <a:ext cx="9082863" cy="691061"/>
          </a:xfrm>
        </p:spPr>
        <p:txBody>
          <a:bodyPr>
            <a:normAutofit fontScale="90000"/>
          </a:bodyPr>
          <a:lstStyle/>
          <a:p>
            <a:pPr algn="ctr">
              <a:lnSpc>
                <a:spcPct val="100000"/>
              </a:lnSpc>
            </a:pPr>
            <a:r>
              <a:rPr lang="en-US" b="1" dirty="0"/>
              <a:t>TFI: FSC </a:t>
            </a:r>
            <a:br>
              <a:rPr lang="en-US" b="1" dirty="0"/>
            </a:br>
            <a:r>
              <a:rPr lang="en-US" b="1" dirty="0"/>
              <a:t>A Fidelity Tool to Assess Implementation of FSC in PBIS</a:t>
            </a:r>
          </a:p>
        </p:txBody>
      </p:sp>
      <p:graphicFrame>
        <p:nvGraphicFramePr>
          <p:cNvPr id="4" name="Table 3">
            <a:extLst>
              <a:ext uri="{FF2B5EF4-FFF2-40B4-BE49-F238E27FC236}">
                <a16:creationId xmlns:a16="http://schemas.microsoft.com/office/drawing/2014/main" id="{EF8B4BD7-DAC6-449B-9B88-7F103F0CE506}"/>
              </a:ext>
            </a:extLst>
          </p:cNvPr>
          <p:cNvGraphicFramePr>
            <a:graphicFrameLocks noGrp="1"/>
          </p:cNvGraphicFramePr>
          <p:nvPr/>
        </p:nvGraphicFramePr>
        <p:xfrm>
          <a:off x="327992" y="857767"/>
          <a:ext cx="8676862" cy="3883206"/>
        </p:xfrm>
        <a:graphic>
          <a:graphicData uri="http://schemas.openxmlformats.org/drawingml/2006/table">
            <a:tbl>
              <a:tblPr firstRow="1" bandRow="1">
                <a:tableStyleId>{5C22544A-7EE6-4342-B048-85BDC9FD1C3A}</a:tableStyleId>
              </a:tblPr>
              <a:tblGrid>
                <a:gridCol w="3514466">
                  <a:extLst>
                    <a:ext uri="{9D8B030D-6E8A-4147-A177-3AD203B41FA5}">
                      <a16:colId xmlns:a16="http://schemas.microsoft.com/office/drawing/2014/main" val="3348026363"/>
                    </a:ext>
                  </a:extLst>
                </a:gridCol>
                <a:gridCol w="5162396">
                  <a:extLst>
                    <a:ext uri="{9D8B030D-6E8A-4147-A177-3AD203B41FA5}">
                      <a16:colId xmlns:a16="http://schemas.microsoft.com/office/drawing/2014/main" val="3886252792"/>
                    </a:ext>
                  </a:extLst>
                </a:gridCol>
              </a:tblGrid>
              <a:tr h="304964">
                <a:tc gridSpan="2">
                  <a:txBody>
                    <a:bodyPr/>
                    <a:lstStyle/>
                    <a:p>
                      <a:pPr algn="ctr"/>
                      <a:r>
                        <a:rPr lang="en-US" sz="1200" b="1" dirty="0">
                          <a:latin typeface="+mj-lt"/>
                          <a:cs typeface="Times New Roman" panose="02020603050405020304" pitchFamily="18" charset="0"/>
                        </a:rPr>
                        <a:t>Family-School Collaboration: Tiered Fidelity Inventory</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endParaRPr lang="en-US"/>
                    </a:p>
                  </a:txBody>
                  <a:tcPr/>
                </a:tc>
                <a:extLst>
                  <a:ext uri="{0D108BD9-81ED-4DB2-BD59-A6C34878D82A}">
                    <a16:rowId xmlns:a16="http://schemas.microsoft.com/office/drawing/2014/main" val="1331727953"/>
                  </a:ext>
                </a:extLst>
              </a:tr>
              <a:tr h="304964">
                <a:tc gridSpan="2">
                  <a:txBody>
                    <a:bodyPr/>
                    <a:lstStyle/>
                    <a:p>
                      <a:pPr algn="ctr"/>
                      <a:r>
                        <a:rPr lang="en-US" sz="1200" b="1" dirty="0">
                          <a:latin typeface="+mj-lt"/>
                          <a:cs typeface="Times New Roman" panose="02020603050405020304" pitchFamily="18" charset="0"/>
                        </a:rPr>
                        <a:t>Domain 4: Family Voice for Equitable Discipline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hMerge="1">
                  <a:txBody>
                    <a:bodyPr/>
                    <a:lstStyle/>
                    <a:p>
                      <a:endParaRPr lang="en-US"/>
                    </a:p>
                  </a:txBody>
                  <a:tcPr/>
                </a:tc>
                <a:extLst>
                  <a:ext uri="{0D108BD9-81ED-4DB2-BD59-A6C34878D82A}">
                    <a16:rowId xmlns:a16="http://schemas.microsoft.com/office/drawing/2014/main" val="2775795587"/>
                  </a:ext>
                </a:extLst>
              </a:tr>
              <a:tr h="569265">
                <a:tc>
                  <a:txBody>
                    <a:bodyPr/>
                    <a:lstStyle/>
                    <a:p>
                      <a:pPr algn="ctr"/>
                      <a:r>
                        <a:rPr lang="en-US" sz="1200" b="1" dirty="0">
                          <a:latin typeface="+mj-lt"/>
                          <a:cs typeface="Times New Roman" panose="02020603050405020304" pitchFamily="18" charset="0"/>
                        </a:rPr>
                        <a:t>Family Voice for Equitable Discipline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latin typeface="+mj-lt"/>
                          <a:cs typeface="Times New Roman" panose="02020603050405020304" pitchFamily="18" charset="0"/>
                        </a:rPr>
                        <a:t>Efforts to obtain perspectives of families who have students experiencing disproportionate rates of exclusionary discipline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6863725"/>
                  </a:ext>
                </a:extLst>
              </a:tr>
              <a:tr h="569265">
                <a:tc>
                  <a:txBody>
                    <a:bodyPr/>
                    <a:lstStyle/>
                    <a:p>
                      <a:pPr algn="ctr"/>
                      <a:r>
                        <a:rPr lang="en-US" sz="1200" b="1" dirty="0">
                          <a:latin typeface="+mj-lt"/>
                          <a:cs typeface="Times New Roman" panose="02020603050405020304" pitchFamily="18" charset="0"/>
                        </a:rPr>
                        <a:t>Clear Process for Using Family Voice in Equitable Discipline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latin typeface="+mj-lt"/>
                          <a:cs typeface="Times New Roman" panose="02020603050405020304" pitchFamily="18" charset="0"/>
                        </a:rPr>
                        <a:t>Reviews input from families and makes necessary adjustments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1353947"/>
                  </a:ext>
                </a:extLst>
              </a:tr>
              <a:tr h="304964">
                <a:tc gridSpan="2">
                  <a:txBody>
                    <a:bodyPr/>
                    <a:lstStyle/>
                    <a:p>
                      <a:pPr algn="ctr"/>
                      <a:r>
                        <a:rPr lang="en-US" sz="1200" b="1" dirty="0">
                          <a:latin typeface="+mj-lt"/>
                          <a:cs typeface="Times New Roman" panose="02020603050405020304" pitchFamily="18" charset="0"/>
                        </a:rPr>
                        <a:t>Domain 5: Training and Support for Family-School Collaboration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hMerge="1">
                  <a:txBody>
                    <a:bodyPr/>
                    <a:lstStyle/>
                    <a:p>
                      <a:endParaRPr lang="en-US"/>
                    </a:p>
                  </a:txBody>
                  <a:tcPr/>
                </a:tc>
                <a:extLst>
                  <a:ext uri="{0D108BD9-81ED-4DB2-BD59-A6C34878D82A}">
                    <a16:rowId xmlns:a16="http://schemas.microsoft.com/office/drawing/2014/main" val="3162226558"/>
                  </a:ext>
                </a:extLst>
              </a:tr>
              <a:tr h="304964">
                <a:tc>
                  <a:txBody>
                    <a:bodyPr/>
                    <a:lstStyle/>
                    <a:p>
                      <a:pPr algn="ctr"/>
                      <a:r>
                        <a:rPr lang="en-US" sz="1200" b="1" dirty="0">
                          <a:latin typeface="+mj-lt"/>
                          <a:cs typeface="Times New Roman" panose="02020603050405020304" pitchFamily="18" charset="0"/>
                        </a:rPr>
                        <a:t>Training and Support Options for School Staff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latin typeface="+mj-lt"/>
                          <a:cs typeface="Times New Roman" panose="02020603050405020304" pitchFamily="18" charset="0"/>
                        </a:rPr>
                        <a:t>Supports for staff to use family-school collaboration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526650"/>
                  </a:ext>
                </a:extLst>
              </a:tr>
              <a:tr h="304964">
                <a:tc>
                  <a:txBody>
                    <a:bodyPr/>
                    <a:lstStyle/>
                    <a:p>
                      <a:pPr algn="ctr"/>
                      <a:r>
                        <a:rPr lang="en-US" sz="1200" b="1" dirty="0">
                          <a:latin typeface="+mj-lt"/>
                          <a:cs typeface="Times New Roman" panose="02020603050405020304" pitchFamily="18" charset="0"/>
                        </a:rPr>
                        <a:t>Training and Support Options for Families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latin typeface="+mj-lt"/>
                          <a:cs typeface="Times New Roman" panose="02020603050405020304" pitchFamily="18" charset="0"/>
                        </a:rPr>
                        <a:t>Supports for families to use family-school collaboration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53020302"/>
                  </a:ext>
                </a:extLst>
              </a:tr>
              <a:tr h="304964">
                <a:tc gridSpan="2">
                  <a:txBody>
                    <a:bodyPr/>
                    <a:lstStyle/>
                    <a:p>
                      <a:pPr algn="ctr"/>
                      <a:r>
                        <a:rPr lang="en-US" sz="1200" b="1" dirty="0">
                          <a:latin typeface="+mj-lt"/>
                          <a:cs typeface="Times New Roman" panose="02020603050405020304" pitchFamily="18" charset="0"/>
                        </a:rPr>
                        <a:t>Domain 6: Evaluation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hMerge="1">
                  <a:txBody>
                    <a:bodyPr/>
                    <a:lstStyle/>
                    <a:p>
                      <a:endParaRPr lang="en-US"/>
                    </a:p>
                  </a:txBody>
                  <a:tcPr/>
                </a:tc>
                <a:extLst>
                  <a:ext uri="{0D108BD9-81ED-4DB2-BD59-A6C34878D82A}">
                    <a16:rowId xmlns:a16="http://schemas.microsoft.com/office/drawing/2014/main" val="2233849803"/>
                  </a:ext>
                </a:extLst>
              </a:tr>
              <a:tr h="304964">
                <a:tc>
                  <a:txBody>
                    <a:bodyPr/>
                    <a:lstStyle/>
                    <a:p>
                      <a:pPr algn="ctr"/>
                      <a:r>
                        <a:rPr lang="en-US" sz="1200" b="1" dirty="0">
                          <a:latin typeface="+mj-lt"/>
                          <a:cs typeface="Times New Roman" panose="02020603050405020304" pitchFamily="18" charset="0"/>
                        </a:rPr>
                        <a:t>Evaluation (Goals)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latin typeface="+mj-lt"/>
                          <a:cs typeface="Times New Roman" panose="02020603050405020304" pitchFamily="18" charset="0"/>
                        </a:rPr>
                        <a:t>Families and school staff develop goals and outcomes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1270181"/>
                  </a:ext>
                </a:extLst>
              </a:tr>
              <a:tr h="304964">
                <a:tc>
                  <a:txBody>
                    <a:bodyPr/>
                    <a:lstStyle/>
                    <a:p>
                      <a:pPr algn="ctr"/>
                      <a:r>
                        <a:rPr lang="en-US" sz="1200" b="1" dirty="0">
                          <a:latin typeface="+mj-lt"/>
                          <a:cs typeface="Times New Roman" panose="02020603050405020304" pitchFamily="18" charset="0"/>
                        </a:rPr>
                        <a:t>Evaluation (Progress Monitoring)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latin typeface="+mj-lt"/>
                          <a:cs typeface="Times New Roman" panose="02020603050405020304" pitchFamily="18" charset="0"/>
                        </a:rPr>
                        <a:t>Families and educators develop strategies for monitoring progress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8608577"/>
                  </a:ext>
                </a:extLst>
              </a:tr>
              <a:tr h="304964">
                <a:tc>
                  <a:txBody>
                    <a:bodyPr/>
                    <a:lstStyle/>
                    <a:p>
                      <a:pPr algn="ctr"/>
                      <a:r>
                        <a:rPr lang="en-US" sz="1200" b="1" dirty="0">
                          <a:latin typeface="+mj-lt"/>
                          <a:cs typeface="Times New Roman" panose="02020603050405020304" pitchFamily="18" charset="0"/>
                        </a:rPr>
                        <a:t>Evaluation (Data-Based Decision Making)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latin typeface="+mj-lt"/>
                          <a:cs typeface="Times New Roman" panose="02020603050405020304" pitchFamily="18" charset="0"/>
                        </a:rPr>
                        <a:t>Families and educators develop data review procedures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6378515"/>
                  </a:ext>
                </a:extLst>
              </a:tr>
            </a:tbl>
          </a:graphicData>
        </a:graphic>
      </p:graphicFrame>
    </p:spTree>
    <p:extLst>
      <p:ext uri="{BB962C8B-B14F-4D97-AF65-F5344CB8AC3E}">
        <p14:creationId xmlns:p14="http://schemas.microsoft.com/office/powerpoint/2010/main" val="15907939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0170" y="786136"/>
            <a:ext cx="1887038" cy="14105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2082" y="786135"/>
            <a:ext cx="1406383" cy="14105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a:xfrm>
            <a:off x="508001" y="104026"/>
            <a:ext cx="6447501" cy="990600"/>
          </a:xfrm>
        </p:spPr>
        <p:txBody>
          <a:bodyPr/>
          <a:lstStyle/>
          <a:p>
            <a:pPr algn="ctr"/>
            <a:r>
              <a:rPr lang="en-US" dirty="0"/>
              <a:t>Project RISE*</a:t>
            </a:r>
          </a:p>
        </p:txBody>
      </p:sp>
      <p:sp>
        <p:nvSpPr>
          <p:cNvPr id="6" name="Content Placeholder 5"/>
          <p:cNvSpPr>
            <a:spLocks noGrp="1"/>
          </p:cNvSpPr>
          <p:nvPr>
            <p:ph sz="half" idx="1"/>
          </p:nvPr>
        </p:nvSpPr>
        <p:spPr>
          <a:xfrm>
            <a:off x="5710170" y="2363791"/>
            <a:ext cx="1887038" cy="505296"/>
          </a:xfrm>
        </p:spPr>
        <p:txBody>
          <a:bodyPr>
            <a:normAutofit fontScale="92500" lnSpcReduction="20000"/>
          </a:bodyPr>
          <a:lstStyle/>
          <a:p>
            <a:pPr marL="0" indent="0" algn="ctr">
              <a:buNone/>
            </a:pPr>
            <a:r>
              <a:rPr lang="en-US" dirty="0">
                <a:solidFill>
                  <a:schemeClr val="tx1"/>
                </a:solidFill>
              </a:rPr>
              <a:t>Mark D. </a:t>
            </a:r>
            <a:r>
              <a:rPr lang="en-US" dirty="0" err="1">
                <a:solidFill>
                  <a:schemeClr val="tx1"/>
                </a:solidFill>
              </a:rPr>
              <a:t>Weist</a:t>
            </a:r>
            <a:endParaRPr lang="en-US" dirty="0">
              <a:solidFill>
                <a:schemeClr val="tx1"/>
              </a:solidFill>
            </a:endParaRPr>
          </a:p>
          <a:p>
            <a:pPr marL="0" indent="0" algn="ctr">
              <a:buNone/>
            </a:pPr>
            <a:r>
              <a:rPr lang="en-US" dirty="0">
                <a:solidFill>
                  <a:schemeClr val="tx1"/>
                </a:solidFill>
              </a:rPr>
              <a:t>Professor</a:t>
            </a:r>
          </a:p>
        </p:txBody>
      </p:sp>
      <p:sp>
        <p:nvSpPr>
          <p:cNvPr id="7" name="Content Placeholder 6"/>
          <p:cNvSpPr>
            <a:spLocks noGrp="1"/>
          </p:cNvSpPr>
          <p:nvPr>
            <p:ph sz="half" idx="2"/>
          </p:nvPr>
        </p:nvSpPr>
        <p:spPr>
          <a:xfrm>
            <a:off x="3384710" y="2363791"/>
            <a:ext cx="1851660" cy="505296"/>
          </a:xfrm>
        </p:spPr>
        <p:txBody>
          <a:bodyPr>
            <a:normAutofit fontScale="92500" lnSpcReduction="20000"/>
          </a:bodyPr>
          <a:lstStyle/>
          <a:p>
            <a:pPr marL="0" indent="0" algn="ctr">
              <a:buNone/>
            </a:pPr>
            <a:r>
              <a:rPr lang="en-US" dirty="0">
                <a:solidFill>
                  <a:schemeClr val="tx1"/>
                </a:solidFill>
              </a:rPr>
              <a:t>Joni Splett</a:t>
            </a:r>
          </a:p>
          <a:p>
            <a:pPr marL="0" indent="0" algn="ctr">
              <a:buNone/>
            </a:pPr>
            <a:r>
              <a:rPr lang="en-US" dirty="0">
                <a:solidFill>
                  <a:schemeClr val="tx1"/>
                </a:solidFill>
              </a:rPr>
              <a:t>Assistant Professor</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325" y="611783"/>
            <a:ext cx="2871788" cy="1834692"/>
          </a:xfrm>
          <a:prstGeom prst="rect">
            <a:avLst/>
          </a:prstGeom>
        </p:spPr>
      </p:pic>
      <p:sp>
        <p:nvSpPr>
          <p:cNvPr id="8" name="Content Placeholder 6"/>
          <p:cNvSpPr txBox="1">
            <a:spLocks/>
          </p:cNvSpPr>
          <p:nvPr/>
        </p:nvSpPr>
        <p:spPr>
          <a:xfrm>
            <a:off x="407194" y="2363791"/>
            <a:ext cx="2778919" cy="505296"/>
          </a:xfrm>
          <a:prstGeom prst="rect">
            <a:avLst/>
          </a:prstGeom>
        </p:spPr>
        <p:txBody>
          <a:bodyPr vert="horz" lIns="68580" tIns="34290" rIns="68580" bIns="3429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defTabSz="342900">
              <a:spcBef>
                <a:spcPts val="750"/>
              </a:spcBef>
              <a:buClr>
                <a:srgbClr val="0F6FC6"/>
              </a:buClr>
              <a:buNone/>
              <a:defRPr/>
            </a:pPr>
            <a:r>
              <a:rPr lang="en-US" sz="1350" dirty="0">
                <a:solidFill>
                  <a:prstClr val="black"/>
                </a:solidFill>
                <a:latin typeface="Trebuchet MS" panose="020B0603020202020204"/>
              </a:rPr>
              <a:t>Colleen Halliday-Boykins</a:t>
            </a:r>
          </a:p>
          <a:p>
            <a:pPr marL="0" indent="0" algn="ctr" defTabSz="342900">
              <a:spcBef>
                <a:spcPts val="750"/>
              </a:spcBef>
              <a:buClr>
                <a:srgbClr val="0F6FC6"/>
              </a:buClr>
              <a:buNone/>
              <a:defRPr/>
            </a:pPr>
            <a:r>
              <a:rPr lang="en-US" sz="1350" dirty="0">
                <a:solidFill>
                  <a:prstClr val="black"/>
                </a:solidFill>
                <a:latin typeface="Trebuchet MS" panose="020B0603020202020204"/>
              </a:rPr>
              <a:t>Assistant Professor</a:t>
            </a:r>
          </a:p>
        </p:txBody>
      </p:sp>
      <p:sp>
        <p:nvSpPr>
          <p:cNvPr id="4" name="TextBox 3"/>
          <p:cNvSpPr txBox="1"/>
          <p:nvPr/>
        </p:nvSpPr>
        <p:spPr>
          <a:xfrm>
            <a:off x="508001" y="2988521"/>
            <a:ext cx="3396342" cy="2100575"/>
          </a:xfrm>
          <a:prstGeom prst="rect">
            <a:avLst/>
          </a:prstGeom>
          <a:noFill/>
        </p:spPr>
        <p:txBody>
          <a:bodyPr wrap="square" rtlCol="0">
            <a:spAutoFit/>
          </a:bodyPr>
          <a:lstStyle/>
          <a:p>
            <a:pPr marL="214313" indent="-214313" defTabSz="342900">
              <a:spcAft>
                <a:spcPts val="900"/>
              </a:spcAft>
              <a:buFont typeface="Arial" panose="020B0604020202020204" pitchFamily="34" charset="0"/>
              <a:buChar char="•"/>
              <a:defRPr/>
            </a:pPr>
            <a:r>
              <a:rPr lang="en-US" dirty="0">
                <a:solidFill>
                  <a:prstClr val="black"/>
                </a:solidFill>
                <a:latin typeface="Trebuchet MS" panose="020B0603020202020204"/>
              </a:rPr>
              <a:t>Kent McIntosh, University of Oregon</a:t>
            </a:r>
          </a:p>
          <a:p>
            <a:pPr marL="214313" indent="-214313" defTabSz="342900">
              <a:spcAft>
                <a:spcPts val="900"/>
              </a:spcAft>
              <a:buFont typeface="Arial" panose="020B0604020202020204" pitchFamily="34" charset="0"/>
              <a:buChar char="•"/>
              <a:defRPr/>
            </a:pPr>
            <a:r>
              <a:rPr lang="en-US" dirty="0">
                <a:solidFill>
                  <a:prstClr val="black"/>
                </a:solidFill>
                <a:latin typeface="Trebuchet MS" panose="020B0603020202020204"/>
              </a:rPr>
              <a:t>Patricia Devine, University of Wisconsin-Madison</a:t>
            </a:r>
          </a:p>
          <a:p>
            <a:pPr marL="214313" indent="-214313" defTabSz="342900">
              <a:spcAft>
                <a:spcPts val="900"/>
              </a:spcAft>
              <a:buFont typeface="Arial" panose="020B0604020202020204" pitchFamily="34" charset="0"/>
              <a:buChar char="•"/>
              <a:defRPr/>
            </a:pPr>
            <a:r>
              <a:rPr lang="en-US" dirty="0">
                <a:solidFill>
                  <a:prstClr val="black"/>
                </a:solidFill>
                <a:latin typeface="Trebuchet MS" panose="020B0603020202020204"/>
              </a:rPr>
              <a:t>Clayton Cook, University of Minnesota</a:t>
            </a:r>
          </a:p>
          <a:p>
            <a:pPr marL="214313" indent="-214313" defTabSz="342900">
              <a:buFont typeface="Arial" panose="020B0604020202020204" pitchFamily="34" charset="0"/>
              <a:buChar char="•"/>
              <a:defRPr/>
            </a:pPr>
            <a:r>
              <a:rPr lang="en-US" dirty="0">
                <a:solidFill>
                  <a:prstClr val="black"/>
                </a:solidFill>
                <a:latin typeface="Trebuchet MS" panose="020B0603020202020204"/>
              </a:rPr>
              <a:t>Kelly Perales, Midwest PBIS Network</a:t>
            </a:r>
          </a:p>
          <a:p>
            <a:pPr defTabSz="342900">
              <a:defRPr/>
            </a:pPr>
            <a:endParaRPr lang="en-US" dirty="0">
              <a:solidFill>
                <a:prstClr val="black"/>
              </a:solidFill>
              <a:latin typeface="Trebuchet MS" panose="020B0603020202020204"/>
            </a:endParaRPr>
          </a:p>
          <a:p>
            <a:pPr defTabSz="342900">
              <a:defRPr/>
            </a:pPr>
            <a:r>
              <a:rPr lang="en-US" dirty="0">
                <a:solidFill>
                  <a:prstClr val="black"/>
                </a:solidFill>
                <a:latin typeface="Trebuchet MS" panose="020B0603020202020204"/>
              </a:rPr>
              <a:t>*</a:t>
            </a:r>
            <a:r>
              <a:rPr lang="en-US" i="1" dirty="0">
                <a:solidFill>
                  <a:prstClr val="black"/>
                </a:solidFill>
                <a:latin typeface="Trebuchet MS" panose="020B0603020202020204"/>
              </a:rPr>
              <a:t>Funded by the National Institute of Minority Health and Disparities</a:t>
            </a:r>
          </a:p>
        </p:txBody>
      </p:sp>
      <p:sp>
        <p:nvSpPr>
          <p:cNvPr id="10" name="TextBox 9"/>
          <p:cNvSpPr txBox="1"/>
          <p:nvPr/>
        </p:nvSpPr>
        <p:spPr>
          <a:xfrm>
            <a:off x="4165887" y="3003970"/>
            <a:ext cx="3356768" cy="1361911"/>
          </a:xfrm>
          <a:prstGeom prst="rect">
            <a:avLst/>
          </a:prstGeom>
          <a:noFill/>
        </p:spPr>
        <p:txBody>
          <a:bodyPr wrap="square" rtlCol="0">
            <a:spAutoFit/>
          </a:bodyPr>
          <a:lstStyle/>
          <a:p>
            <a:pPr marL="214313" indent="-214313" defTabSz="342900">
              <a:spcAft>
                <a:spcPts val="900"/>
              </a:spcAft>
              <a:buFont typeface="Arial" panose="020B0604020202020204" pitchFamily="34" charset="0"/>
              <a:buChar char="•"/>
              <a:defRPr/>
            </a:pPr>
            <a:r>
              <a:rPr lang="en-US" dirty="0">
                <a:solidFill>
                  <a:prstClr val="black"/>
                </a:solidFill>
                <a:latin typeface="Trebuchet MS" panose="020B0603020202020204"/>
              </a:rPr>
              <a:t>Arthur Andrews, III, University of Nevada, Lincoln</a:t>
            </a:r>
          </a:p>
          <a:p>
            <a:pPr marL="214313" indent="-214313" defTabSz="342900">
              <a:spcAft>
                <a:spcPts val="900"/>
              </a:spcAft>
              <a:buFont typeface="Arial" panose="020B0604020202020204" pitchFamily="34" charset="0"/>
              <a:buChar char="•"/>
              <a:defRPr/>
            </a:pPr>
            <a:r>
              <a:rPr lang="en-US" dirty="0">
                <a:solidFill>
                  <a:prstClr val="black"/>
                </a:solidFill>
                <a:latin typeface="Trebuchet MS" panose="020B0603020202020204"/>
              </a:rPr>
              <a:t>Jason Chapman, Oregon Social Learning Center</a:t>
            </a:r>
          </a:p>
          <a:p>
            <a:pPr marL="214313" indent="-214313" defTabSz="342900">
              <a:buFont typeface="Arial" panose="020B0604020202020204" pitchFamily="34" charset="0"/>
              <a:buChar char="•"/>
              <a:defRPr/>
            </a:pPr>
            <a:r>
              <a:rPr lang="en-US" dirty="0">
                <a:solidFill>
                  <a:prstClr val="black"/>
                </a:solidFill>
                <a:latin typeface="Trebuchet MS" panose="020B0603020202020204"/>
              </a:rPr>
              <a:t>Nancy Lever, University of Maryland</a:t>
            </a:r>
          </a:p>
        </p:txBody>
      </p:sp>
    </p:spTree>
    <p:extLst>
      <p:ext uri="{BB962C8B-B14F-4D97-AF65-F5344CB8AC3E}">
        <p14:creationId xmlns:p14="http://schemas.microsoft.com/office/powerpoint/2010/main" val="1703094644"/>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64DAD-0678-D74E-BC43-1E7716DFB65C}"/>
              </a:ext>
            </a:extLst>
          </p:cNvPr>
          <p:cNvSpPr>
            <a:spLocks noGrp="1"/>
          </p:cNvSpPr>
          <p:nvPr>
            <p:ph type="title"/>
          </p:nvPr>
        </p:nvSpPr>
        <p:spPr/>
        <p:txBody>
          <a:bodyPr>
            <a:normAutofit fontScale="90000"/>
          </a:bodyPr>
          <a:lstStyle/>
          <a:p>
            <a:r>
              <a:rPr lang="en-US" dirty="0"/>
              <a:t>Project RISE BOOST Training/Coaching Elements</a:t>
            </a:r>
          </a:p>
        </p:txBody>
      </p:sp>
      <p:sp>
        <p:nvSpPr>
          <p:cNvPr id="3" name="Content Placeholder 2">
            <a:extLst>
              <a:ext uri="{FF2B5EF4-FFF2-40B4-BE49-F238E27FC236}">
                <a16:creationId xmlns:a16="http://schemas.microsoft.com/office/drawing/2014/main" id="{83B67DA5-3282-594E-B4C3-AD1471B4498C}"/>
              </a:ext>
            </a:extLst>
          </p:cNvPr>
          <p:cNvSpPr>
            <a:spLocks noGrp="1"/>
          </p:cNvSpPr>
          <p:nvPr>
            <p:ph idx="1"/>
          </p:nvPr>
        </p:nvSpPr>
        <p:spPr>
          <a:xfrm>
            <a:off x="1524002" y="1574328"/>
            <a:ext cx="5297020" cy="2739657"/>
          </a:xfrm>
        </p:spPr>
        <p:txBody>
          <a:bodyPr>
            <a:normAutofit/>
          </a:bodyPr>
          <a:lstStyle/>
          <a:p>
            <a:pPr>
              <a:lnSpc>
                <a:spcPct val="120000"/>
              </a:lnSpc>
            </a:pPr>
            <a:r>
              <a:rPr lang="en-US" sz="1800" b="1" dirty="0">
                <a:solidFill>
                  <a:srgbClr val="0070C0"/>
                </a:solidFill>
              </a:rPr>
              <a:t>Data-based decision making for staff</a:t>
            </a:r>
          </a:p>
          <a:p>
            <a:pPr>
              <a:lnSpc>
                <a:spcPct val="120000"/>
              </a:lnSpc>
            </a:pPr>
            <a:r>
              <a:rPr lang="en-US" sz="1800" b="1" dirty="0">
                <a:solidFill>
                  <a:srgbClr val="0070C0"/>
                </a:solidFill>
              </a:rPr>
              <a:t>Teacher wellness and stress reduction </a:t>
            </a:r>
          </a:p>
          <a:p>
            <a:pPr>
              <a:lnSpc>
                <a:spcPct val="120000"/>
              </a:lnSpc>
            </a:pPr>
            <a:r>
              <a:rPr lang="en-US" sz="1800" b="1" dirty="0">
                <a:solidFill>
                  <a:srgbClr val="0070C0"/>
                </a:solidFill>
              </a:rPr>
              <a:t>Addressing teacher unintentional racial/ethnic bias </a:t>
            </a:r>
          </a:p>
          <a:p>
            <a:pPr>
              <a:lnSpc>
                <a:spcPct val="120000"/>
              </a:lnSpc>
            </a:pPr>
            <a:r>
              <a:rPr lang="en-US" sz="1800" b="1" dirty="0">
                <a:solidFill>
                  <a:srgbClr val="0070C0"/>
                </a:solidFill>
              </a:rPr>
              <a:t>Addressing student unintentional racial/ethnic bias </a:t>
            </a:r>
          </a:p>
          <a:p>
            <a:pPr>
              <a:lnSpc>
                <a:spcPct val="120000"/>
              </a:lnSpc>
            </a:pPr>
            <a:r>
              <a:rPr lang="en-US" sz="1800" b="1" dirty="0">
                <a:solidFill>
                  <a:srgbClr val="0070C0"/>
                </a:solidFill>
              </a:rPr>
              <a:t>Identifying vulnerable decision making points, and building neutralizing routines </a:t>
            </a:r>
          </a:p>
        </p:txBody>
      </p:sp>
    </p:spTree>
    <p:extLst>
      <p:ext uri="{BB962C8B-B14F-4D97-AF65-F5344CB8AC3E}">
        <p14:creationId xmlns:p14="http://schemas.microsoft.com/office/powerpoint/2010/main" val="37129615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Wellness Strategies</a:t>
            </a:r>
          </a:p>
        </p:txBody>
      </p:sp>
      <p:sp>
        <p:nvSpPr>
          <p:cNvPr id="3" name="Content Placeholder 2"/>
          <p:cNvSpPr>
            <a:spLocks noGrp="1"/>
          </p:cNvSpPr>
          <p:nvPr>
            <p:ph idx="1"/>
          </p:nvPr>
        </p:nvSpPr>
        <p:spPr/>
        <p:txBody>
          <a:bodyPr>
            <a:normAutofit lnSpcReduction="10000"/>
          </a:bodyPr>
          <a:lstStyle/>
          <a:p>
            <a:r>
              <a:rPr lang="en-US" dirty="0"/>
              <a:t>Stress reduction, reframing of stress and abilities to cope with it* </a:t>
            </a:r>
          </a:p>
          <a:p>
            <a:r>
              <a:rPr lang="en-US" dirty="0"/>
              <a:t>Social support* (connect together) </a:t>
            </a:r>
          </a:p>
          <a:p>
            <a:r>
              <a:rPr lang="en-US" dirty="0"/>
              <a:t>Decreasing cell phone and social media use</a:t>
            </a:r>
          </a:p>
          <a:p>
            <a:r>
              <a:rPr lang="en-US" dirty="0"/>
              <a:t>Sleep</a:t>
            </a:r>
          </a:p>
          <a:p>
            <a:r>
              <a:rPr lang="en-US" dirty="0"/>
              <a:t>Mindfulness</a:t>
            </a:r>
          </a:p>
          <a:p>
            <a:r>
              <a:rPr lang="en-US" dirty="0"/>
              <a:t>Zen involvement in nature</a:t>
            </a:r>
          </a:p>
          <a:p>
            <a:r>
              <a:rPr lang="en-US" dirty="0"/>
              <a:t>Exercise </a:t>
            </a:r>
          </a:p>
          <a:p>
            <a:r>
              <a:rPr lang="en-US" dirty="0"/>
              <a:t>Nutrition</a:t>
            </a:r>
          </a:p>
          <a:p>
            <a:r>
              <a:rPr lang="en-US" dirty="0"/>
              <a:t>Cognitive coping</a:t>
            </a:r>
          </a:p>
        </p:txBody>
      </p:sp>
    </p:spTree>
    <p:extLst>
      <p:ext uri="{BB962C8B-B14F-4D97-AF65-F5344CB8AC3E}">
        <p14:creationId xmlns:p14="http://schemas.microsoft.com/office/powerpoint/2010/main" val="25235453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14488" y="999271"/>
            <a:ext cx="5915025" cy="745629"/>
          </a:xfrm>
        </p:spPr>
        <p:txBody>
          <a:bodyPr>
            <a:normAutofit fontScale="90000"/>
          </a:bodyPr>
          <a:lstStyle/>
          <a:p>
            <a:r>
              <a:rPr lang="en-US" b="1" dirty="0">
                <a:latin typeface="Arial" panose="020B0604020202020204" pitchFamily="34" charset="0"/>
                <a:cs typeface="Arial" panose="020B0604020202020204" pitchFamily="34" charset="0"/>
              </a:rPr>
              <a:t>Cause I </a:t>
            </a:r>
            <a:r>
              <a:rPr lang="en-US" b="1" dirty="0" err="1">
                <a:latin typeface="Arial" panose="020B0604020202020204" pitchFamily="34" charset="0"/>
                <a:cs typeface="Arial" panose="020B0604020202020204" pitchFamily="34" charset="0"/>
              </a:rPr>
              <a:t>Ain’t</a:t>
            </a:r>
            <a:r>
              <a:rPr lang="en-US" b="1" dirty="0">
                <a:latin typeface="Arial" panose="020B0604020202020204" pitchFamily="34" charset="0"/>
                <a:cs typeface="Arial" panose="020B0604020202020204" pitchFamily="34" charset="0"/>
              </a:rPr>
              <a:t> Got a Pencil</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sz="2025" dirty="0">
                <a:latin typeface="Arial" panose="020B0604020202020204" pitchFamily="34" charset="0"/>
                <a:cs typeface="Arial" panose="020B0604020202020204" pitchFamily="34" charset="0"/>
              </a:rPr>
              <a:t>by Joshua T. Dickerson</a:t>
            </a:r>
          </a:p>
        </p:txBody>
      </p:sp>
      <p:sp>
        <p:nvSpPr>
          <p:cNvPr id="6" name="Content Placeholder 5"/>
          <p:cNvSpPr>
            <a:spLocks noGrp="1"/>
          </p:cNvSpPr>
          <p:nvPr>
            <p:ph idx="1"/>
          </p:nvPr>
        </p:nvSpPr>
        <p:spPr>
          <a:xfrm>
            <a:off x="1614488" y="1744901"/>
            <a:ext cx="5915025" cy="2562666"/>
          </a:xfrm>
        </p:spPr>
        <p:txBody>
          <a:bodyPr>
            <a:normAutofit fontScale="32500" lnSpcReduction="20000"/>
          </a:bodyPr>
          <a:lstStyle/>
          <a:p>
            <a:pPr marL="0" indent="0">
              <a:lnSpc>
                <a:spcPct val="120000"/>
              </a:lnSpc>
              <a:spcBef>
                <a:spcPts val="0"/>
              </a:spcBef>
              <a:buNone/>
            </a:pPr>
            <a:r>
              <a:rPr lang="en-US" sz="3375" dirty="0">
                <a:latin typeface="Arial" panose="020B0604020202020204" pitchFamily="34" charset="0"/>
                <a:cs typeface="Arial" panose="020B0604020202020204" pitchFamily="34" charset="0"/>
              </a:rPr>
              <a:t>I woke myself up</a:t>
            </a:r>
          </a:p>
          <a:p>
            <a:pPr marL="0" indent="0">
              <a:lnSpc>
                <a:spcPct val="120000"/>
              </a:lnSpc>
              <a:spcBef>
                <a:spcPts val="0"/>
              </a:spcBef>
              <a:buNone/>
            </a:pPr>
            <a:r>
              <a:rPr lang="en-US" sz="3375" dirty="0">
                <a:latin typeface="Arial" panose="020B0604020202020204" pitchFamily="34" charset="0"/>
                <a:cs typeface="Arial" panose="020B0604020202020204" pitchFamily="34" charset="0"/>
              </a:rPr>
              <a:t>Because we </a:t>
            </a:r>
            <a:r>
              <a:rPr lang="en-US" sz="3375" dirty="0" err="1">
                <a:latin typeface="Arial" panose="020B0604020202020204" pitchFamily="34" charset="0"/>
                <a:cs typeface="Arial" panose="020B0604020202020204" pitchFamily="34" charset="0"/>
              </a:rPr>
              <a:t>ain’t</a:t>
            </a:r>
            <a:r>
              <a:rPr lang="en-US" sz="3375" dirty="0">
                <a:latin typeface="Arial" panose="020B0604020202020204" pitchFamily="34" charset="0"/>
                <a:cs typeface="Arial" panose="020B0604020202020204" pitchFamily="34" charset="0"/>
              </a:rPr>
              <a:t> got an alarm clock</a:t>
            </a:r>
          </a:p>
          <a:p>
            <a:pPr marL="0" indent="0">
              <a:lnSpc>
                <a:spcPct val="120000"/>
              </a:lnSpc>
              <a:spcBef>
                <a:spcPts val="0"/>
              </a:spcBef>
              <a:buNone/>
            </a:pPr>
            <a:r>
              <a:rPr lang="en-US" sz="3375" dirty="0">
                <a:latin typeface="Arial" panose="020B0604020202020204" pitchFamily="34" charset="0"/>
                <a:cs typeface="Arial" panose="020B0604020202020204" pitchFamily="34" charset="0"/>
              </a:rPr>
              <a:t>Dug in the dirty clothes basket,</a:t>
            </a:r>
          </a:p>
          <a:p>
            <a:pPr marL="0" indent="0">
              <a:lnSpc>
                <a:spcPct val="120000"/>
              </a:lnSpc>
              <a:spcBef>
                <a:spcPts val="0"/>
              </a:spcBef>
              <a:buNone/>
            </a:pPr>
            <a:r>
              <a:rPr lang="en-US" sz="3375" dirty="0">
                <a:latin typeface="Arial" panose="020B0604020202020204" pitchFamily="34" charset="0"/>
                <a:cs typeface="Arial" panose="020B0604020202020204" pitchFamily="34" charset="0"/>
              </a:rPr>
              <a:t>Cause </a:t>
            </a:r>
            <a:r>
              <a:rPr lang="en-US" sz="3375" dirty="0" err="1">
                <a:latin typeface="Arial" panose="020B0604020202020204" pitchFamily="34" charset="0"/>
                <a:cs typeface="Arial" panose="020B0604020202020204" pitchFamily="34" charset="0"/>
              </a:rPr>
              <a:t>ain’t</a:t>
            </a:r>
            <a:r>
              <a:rPr lang="en-US" sz="3375" dirty="0">
                <a:latin typeface="Arial" panose="020B0604020202020204" pitchFamily="34" charset="0"/>
                <a:cs typeface="Arial" panose="020B0604020202020204" pitchFamily="34" charset="0"/>
              </a:rPr>
              <a:t> nobody washed my uniform</a:t>
            </a:r>
          </a:p>
          <a:p>
            <a:pPr marL="0" indent="0">
              <a:lnSpc>
                <a:spcPct val="120000"/>
              </a:lnSpc>
              <a:spcBef>
                <a:spcPts val="0"/>
              </a:spcBef>
              <a:buNone/>
            </a:pPr>
            <a:r>
              <a:rPr lang="en-US" sz="3375" dirty="0">
                <a:latin typeface="Arial" panose="020B0604020202020204" pitchFamily="34" charset="0"/>
                <a:cs typeface="Arial" panose="020B0604020202020204" pitchFamily="34" charset="0"/>
              </a:rPr>
              <a:t>Brushed my hair and teeth in the dark,</a:t>
            </a:r>
          </a:p>
          <a:p>
            <a:pPr marL="0" indent="0">
              <a:lnSpc>
                <a:spcPct val="120000"/>
              </a:lnSpc>
              <a:spcBef>
                <a:spcPts val="0"/>
              </a:spcBef>
              <a:buNone/>
            </a:pPr>
            <a:r>
              <a:rPr lang="en-US" sz="3375" dirty="0">
                <a:latin typeface="Arial" panose="020B0604020202020204" pitchFamily="34" charset="0"/>
                <a:cs typeface="Arial" panose="020B0604020202020204" pitchFamily="34" charset="0"/>
              </a:rPr>
              <a:t>Cause the lights </a:t>
            </a:r>
            <a:r>
              <a:rPr lang="en-US" sz="3375" dirty="0" err="1">
                <a:latin typeface="Arial" panose="020B0604020202020204" pitchFamily="34" charset="0"/>
                <a:cs typeface="Arial" panose="020B0604020202020204" pitchFamily="34" charset="0"/>
              </a:rPr>
              <a:t>ain’t</a:t>
            </a:r>
            <a:r>
              <a:rPr lang="en-US" sz="3375" dirty="0">
                <a:latin typeface="Arial" panose="020B0604020202020204" pitchFamily="34" charset="0"/>
                <a:cs typeface="Arial" panose="020B0604020202020204" pitchFamily="34" charset="0"/>
              </a:rPr>
              <a:t> on</a:t>
            </a:r>
          </a:p>
          <a:p>
            <a:pPr marL="0" indent="0">
              <a:lnSpc>
                <a:spcPct val="120000"/>
              </a:lnSpc>
              <a:spcBef>
                <a:spcPts val="0"/>
              </a:spcBef>
              <a:buNone/>
            </a:pPr>
            <a:r>
              <a:rPr lang="en-US" sz="3375" dirty="0">
                <a:latin typeface="Arial" panose="020B0604020202020204" pitchFamily="34" charset="0"/>
                <a:cs typeface="Arial" panose="020B0604020202020204" pitchFamily="34" charset="0"/>
              </a:rPr>
              <a:t>Even got my baby sister ready</a:t>
            </a:r>
          </a:p>
          <a:p>
            <a:pPr marL="0" indent="0">
              <a:lnSpc>
                <a:spcPct val="120000"/>
              </a:lnSpc>
              <a:spcBef>
                <a:spcPts val="0"/>
              </a:spcBef>
              <a:buNone/>
            </a:pPr>
            <a:r>
              <a:rPr lang="en-US" sz="3375" dirty="0">
                <a:latin typeface="Arial" panose="020B0604020202020204" pitchFamily="34" charset="0"/>
                <a:cs typeface="Arial" panose="020B0604020202020204" pitchFamily="34" charset="0"/>
              </a:rPr>
              <a:t>Cause my mama wasn’t home.</a:t>
            </a:r>
          </a:p>
          <a:p>
            <a:pPr marL="0" indent="0">
              <a:lnSpc>
                <a:spcPct val="120000"/>
              </a:lnSpc>
              <a:spcBef>
                <a:spcPts val="0"/>
              </a:spcBef>
              <a:buNone/>
            </a:pPr>
            <a:r>
              <a:rPr lang="en-US" sz="3375" dirty="0">
                <a:latin typeface="Arial" panose="020B0604020202020204" pitchFamily="34" charset="0"/>
                <a:cs typeface="Arial" panose="020B0604020202020204" pitchFamily="34" charset="0"/>
              </a:rPr>
              <a:t>Got us both to school on time</a:t>
            </a:r>
          </a:p>
          <a:p>
            <a:pPr marL="0" indent="0">
              <a:lnSpc>
                <a:spcPct val="120000"/>
              </a:lnSpc>
              <a:spcBef>
                <a:spcPts val="0"/>
              </a:spcBef>
              <a:buNone/>
            </a:pPr>
            <a:r>
              <a:rPr lang="en-US" sz="3375" dirty="0">
                <a:latin typeface="Arial" panose="020B0604020202020204" pitchFamily="34" charset="0"/>
                <a:cs typeface="Arial" panose="020B0604020202020204" pitchFamily="34" charset="0"/>
              </a:rPr>
              <a:t>To eat us a good breakfast.</a:t>
            </a:r>
          </a:p>
          <a:p>
            <a:pPr marL="0" indent="0">
              <a:lnSpc>
                <a:spcPct val="120000"/>
              </a:lnSpc>
              <a:spcBef>
                <a:spcPts val="0"/>
              </a:spcBef>
              <a:buNone/>
            </a:pPr>
            <a:r>
              <a:rPr lang="en-US" sz="3375" dirty="0">
                <a:latin typeface="Arial" panose="020B0604020202020204" pitchFamily="34" charset="0"/>
                <a:cs typeface="Arial" panose="020B0604020202020204" pitchFamily="34" charset="0"/>
              </a:rPr>
              <a:t>Then when I got to class the teacher fussed</a:t>
            </a:r>
          </a:p>
          <a:p>
            <a:pPr marL="0" indent="0">
              <a:lnSpc>
                <a:spcPct val="120000"/>
              </a:lnSpc>
              <a:spcBef>
                <a:spcPts val="0"/>
              </a:spcBef>
              <a:buNone/>
            </a:pPr>
            <a:r>
              <a:rPr lang="en-US" sz="3375" dirty="0">
                <a:latin typeface="Arial" panose="020B0604020202020204" pitchFamily="34" charset="0"/>
                <a:cs typeface="Arial" panose="020B0604020202020204" pitchFamily="34" charset="0"/>
              </a:rPr>
              <a:t>Cause I </a:t>
            </a:r>
            <a:r>
              <a:rPr lang="en-US" sz="3375" dirty="0" err="1">
                <a:latin typeface="Arial" panose="020B0604020202020204" pitchFamily="34" charset="0"/>
                <a:cs typeface="Arial" panose="020B0604020202020204" pitchFamily="34" charset="0"/>
              </a:rPr>
              <a:t>ain’t</a:t>
            </a:r>
            <a:r>
              <a:rPr lang="en-US" sz="3375" dirty="0">
                <a:latin typeface="Arial" panose="020B0604020202020204" pitchFamily="34" charset="0"/>
                <a:cs typeface="Arial" panose="020B0604020202020204" pitchFamily="34" charset="0"/>
              </a:rPr>
              <a:t> got a pencil</a:t>
            </a:r>
          </a:p>
          <a:p>
            <a:endParaRPr lang="en-US" dirty="0"/>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 contrast="-5000"/>
                    </a14:imgEffect>
                  </a14:imgLayer>
                </a14:imgProps>
              </a:ext>
            </a:extLst>
          </a:blip>
          <a:srcRect t="1" b="12672"/>
          <a:stretch/>
        </p:blipFill>
        <p:spPr>
          <a:xfrm>
            <a:off x="5007977" y="2381664"/>
            <a:ext cx="2565330" cy="2118899"/>
          </a:xfrm>
          <a:prstGeom prst="rect">
            <a:avLst/>
          </a:prstGeom>
        </p:spPr>
      </p:pic>
    </p:spTree>
    <p:extLst>
      <p:ext uri="{BB962C8B-B14F-4D97-AF65-F5344CB8AC3E}">
        <p14:creationId xmlns:p14="http://schemas.microsoft.com/office/powerpoint/2010/main" val="28798916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p:cNvGrpSpPr/>
          <p:nvPr/>
        </p:nvGrpSpPr>
        <p:grpSpPr>
          <a:xfrm>
            <a:off x="1951800" y="1047321"/>
            <a:ext cx="5054710" cy="3343681"/>
            <a:chOff x="1437864" y="718901"/>
            <a:chExt cx="8986151" cy="5944321"/>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2586" y="1872746"/>
              <a:ext cx="5771429" cy="479047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7864" y="718901"/>
              <a:ext cx="7202439" cy="2648717"/>
            </a:xfrm>
            <a:prstGeom prst="rect">
              <a:avLst/>
            </a:prstGeom>
          </p:spPr>
        </p:pic>
      </p:grpSp>
    </p:spTree>
    <p:extLst>
      <p:ext uri="{BB962C8B-B14F-4D97-AF65-F5344CB8AC3E}">
        <p14:creationId xmlns:p14="http://schemas.microsoft.com/office/powerpoint/2010/main" val="9161254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92"/>
          <p:cNvSpPr txBox="1"/>
          <p:nvPr/>
        </p:nvSpPr>
        <p:spPr>
          <a:xfrm>
            <a:off x="45934" y="35585"/>
            <a:ext cx="9035387" cy="3603580"/>
          </a:xfrm>
          <a:prstGeom prst="rect">
            <a:avLst/>
          </a:prstGeom>
          <a:solidFill>
            <a:srgbClr val="FFFFFF"/>
          </a:solidFill>
          <a:ln w="139700" cap="flat" cmpd="sng">
            <a:solidFill>
              <a:srgbClr val="C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90000"/>
              </a:lnSpc>
              <a:buClr>
                <a:srgbClr val="404040"/>
              </a:buClr>
              <a:buSzPts val="3022"/>
              <a:defRPr/>
            </a:pPr>
            <a:r>
              <a:rPr lang="en-US" sz="2267">
                <a:solidFill>
                  <a:srgbClr val="404040"/>
                </a:solidFill>
                <a:latin typeface="Calibri"/>
                <a:ea typeface="Calibri"/>
                <a:cs typeface="Calibri"/>
                <a:sym typeface="Calibri"/>
              </a:rPr>
              <a:t/>
            </a:r>
            <a:br>
              <a:rPr lang="en-US" sz="2267">
                <a:solidFill>
                  <a:srgbClr val="404040"/>
                </a:solidFill>
                <a:latin typeface="Calibri"/>
                <a:ea typeface="Calibri"/>
                <a:cs typeface="Calibri"/>
                <a:sym typeface="Calibri"/>
              </a:rPr>
            </a:br>
            <a:r>
              <a:rPr lang="en-US" sz="2925">
                <a:solidFill>
                  <a:srgbClr val="404040"/>
                </a:solidFill>
                <a:latin typeface="Calibri"/>
                <a:ea typeface="Calibri"/>
                <a:cs typeface="Calibri"/>
                <a:sym typeface="Calibri"/>
              </a:rPr>
              <a:t/>
            </a:r>
            <a:br>
              <a:rPr lang="en-US" sz="2925">
                <a:solidFill>
                  <a:srgbClr val="404040"/>
                </a:solidFill>
                <a:latin typeface="Calibri"/>
                <a:ea typeface="Calibri"/>
                <a:cs typeface="Calibri"/>
                <a:sym typeface="Calibri"/>
              </a:rPr>
            </a:br>
            <a:endParaRPr sz="2925">
              <a:solidFill>
                <a:srgbClr val="404040"/>
              </a:solidFill>
              <a:latin typeface="Calibri"/>
              <a:ea typeface="Calibri"/>
              <a:cs typeface="Calibri"/>
              <a:sym typeface="Calibri"/>
            </a:endParaRPr>
          </a:p>
        </p:txBody>
      </p:sp>
      <p:pic>
        <p:nvPicPr>
          <p:cNvPr id="487" name="Google Shape;487;p92" descr="A picture containing drawing, food&#10;&#10;Description automatically generated"/>
          <p:cNvPicPr preferRelativeResize="0"/>
          <p:nvPr/>
        </p:nvPicPr>
        <p:blipFill rotWithShape="1">
          <a:blip r:embed="rId3">
            <a:alphaModFix/>
          </a:blip>
          <a:srcRect/>
          <a:stretch/>
        </p:blipFill>
        <p:spPr>
          <a:xfrm>
            <a:off x="482600" y="357061"/>
            <a:ext cx="8197341" cy="2643644"/>
          </a:xfrm>
          <a:prstGeom prst="rect">
            <a:avLst/>
          </a:prstGeom>
          <a:noFill/>
          <a:ln>
            <a:noFill/>
          </a:ln>
        </p:spPr>
      </p:pic>
      <p:sp>
        <p:nvSpPr>
          <p:cNvPr id="488" name="Google Shape;488;p92"/>
          <p:cNvSpPr/>
          <p:nvPr/>
        </p:nvSpPr>
        <p:spPr>
          <a:xfrm>
            <a:off x="0" y="3688882"/>
            <a:ext cx="9144000" cy="1454618"/>
          </a:xfrm>
          <a:prstGeom prst="rect">
            <a:avLst/>
          </a:prstGeom>
          <a:solidFill>
            <a:srgbClr val="404040"/>
          </a:solidFill>
          <a:ln>
            <a:noFill/>
          </a:ln>
        </p:spPr>
        <p:txBody>
          <a:bodyPr spcFirstLastPara="1" wrap="square" lIns="68569" tIns="34275" rIns="68569" bIns="34275" anchor="ctr" anchorCtr="0">
            <a:noAutofit/>
          </a:bodyPr>
          <a:lstStyle/>
          <a:p>
            <a:pPr algn="ctr">
              <a:buClr>
                <a:srgbClr val="000000"/>
              </a:buClr>
              <a:buSzPts val="1800"/>
              <a:defRPr/>
            </a:pPr>
            <a:endParaRPr>
              <a:solidFill>
                <a:srgbClr val="FFFFFF"/>
              </a:solidFill>
              <a:latin typeface="Calibri"/>
              <a:ea typeface="Calibri"/>
              <a:cs typeface="Calibri"/>
              <a:sym typeface="Calibri"/>
            </a:endParaRPr>
          </a:p>
        </p:txBody>
      </p:sp>
      <p:sp>
        <p:nvSpPr>
          <p:cNvPr id="489" name="Google Shape;489;p92"/>
          <p:cNvSpPr txBox="1">
            <a:spLocks noGrp="1"/>
          </p:cNvSpPr>
          <p:nvPr>
            <p:ph type="ctrTitle"/>
          </p:nvPr>
        </p:nvSpPr>
        <p:spPr>
          <a:xfrm>
            <a:off x="1200150" y="3088257"/>
            <a:ext cx="6743700" cy="1062277"/>
          </a:xfrm>
          <a:prstGeom prst="rect">
            <a:avLst/>
          </a:prstGeom>
          <a:solidFill>
            <a:srgbClr val="F2F2F2"/>
          </a:solidFill>
          <a:ln w="76200" cap="flat" cmpd="sng">
            <a:solidFill>
              <a:srgbClr val="385623"/>
            </a:solidFill>
            <a:prstDash val="solid"/>
            <a:miter lim="800000"/>
            <a:headEnd type="none" w="sm" len="sm"/>
            <a:tailEnd type="none" w="sm" len="sm"/>
          </a:ln>
        </p:spPr>
        <p:txBody>
          <a:bodyPr spcFirstLastPara="1" vert="horz" wrap="square" lIns="68569" tIns="34275" rIns="68569" bIns="34275" rtlCol="0" anchor="ctr" anchorCtr="0">
            <a:noAutofit/>
          </a:bodyPr>
          <a:lstStyle/>
          <a:p>
            <a:pPr>
              <a:spcBef>
                <a:spcPts val="0"/>
              </a:spcBef>
              <a:buClr>
                <a:srgbClr val="404040"/>
              </a:buClr>
              <a:buSzPts val="2790"/>
            </a:pPr>
            <a:r>
              <a:rPr lang="en-US" sz="2093">
                <a:solidFill>
                  <a:srgbClr val="404040"/>
                </a:solidFill>
              </a:rPr>
              <a:t/>
            </a:r>
            <a:br>
              <a:rPr lang="en-US" sz="2093">
                <a:solidFill>
                  <a:srgbClr val="404040"/>
                </a:solidFill>
              </a:rPr>
            </a:br>
            <a:r>
              <a:rPr lang="en-US" sz="2093">
                <a:solidFill>
                  <a:srgbClr val="404040"/>
                </a:solidFill>
                <a:latin typeface="Arial Narrow"/>
                <a:ea typeface="Arial Narrow"/>
                <a:cs typeface="Arial Narrow"/>
                <a:sym typeface="Arial Narrow"/>
              </a:rPr>
              <a:t>University of South Carolina</a:t>
            </a:r>
            <a:br>
              <a:rPr lang="en-US" sz="2093">
                <a:solidFill>
                  <a:srgbClr val="404040"/>
                </a:solidFill>
                <a:latin typeface="Arial Narrow"/>
                <a:ea typeface="Arial Narrow"/>
                <a:cs typeface="Arial Narrow"/>
                <a:sym typeface="Arial Narrow"/>
              </a:rPr>
            </a:br>
            <a:r>
              <a:rPr lang="en-US" sz="2093">
                <a:solidFill>
                  <a:srgbClr val="404040"/>
                </a:solidFill>
                <a:latin typeface="Arial Narrow"/>
                <a:ea typeface="Arial Narrow"/>
                <a:cs typeface="Arial Narrow"/>
                <a:sym typeface="Arial Narrow"/>
              </a:rPr>
              <a:t>School Behavioral Health Team</a:t>
            </a:r>
            <a:br>
              <a:rPr lang="en-US" sz="2093">
                <a:solidFill>
                  <a:srgbClr val="404040"/>
                </a:solidFill>
                <a:latin typeface="Arial Narrow"/>
                <a:ea typeface="Arial Narrow"/>
                <a:cs typeface="Arial Narrow"/>
                <a:sym typeface="Arial Narrow"/>
              </a:rPr>
            </a:br>
            <a:r>
              <a:rPr lang="en-US" sz="2093">
                <a:solidFill>
                  <a:srgbClr val="404040"/>
                </a:solidFill>
                <a:latin typeface="Arial Narrow"/>
                <a:ea typeface="Arial Narrow"/>
                <a:cs typeface="Arial Narrow"/>
                <a:sym typeface="Arial Narrow"/>
              </a:rPr>
              <a:t>Department of Psychology</a:t>
            </a:r>
            <a:r>
              <a:rPr lang="en-US" sz="2700">
                <a:solidFill>
                  <a:srgbClr val="404040"/>
                </a:solidFill>
                <a:latin typeface="Arial Narrow"/>
                <a:ea typeface="Arial Narrow"/>
                <a:cs typeface="Arial Narrow"/>
                <a:sym typeface="Arial Narrow"/>
              </a:rPr>
              <a:t/>
            </a:r>
            <a:br>
              <a:rPr lang="en-US" sz="2700">
                <a:solidFill>
                  <a:srgbClr val="404040"/>
                </a:solidFill>
                <a:latin typeface="Arial Narrow"/>
                <a:ea typeface="Arial Narrow"/>
                <a:cs typeface="Arial Narrow"/>
                <a:sym typeface="Arial Narrow"/>
              </a:rPr>
            </a:br>
            <a:endParaRPr sz="2700">
              <a:solidFill>
                <a:srgbClr val="404040"/>
              </a:solidFill>
              <a:latin typeface="Arial Narrow"/>
              <a:ea typeface="Arial Narrow"/>
              <a:cs typeface="Arial Narrow"/>
              <a:sym typeface="Arial Narrow"/>
            </a:endParaRPr>
          </a:p>
        </p:txBody>
      </p:sp>
      <p:sp>
        <p:nvSpPr>
          <p:cNvPr id="490" name="Google Shape;490;p92"/>
          <p:cNvSpPr txBox="1">
            <a:spLocks noGrp="1"/>
          </p:cNvSpPr>
          <p:nvPr>
            <p:ph type="subTitle" idx="1"/>
          </p:nvPr>
        </p:nvSpPr>
        <p:spPr>
          <a:xfrm>
            <a:off x="2021396" y="4404540"/>
            <a:ext cx="5101209" cy="788678"/>
          </a:xfrm>
          <a:prstGeom prst="rect">
            <a:avLst/>
          </a:prstGeom>
          <a:noFill/>
          <a:ln>
            <a:noFill/>
          </a:ln>
        </p:spPr>
        <p:txBody>
          <a:bodyPr spcFirstLastPara="1" vert="horz" wrap="square" lIns="68569" tIns="34275" rIns="68569" bIns="34275" rtlCol="0" anchor="t" anchorCtr="0">
            <a:noAutofit/>
          </a:bodyPr>
          <a:lstStyle/>
          <a:p>
            <a:pPr>
              <a:spcBef>
                <a:spcPts val="0"/>
              </a:spcBef>
              <a:buClr>
                <a:srgbClr val="FFFFFF"/>
              </a:buClr>
              <a:buSzPts val="2000"/>
            </a:pPr>
            <a:r>
              <a:rPr lang="en-US" sz="1500" i="1">
                <a:solidFill>
                  <a:srgbClr val="FFFFFF"/>
                </a:solidFill>
              </a:rPr>
              <a:t>USC Team: Mark Weist, Taylor Davis, Erin Scherder, </a:t>
            </a:r>
            <a:endParaRPr/>
          </a:p>
          <a:p>
            <a:pPr>
              <a:spcBef>
                <a:spcPts val="0"/>
              </a:spcBef>
              <a:buClr>
                <a:srgbClr val="FFFFFF"/>
              </a:buClr>
              <a:buSzPts val="2000"/>
            </a:pPr>
            <a:r>
              <a:rPr lang="en-US" sz="1500" i="1">
                <a:solidFill>
                  <a:srgbClr val="FFFFFF"/>
                </a:solidFill>
              </a:rPr>
              <a:t>Katherine Widener, June Greenlaw, Tricia Motes, </a:t>
            </a:r>
            <a:endParaRPr/>
          </a:p>
          <a:p>
            <a:pPr>
              <a:spcBef>
                <a:spcPts val="0"/>
              </a:spcBef>
              <a:buClr>
                <a:srgbClr val="FFFFFF"/>
              </a:buClr>
              <a:buSzPts val="2000"/>
            </a:pPr>
            <a:r>
              <a:rPr lang="en-US" sz="1500" i="1">
                <a:solidFill>
                  <a:srgbClr val="FFFFFF"/>
                </a:solidFill>
              </a:rPr>
              <a:t>Frances Bradshaw, Darien Collins, and Bob Stevens </a:t>
            </a:r>
            <a:endParaRPr/>
          </a:p>
        </p:txBody>
      </p:sp>
    </p:spTree>
    <p:extLst>
      <p:ext uri="{BB962C8B-B14F-4D97-AF65-F5344CB8AC3E}">
        <p14:creationId xmlns:p14="http://schemas.microsoft.com/office/powerpoint/2010/main" val="650634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School Behavioral Health (SBH) Definition</a:t>
            </a:r>
          </a:p>
        </p:txBody>
      </p:sp>
      <p:sp>
        <p:nvSpPr>
          <p:cNvPr id="3" name="Content Placeholder 2"/>
          <p:cNvSpPr>
            <a:spLocks noGrp="1"/>
          </p:cNvSpPr>
          <p:nvPr>
            <p:ph idx="1"/>
          </p:nvPr>
        </p:nvSpPr>
        <p:spPr/>
        <p:txBody>
          <a:bodyPr/>
          <a:lstStyle/>
          <a:p>
            <a:r>
              <a:rPr lang="en-US" dirty="0"/>
              <a:t>Mental health – education system partnerships, with clinicians joining school-employed mental health staff and educators to improve the depth, quality, and impact of promotion/prevention (Tier 1), early intervention (Tier 2), and treatment (Tier 3) programs in schools</a:t>
            </a:r>
          </a:p>
        </p:txBody>
      </p:sp>
    </p:spTree>
    <p:extLst>
      <p:ext uri="{BB962C8B-B14F-4D97-AF65-F5344CB8AC3E}">
        <p14:creationId xmlns:p14="http://schemas.microsoft.com/office/powerpoint/2010/main" val="10165244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79" name="Google Shape;479;p91"/>
          <p:cNvPicPr preferRelativeResize="0">
            <a:picLocks noGrp="1"/>
          </p:cNvPicPr>
          <p:nvPr>
            <p:ph type="pic" idx="2"/>
          </p:nvPr>
        </p:nvPicPr>
        <p:blipFill rotWithShape="1">
          <a:blip r:embed="rId3">
            <a:alphaModFix/>
          </a:blip>
          <a:srcRect l="6754" r="2767" b="11722"/>
          <a:stretch/>
        </p:blipFill>
        <p:spPr>
          <a:xfrm>
            <a:off x="0" y="0"/>
            <a:ext cx="9144000" cy="5143500"/>
          </a:xfrm>
          <a:prstGeom prst="rect">
            <a:avLst/>
          </a:prstGeom>
          <a:noFill/>
          <a:ln>
            <a:noFill/>
          </a:ln>
        </p:spPr>
      </p:pic>
      <p:sp>
        <p:nvSpPr>
          <p:cNvPr id="480" name="Google Shape;480;p91"/>
          <p:cNvSpPr txBox="1">
            <a:spLocks noGrp="1"/>
          </p:cNvSpPr>
          <p:nvPr>
            <p:ph type="body" idx="1"/>
          </p:nvPr>
        </p:nvSpPr>
        <p:spPr>
          <a:xfrm>
            <a:off x="0" y="2763494"/>
            <a:ext cx="6556664" cy="895917"/>
          </a:xfrm>
          <a:prstGeom prst="rect">
            <a:avLst/>
          </a:prstGeom>
          <a:noFill/>
          <a:ln>
            <a:noFill/>
          </a:ln>
        </p:spPr>
        <p:txBody>
          <a:bodyPr spcFirstLastPara="1" vert="horz" wrap="square" lIns="68569" tIns="34275" rIns="68569" bIns="34275" rtlCol="0" anchor="t" anchorCtr="0">
            <a:noAutofit/>
          </a:bodyPr>
          <a:lstStyle/>
          <a:p>
            <a:pPr marL="0" indent="0">
              <a:spcBef>
                <a:spcPts val="0"/>
              </a:spcBef>
              <a:buClr>
                <a:schemeClr val="lt1"/>
              </a:buClr>
              <a:buSzPts val="2040"/>
            </a:pPr>
            <a:r>
              <a:rPr lang="en-US" sz="3000" b="1" dirty="0">
                <a:solidFill>
                  <a:schemeClr val="lt1"/>
                </a:solidFill>
              </a:rPr>
              <a:t>April 15-16, 2021</a:t>
            </a:r>
            <a:endParaRPr sz="3000" b="1" dirty="0">
              <a:solidFill>
                <a:schemeClr val="lt1"/>
              </a:solidFill>
            </a:endParaRPr>
          </a:p>
          <a:p>
            <a:pPr marL="0" indent="0">
              <a:spcBef>
                <a:spcPts val="306"/>
              </a:spcBef>
              <a:buClr>
                <a:schemeClr val="lt1"/>
              </a:buClr>
              <a:buSzPts val="2040"/>
            </a:pPr>
            <a:r>
              <a:rPr lang="en-US" sz="3000" b="1" dirty="0">
                <a:solidFill>
                  <a:schemeClr val="lt1"/>
                </a:solidFill>
              </a:rPr>
              <a:t>Myrtle Beach, SC (in-person and virtual)</a:t>
            </a:r>
            <a:endParaRPr sz="3000" b="1" dirty="0">
              <a:solidFill>
                <a:schemeClr val="lt1"/>
              </a:solidFill>
            </a:endParaRPr>
          </a:p>
        </p:txBody>
      </p:sp>
      <p:pic>
        <p:nvPicPr>
          <p:cNvPr id="481" name="Google Shape;481;p91"/>
          <p:cNvPicPr preferRelativeResize="0"/>
          <p:nvPr/>
        </p:nvPicPr>
        <p:blipFill rotWithShape="1">
          <a:blip r:embed="rId4">
            <a:alphaModFix/>
          </a:blip>
          <a:srcRect/>
          <a:stretch/>
        </p:blipFill>
        <p:spPr>
          <a:xfrm>
            <a:off x="0" y="0"/>
            <a:ext cx="4572000" cy="1377180"/>
          </a:xfrm>
          <a:prstGeom prst="rect">
            <a:avLst/>
          </a:prstGeom>
          <a:ln>
            <a:noFill/>
          </a:ln>
          <a:effectLst>
            <a:softEdge rad="112500"/>
          </a:effectLst>
        </p:spPr>
      </p:pic>
    </p:spTree>
    <p:extLst>
      <p:ext uri="{BB962C8B-B14F-4D97-AF65-F5344CB8AC3E}">
        <p14:creationId xmlns:p14="http://schemas.microsoft.com/office/powerpoint/2010/main" val="26890548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pic>
        <p:nvPicPr>
          <p:cNvPr id="511" name="Google Shape;511;p94"/>
          <p:cNvPicPr preferRelativeResize="0"/>
          <p:nvPr/>
        </p:nvPicPr>
        <p:blipFill rotWithShape="1">
          <a:blip r:embed="rId3">
            <a:alphaModFix/>
          </a:blip>
          <a:srcRect/>
          <a:stretch/>
        </p:blipFill>
        <p:spPr>
          <a:xfrm>
            <a:off x="1890" y="717643"/>
            <a:ext cx="9140220" cy="3708214"/>
          </a:xfrm>
          <a:prstGeom prst="rect">
            <a:avLst/>
          </a:prstGeom>
          <a:noFill/>
          <a:ln>
            <a:noFill/>
          </a:ln>
        </p:spPr>
      </p:pic>
      <p:sp>
        <p:nvSpPr>
          <p:cNvPr id="512" name="Google Shape;512;p94"/>
          <p:cNvSpPr txBox="1">
            <a:spLocks noGrp="1"/>
          </p:cNvSpPr>
          <p:nvPr>
            <p:ph type="title"/>
          </p:nvPr>
        </p:nvSpPr>
        <p:spPr>
          <a:xfrm>
            <a:off x="628650" y="0"/>
            <a:ext cx="7886700" cy="717643"/>
          </a:xfrm>
          <a:prstGeom prst="rect">
            <a:avLst/>
          </a:prstGeom>
          <a:solidFill>
            <a:srgbClr val="F2F2F2"/>
          </a:solidFill>
          <a:ln w="28575" cap="flat" cmpd="sng">
            <a:solidFill>
              <a:srgbClr val="385623"/>
            </a:solidFill>
            <a:prstDash val="solid"/>
            <a:round/>
            <a:headEnd type="none" w="sm" len="sm"/>
            <a:tailEnd type="none" w="sm" len="sm"/>
          </a:ln>
        </p:spPr>
        <p:txBody>
          <a:bodyPr spcFirstLastPara="1" vert="horz" wrap="square" lIns="68569" tIns="34275" rIns="68569" bIns="34275" rtlCol="0" anchor="ctr" anchorCtr="0">
            <a:noAutofit/>
          </a:bodyPr>
          <a:lstStyle/>
          <a:p>
            <a:pPr algn="ctr">
              <a:spcBef>
                <a:spcPts val="0"/>
              </a:spcBef>
              <a:buClr>
                <a:schemeClr val="dk1"/>
              </a:buClr>
              <a:buSzPts val="4400"/>
            </a:pPr>
            <a:r>
              <a:rPr lang="en-US">
                <a:latin typeface="Arial Narrow"/>
                <a:ea typeface="Arial Narrow"/>
                <a:cs typeface="Arial Narrow"/>
                <a:sym typeface="Arial Narrow"/>
              </a:rPr>
              <a:t>Realm 2</a:t>
            </a:r>
            <a:endParaRPr/>
          </a:p>
        </p:txBody>
      </p:sp>
      <p:sp>
        <p:nvSpPr>
          <p:cNvPr id="513" name="Google Shape;513;p94"/>
          <p:cNvSpPr txBox="1">
            <a:spLocks noGrp="1"/>
          </p:cNvSpPr>
          <p:nvPr>
            <p:ph type="body" idx="1"/>
          </p:nvPr>
        </p:nvSpPr>
        <p:spPr>
          <a:xfrm>
            <a:off x="635009" y="684179"/>
            <a:ext cx="2034788" cy="617934"/>
          </a:xfrm>
          <a:prstGeom prst="rect">
            <a:avLst/>
          </a:prstGeom>
          <a:noFill/>
          <a:ln>
            <a:noFill/>
          </a:ln>
        </p:spPr>
        <p:txBody>
          <a:bodyPr spcFirstLastPara="1" vert="horz" wrap="square" lIns="68569" tIns="34275" rIns="68569" bIns="34275" rtlCol="0" anchor="b" anchorCtr="0">
            <a:noAutofit/>
          </a:bodyPr>
          <a:lstStyle/>
          <a:p>
            <a:pPr algn="ctr">
              <a:spcBef>
                <a:spcPts val="0"/>
              </a:spcBef>
              <a:buClr>
                <a:schemeClr val="dk1"/>
              </a:buClr>
              <a:buSzPts val="2400"/>
            </a:pPr>
            <a:r>
              <a:rPr lang="en-US" b="0">
                <a:latin typeface="Arial Narrow"/>
                <a:ea typeface="Arial Narrow"/>
                <a:cs typeface="Arial Narrow"/>
                <a:sym typeface="Arial Narrow"/>
              </a:rPr>
              <a:t>Webinars</a:t>
            </a:r>
            <a:endParaRPr/>
          </a:p>
        </p:txBody>
      </p:sp>
      <p:sp>
        <p:nvSpPr>
          <p:cNvPr id="514" name="Google Shape;514;p94"/>
          <p:cNvSpPr txBox="1">
            <a:spLocks noGrp="1"/>
          </p:cNvSpPr>
          <p:nvPr>
            <p:ph type="body" idx="3"/>
          </p:nvPr>
        </p:nvSpPr>
        <p:spPr>
          <a:xfrm>
            <a:off x="2989053" y="684179"/>
            <a:ext cx="2643997" cy="617934"/>
          </a:xfrm>
          <a:prstGeom prst="rect">
            <a:avLst/>
          </a:prstGeom>
          <a:noFill/>
          <a:ln>
            <a:noFill/>
          </a:ln>
        </p:spPr>
        <p:txBody>
          <a:bodyPr spcFirstLastPara="1" vert="horz" wrap="square" lIns="68569" tIns="34275" rIns="68569" bIns="34275" rtlCol="0" anchor="b" anchorCtr="0">
            <a:noAutofit/>
          </a:bodyPr>
          <a:lstStyle/>
          <a:p>
            <a:pPr algn="ctr">
              <a:spcBef>
                <a:spcPts val="0"/>
              </a:spcBef>
              <a:buClr>
                <a:schemeClr val="dk1"/>
              </a:buClr>
              <a:buSzPts val="2400"/>
            </a:pPr>
            <a:r>
              <a:rPr lang="en-US" b="0">
                <a:latin typeface="Arial Narrow"/>
                <a:ea typeface="Arial Narrow"/>
                <a:cs typeface="Arial Narrow"/>
                <a:sym typeface="Arial Narrow"/>
              </a:rPr>
              <a:t>Newsletters</a:t>
            </a:r>
            <a:endParaRPr/>
          </a:p>
        </p:txBody>
      </p:sp>
      <p:sp>
        <p:nvSpPr>
          <p:cNvPr id="515" name="Google Shape;515;p94"/>
          <p:cNvSpPr txBox="1"/>
          <p:nvPr/>
        </p:nvSpPr>
        <p:spPr>
          <a:xfrm>
            <a:off x="5700982" y="1807638"/>
            <a:ext cx="3887391" cy="2763441"/>
          </a:xfrm>
          <a:prstGeom prst="rect">
            <a:avLst/>
          </a:prstGeom>
          <a:noFill/>
          <a:ln>
            <a:noFill/>
          </a:ln>
        </p:spPr>
        <p:txBody>
          <a:bodyPr spcFirstLastPara="1" wrap="square" lIns="68569" tIns="34275" rIns="68569" bIns="34275" anchor="t" anchorCtr="0">
            <a:noAutofit/>
          </a:bodyPr>
          <a:lstStyle/>
          <a:p>
            <a:pPr>
              <a:lnSpc>
                <a:spcPct val="90000"/>
              </a:lnSpc>
              <a:buClr>
                <a:srgbClr val="000000"/>
              </a:buClr>
              <a:buSzPts val="2800"/>
              <a:defRPr/>
            </a:pPr>
            <a:endParaRPr sz="2100">
              <a:solidFill>
                <a:srgbClr val="000000"/>
              </a:solidFill>
              <a:latin typeface="Calibri"/>
              <a:ea typeface="Calibri"/>
              <a:cs typeface="Calibri"/>
              <a:sym typeface="Calibri"/>
            </a:endParaRPr>
          </a:p>
        </p:txBody>
      </p:sp>
      <p:sp>
        <p:nvSpPr>
          <p:cNvPr id="516" name="Google Shape;516;p94"/>
          <p:cNvSpPr txBox="1"/>
          <p:nvPr/>
        </p:nvSpPr>
        <p:spPr>
          <a:xfrm>
            <a:off x="6038492" y="684179"/>
            <a:ext cx="2333444" cy="617934"/>
          </a:xfrm>
          <a:prstGeom prst="rect">
            <a:avLst/>
          </a:prstGeom>
          <a:noFill/>
          <a:ln>
            <a:noFill/>
          </a:ln>
        </p:spPr>
        <p:txBody>
          <a:bodyPr spcFirstLastPara="1" wrap="square" lIns="68569" tIns="34275" rIns="68569" bIns="34275" anchor="b" anchorCtr="0">
            <a:noAutofit/>
          </a:bodyPr>
          <a:lstStyle/>
          <a:p>
            <a:pPr algn="ctr">
              <a:lnSpc>
                <a:spcPct val="90000"/>
              </a:lnSpc>
              <a:buClr>
                <a:srgbClr val="000000"/>
              </a:buClr>
              <a:buSzPts val="2400"/>
              <a:defRPr/>
            </a:pPr>
            <a:r>
              <a:rPr lang="en-US" sz="1800">
                <a:solidFill>
                  <a:srgbClr val="000000"/>
                </a:solidFill>
                <a:latin typeface="Arial Narrow"/>
                <a:ea typeface="Arial Narrow"/>
                <a:cs typeface="Arial Narrow"/>
                <a:sym typeface="Arial Narrow"/>
              </a:rPr>
              <a:t>Repository</a:t>
            </a:r>
            <a:endParaRPr sz="1050">
              <a:solidFill>
                <a:srgbClr val="000000"/>
              </a:solidFill>
              <a:latin typeface="Arial"/>
              <a:ea typeface="Arial"/>
              <a:cs typeface="Arial"/>
              <a:sym typeface="Arial"/>
            </a:endParaRPr>
          </a:p>
        </p:txBody>
      </p:sp>
      <p:pic>
        <p:nvPicPr>
          <p:cNvPr id="517" name="Google Shape;517;p94" descr="A screenshot of a cell phone&#10;&#10;Description automatically generated"/>
          <p:cNvPicPr preferRelativeResize="0"/>
          <p:nvPr/>
        </p:nvPicPr>
        <p:blipFill rotWithShape="1">
          <a:blip r:embed="rId4">
            <a:alphaModFix/>
          </a:blip>
          <a:srcRect/>
          <a:stretch/>
        </p:blipFill>
        <p:spPr>
          <a:xfrm>
            <a:off x="6271556" y="1328044"/>
            <a:ext cx="1973981" cy="2492513"/>
          </a:xfrm>
          <a:prstGeom prst="rect">
            <a:avLst/>
          </a:prstGeom>
          <a:noFill/>
          <a:ln>
            <a:noFill/>
          </a:ln>
        </p:spPr>
      </p:pic>
      <p:pic>
        <p:nvPicPr>
          <p:cNvPr id="518" name="Google Shape;518;p94"/>
          <p:cNvPicPr preferRelativeResize="0"/>
          <p:nvPr/>
        </p:nvPicPr>
        <p:blipFill rotWithShape="1">
          <a:blip r:embed="rId5">
            <a:alphaModFix/>
          </a:blip>
          <a:srcRect/>
          <a:stretch/>
        </p:blipFill>
        <p:spPr>
          <a:xfrm rot="-5400000">
            <a:off x="4214277" y="211580"/>
            <a:ext cx="715447" cy="9144000"/>
          </a:xfrm>
          <a:prstGeom prst="rect">
            <a:avLst/>
          </a:prstGeom>
          <a:noFill/>
          <a:ln>
            <a:noFill/>
          </a:ln>
        </p:spPr>
      </p:pic>
      <p:pic>
        <p:nvPicPr>
          <p:cNvPr id="519" name="Google Shape;519;p94" descr="A picture containing drawing&#10;&#10;Description automatically generated"/>
          <p:cNvPicPr preferRelativeResize="0"/>
          <p:nvPr/>
        </p:nvPicPr>
        <p:blipFill rotWithShape="1">
          <a:blip r:embed="rId6">
            <a:alphaModFix/>
          </a:blip>
          <a:srcRect/>
          <a:stretch/>
        </p:blipFill>
        <p:spPr>
          <a:xfrm>
            <a:off x="36664" y="67713"/>
            <a:ext cx="557213" cy="582216"/>
          </a:xfrm>
          <a:prstGeom prst="rect">
            <a:avLst/>
          </a:prstGeom>
          <a:noFill/>
          <a:ln>
            <a:noFill/>
          </a:ln>
        </p:spPr>
      </p:pic>
      <p:pic>
        <p:nvPicPr>
          <p:cNvPr id="520" name="Google Shape;520;p94"/>
          <p:cNvPicPr preferRelativeResize="0"/>
          <p:nvPr/>
        </p:nvPicPr>
        <p:blipFill rotWithShape="1">
          <a:blip r:embed="rId7">
            <a:alphaModFix/>
          </a:blip>
          <a:srcRect/>
          <a:stretch/>
        </p:blipFill>
        <p:spPr>
          <a:xfrm>
            <a:off x="8549814" y="64478"/>
            <a:ext cx="557832" cy="580694"/>
          </a:xfrm>
          <a:prstGeom prst="rect">
            <a:avLst/>
          </a:prstGeom>
          <a:noFill/>
          <a:ln>
            <a:noFill/>
          </a:ln>
        </p:spPr>
      </p:pic>
      <p:pic>
        <p:nvPicPr>
          <p:cNvPr id="521" name="Google Shape;521;p94" descr="A screenshot of a cell phone&#10;&#10;Description automatically generated"/>
          <p:cNvPicPr preferRelativeResize="0"/>
          <p:nvPr/>
        </p:nvPicPr>
        <p:blipFill rotWithShape="1">
          <a:blip r:embed="rId8">
            <a:alphaModFix/>
          </a:blip>
          <a:srcRect b="33617"/>
          <a:stretch/>
        </p:blipFill>
        <p:spPr>
          <a:xfrm>
            <a:off x="6294385" y="1843825"/>
            <a:ext cx="1951145" cy="727925"/>
          </a:xfrm>
          <a:prstGeom prst="rect">
            <a:avLst/>
          </a:prstGeom>
          <a:noFill/>
          <a:ln>
            <a:noFill/>
          </a:ln>
        </p:spPr>
      </p:pic>
      <p:pic>
        <p:nvPicPr>
          <p:cNvPr id="522" name="Google Shape;522;p94"/>
          <p:cNvPicPr preferRelativeResize="0"/>
          <p:nvPr/>
        </p:nvPicPr>
        <p:blipFill rotWithShape="1">
          <a:blip r:embed="rId9">
            <a:alphaModFix/>
          </a:blip>
          <a:srcRect/>
          <a:stretch/>
        </p:blipFill>
        <p:spPr>
          <a:xfrm>
            <a:off x="512963" y="1374507"/>
            <a:ext cx="2278856" cy="2763449"/>
          </a:xfrm>
          <a:prstGeom prst="rect">
            <a:avLst/>
          </a:prstGeom>
          <a:noFill/>
          <a:ln>
            <a:noFill/>
          </a:ln>
        </p:spPr>
      </p:pic>
      <p:pic>
        <p:nvPicPr>
          <p:cNvPr id="523" name="Google Shape;523;p94"/>
          <p:cNvPicPr preferRelativeResize="0"/>
          <p:nvPr/>
        </p:nvPicPr>
        <p:blipFill rotWithShape="1">
          <a:blip r:embed="rId10">
            <a:alphaModFix/>
          </a:blip>
          <a:srcRect/>
          <a:stretch/>
        </p:blipFill>
        <p:spPr>
          <a:xfrm>
            <a:off x="3161981" y="1374507"/>
            <a:ext cx="2643993" cy="2836426"/>
          </a:xfrm>
          <a:prstGeom prst="rect">
            <a:avLst/>
          </a:prstGeom>
          <a:noFill/>
          <a:ln>
            <a:noFill/>
          </a:ln>
        </p:spPr>
      </p:pic>
    </p:spTree>
    <p:extLst>
      <p:ext uri="{BB962C8B-B14F-4D97-AF65-F5344CB8AC3E}">
        <p14:creationId xmlns:p14="http://schemas.microsoft.com/office/powerpoint/2010/main" val="12185066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528" name="Google Shape;528;p95"/>
          <p:cNvPicPr preferRelativeResize="0"/>
          <p:nvPr/>
        </p:nvPicPr>
        <p:blipFill rotWithShape="1">
          <a:blip r:embed="rId3">
            <a:alphaModFix/>
          </a:blip>
          <a:srcRect/>
          <a:stretch/>
        </p:blipFill>
        <p:spPr>
          <a:xfrm>
            <a:off x="1890" y="717643"/>
            <a:ext cx="9140219" cy="3708215"/>
          </a:xfrm>
          <a:prstGeom prst="rect">
            <a:avLst/>
          </a:prstGeom>
          <a:noFill/>
          <a:ln>
            <a:noFill/>
          </a:ln>
        </p:spPr>
      </p:pic>
      <p:sp>
        <p:nvSpPr>
          <p:cNvPr id="529" name="Google Shape;529;p95"/>
          <p:cNvSpPr txBox="1">
            <a:spLocks noGrp="1"/>
          </p:cNvSpPr>
          <p:nvPr>
            <p:ph type="title"/>
          </p:nvPr>
        </p:nvSpPr>
        <p:spPr>
          <a:xfrm>
            <a:off x="628650" y="0"/>
            <a:ext cx="7886700" cy="717750"/>
          </a:xfrm>
          <a:prstGeom prst="rect">
            <a:avLst/>
          </a:prstGeom>
          <a:solidFill>
            <a:srgbClr val="F2F2F2"/>
          </a:solidFill>
          <a:ln w="28575" cap="flat" cmpd="sng">
            <a:solidFill>
              <a:srgbClr val="385623"/>
            </a:solidFill>
            <a:prstDash val="solid"/>
            <a:round/>
            <a:headEnd type="none" w="sm" len="sm"/>
            <a:tailEnd type="none" w="sm" len="sm"/>
          </a:ln>
        </p:spPr>
        <p:txBody>
          <a:bodyPr spcFirstLastPara="1" vert="horz" wrap="square" lIns="68569" tIns="34275" rIns="68569" bIns="34275" rtlCol="0" anchor="ctr" anchorCtr="0">
            <a:noAutofit/>
          </a:bodyPr>
          <a:lstStyle/>
          <a:p>
            <a:pPr algn="ctr">
              <a:spcBef>
                <a:spcPts val="0"/>
              </a:spcBef>
              <a:buClr>
                <a:schemeClr val="dk1"/>
              </a:buClr>
              <a:buSzPts val="4400"/>
            </a:pPr>
            <a:r>
              <a:rPr lang="en-US">
                <a:latin typeface="Arial Narrow"/>
                <a:ea typeface="Arial Narrow"/>
                <a:cs typeface="Arial Narrow"/>
                <a:sym typeface="Arial Narrow"/>
              </a:rPr>
              <a:t>Realm 2- Virtual Enhancements</a:t>
            </a:r>
            <a:endParaRPr/>
          </a:p>
        </p:txBody>
      </p:sp>
      <p:sp>
        <p:nvSpPr>
          <p:cNvPr id="530" name="Google Shape;530;p95"/>
          <p:cNvSpPr txBox="1">
            <a:spLocks noGrp="1"/>
          </p:cNvSpPr>
          <p:nvPr>
            <p:ph type="body" idx="1"/>
          </p:nvPr>
        </p:nvSpPr>
        <p:spPr>
          <a:xfrm>
            <a:off x="635006" y="684189"/>
            <a:ext cx="2034900" cy="715500"/>
          </a:xfrm>
          <a:prstGeom prst="rect">
            <a:avLst/>
          </a:prstGeom>
          <a:noFill/>
          <a:ln>
            <a:noFill/>
          </a:ln>
        </p:spPr>
        <p:txBody>
          <a:bodyPr spcFirstLastPara="1" vert="horz" wrap="square" lIns="68569" tIns="34275" rIns="68569" bIns="34275" rtlCol="0" anchor="b" anchorCtr="0">
            <a:noAutofit/>
          </a:bodyPr>
          <a:lstStyle/>
          <a:p>
            <a:pPr algn="ctr">
              <a:spcBef>
                <a:spcPts val="0"/>
              </a:spcBef>
              <a:buClr>
                <a:schemeClr val="dk1"/>
              </a:buClr>
              <a:buSzPts val="2400"/>
            </a:pPr>
            <a:r>
              <a:rPr lang="en-US" b="0">
                <a:latin typeface="Arial Narrow"/>
                <a:ea typeface="Arial Narrow"/>
                <a:cs typeface="Arial Narrow"/>
                <a:sym typeface="Arial Narrow"/>
              </a:rPr>
              <a:t>BASC’ing in the Spotlight</a:t>
            </a:r>
            <a:endParaRPr/>
          </a:p>
        </p:txBody>
      </p:sp>
      <p:sp>
        <p:nvSpPr>
          <p:cNvPr id="531" name="Google Shape;531;p95"/>
          <p:cNvSpPr txBox="1">
            <a:spLocks noGrp="1"/>
          </p:cNvSpPr>
          <p:nvPr>
            <p:ph type="body" idx="3"/>
          </p:nvPr>
        </p:nvSpPr>
        <p:spPr>
          <a:xfrm>
            <a:off x="2989050" y="684188"/>
            <a:ext cx="2643975" cy="715500"/>
          </a:xfrm>
          <a:prstGeom prst="rect">
            <a:avLst/>
          </a:prstGeom>
          <a:noFill/>
          <a:ln>
            <a:noFill/>
          </a:ln>
        </p:spPr>
        <p:txBody>
          <a:bodyPr spcFirstLastPara="1" vert="horz" wrap="square" lIns="68569" tIns="34275" rIns="68569" bIns="34275" rtlCol="0" anchor="b" anchorCtr="0">
            <a:noAutofit/>
          </a:bodyPr>
          <a:lstStyle/>
          <a:p>
            <a:pPr algn="ctr">
              <a:spcBef>
                <a:spcPts val="0"/>
              </a:spcBef>
              <a:buClr>
                <a:schemeClr val="dk1"/>
              </a:buClr>
              <a:buSzPts val="2400"/>
            </a:pPr>
            <a:r>
              <a:rPr lang="en-US" b="0">
                <a:latin typeface="Arial Narrow"/>
                <a:ea typeface="Arial Narrow"/>
                <a:cs typeface="Arial Narrow"/>
                <a:sym typeface="Arial Narrow"/>
              </a:rPr>
              <a:t>Working Through It Wednesday</a:t>
            </a:r>
            <a:endParaRPr/>
          </a:p>
        </p:txBody>
      </p:sp>
      <p:sp>
        <p:nvSpPr>
          <p:cNvPr id="532" name="Google Shape;532;p95"/>
          <p:cNvSpPr txBox="1"/>
          <p:nvPr/>
        </p:nvSpPr>
        <p:spPr>
          <a:xfrm>
            <a:off x="6038494" y="684188"/>
            <a:ext cx="2333475" cy="580725"/>
          </a:xfrm>
          <a:prstGeom prst="rect">
            <a:avLst/>
          </a:prstGeom>
          <a:noFill/>
          <a:ln>
            <a:noFill/>
          </a:ln>
        </p:spPr>
        <p:txBody>
          <a:bodyPr spcFirstLastPara="1" wrap="square" lIns="68569" tIns="34275" rIns="68569" bIns="34275" anchor="b" anchorCtr="0">
            <a:noAutofit/>
          </a:bodyPr>
          <a:lstStyle/>
          <a:p>
            <a:pPr algn="ctr">
              <a:lnSpc>
                <a:spcPct val="90000"/>
              </a:lnSpc>
              <a:buClr>
                <a:srgbClr val="000000"/>
              </a:buClr>
              <a:buSzPts val="2400"/>
              <a:defRPr/>
            </a:pPr>
            <a:r>
              <a:rPr lang="en-US" sz="1800">
                <a:solidFill>
                  <a:prstClr val="black"/>
                </a:solidFill>
                <a:latin typeface="Arial Narrow"/>
                <a:ea typeface="Arial Narrow"/>
                <a:cs typeface="Arial Narrow"/>
                <a:sym typeface="Arial Narrow"/>
              </a:rPr>
              <a:t>Caregiver Corner</a:t>
            </a:r>
            <a:endParaRPr sz="1050">
              <a:solidFill>
                <a:srgbClr val="000000"/>
              </a:solidFill>
              <a:latin typeface="Arial"/>
              <a:ea typeface="Arial"/>
              <a:cs typeface="Arial"/>
              <a:sym typeface="Arial"/>
            </a:endParaRPr>
          </a:p>
        </p:txBody>
      </p:sp>
      <p:pic>
        <p:nvPicPr>
          <p:cNvPr id="533" name="Google Shape;533;p95"/>
          <p:cNvPicPr preferRelativeResize="0"/>
          <p:nvPr/>
        </p:nvPicPr>
        <p:blipFill rotWithShape="1">
          <a:blip r:embed="rId4">
            <a:alphaModFix/>
          </a:blip>
          <a:srcRect/>
          <a:stretch/>
        </p:blipFill>
        <p:spPr>
          <a:xfrm rot="-5400000">
            <a:off x="4214277" y="211579"/>
            <a:ext cx="715447" cy="9144002"/>
          </a:xfrm>
          <a:prstGeom prst="rect">
            <a:avLst/>
          </a:prstGeom>
          <a:noFill/>
          <a:ln>
            <a:noFill/>
          </a:ln>
        </p:spPr>
      </p:pic>
      <p:pic>
        <p:nvPicPr>
          <p:cNvPr id="534" name="Google Shape;534;p95" descr="A picture containing drawing&#10;&#10;Description automatically generated"/>
          <p:cNvPicPr preferRelativeResize="0"/>
          <p:nvPr/>
        </p:nvPicPr>
        <p:blipFill rotWithShape="1">
          <a:blip r:embed="rId5">
            <a:alphaModFix/>
          </a:blip>
          <a:srcRect/>
          <a:stretch/>
        </p:blipFill>
        <p:spPr>
          <a:xfrm>
            <a:off x="36664" y="67713"/>
            <a:ext cx="557213" cy="582216"/>
          </a:xfrm>
          <a:prstGeom prst="rect">
            <a:avLst/>
          </a:prstGeom>
          <a:noFill/>
          <a:ln>
            <a:noFill/>
          </a:ln>
        </p:spPr>
      </p:pic>
      <p:pic>
        <p:nvPicPr>
          <p:cNvPr id="535" name="Google Shape;535;p95"/>
          <p:cNvPicPr preferRelativeResize="0"/>
          <p:nvPr/>
        </p:nvPicPr>
        <p:blipFill rotWithShape="1">
          <a:blip r:embed="rId6">
            <a:alphaModFix/>
          </a:blip>
          <a:srcRect/>
          <a:stretch/>
        </p:blipFill>
        <p:spPr>
          <a:xfrm>
            <a:off x="8549814" y="64478"/>
            <a:ext cx="557832" cy="580694"/>
          </a:xfrm>
          <a:prstGeom prst="rect">
            <a:avLst/>
          </a:prstGeom>
          <a:noFill/>
          <a:ln>
            <a:noFill/>
          </a:ln>
        </p:spPr>
      </p:pic>
      <p:sp>
        <p:nvSpPr>
          <p:cNvPr id="536" name="Google Shape;536;p95"/>
          <p:cNvSpPr txBox="1"/>
          <p:nvPr/>
        </p:nvSpPr>
        <p:spPr>
          <a:xfrm>
            <a:off x="224850" y="4553269"/>
            <a:ext cx="8882775" cy="468225"/>
          </a:xfrm>
          <a:prstGeom prst="rect">
            <a:avLst/>
          </a:prstGeom>
          <a:noFill/>
          <a:ln>
            <a:noFill/>
          </a:ln>
        </p:spPr>
        <p:txBody>
          <a:bodyPr spcFirstLastPara="1" wrap="square" lIns="68569" tIns="68569" rIns="68569" bIns="68569" anchor="t" anchorCtr="0">
            <a:noAutofit/>
          </a:bodyPr>
          <a:lstStyle/>
          <a:p>
            <a:pPr>
              <a:buClr>
                <a:srgbClr val="000000"/>
              </a:buClr>
              <a:buSzPts val="2900"/>
              <a:defRPr/>
            </a:pPr>
            <a:r>
              <a:rPr lang="en-US" sz="2175">
                <a:solidFill>
                  <a:srgbClr val="FFFFFF"/>
                </a:solidFill>
                <a:latin typeface="Calibri"/>
                <a:ea typeface="Calibri"/>
                <a:cs typeface="Calibri"/>
                <a:sym typeface="Calibri"/>
              </a:rPr>
              <a:t>Video Playlist on Youtube: Southeastern School Behavioral Health Community </a:t>
            </a:r>
            <a:endParaRPr sz="2175">
              <a:solidFill>
                <a:srgbClr val="FFFFFF"/>
              </a:solidFill>
              <a:latin typeface="Calibri"/>
              <a:ea typeface="Calibri"/>
              <a:cs typeface="Calibri"/>
              <a:sym typeface="Calibri"/>
            </a:endParaRPr>
          </a:p>
        </p:txBody>
      </p:sp>
      <p:pic>
        <p:nvPicPr>
          <p:cNvPr id="537" name="Google Shape;537;p95"/>
          <p:cNvPicPr preferRelativeResize="0"/>
          <p:nvPr/>
        </p:nvPicPr>
        <p:blipFill rotWithShape="1">
          <a:blip r:embed="rId7">
            <a:alphaModFix/>
          </a:blip>
          <a:srcRect/>
          <a:stretch/>
        </p:blipFill>
        <p:spPr>
          <a:xfrm>
            <a:off x="3095213" y="1898363"/>
            <a:ext cx="2643975" cy="2028825"/>
          </a:xfrm>
          <a:prstGeom prst="rect">
            <a:avLst/>
          </a:prstGeom>
          <a:noFill/>
          <a:ln>
            <a:noFill/>
          </a:ln>
        </p:spPr>
      </p:pic>
      <p:sp>
        <p:nvSpPr>
          <p:cNvPr id="538" name="Google Shape;538;p95"/>
          <p:cNvSpPr txBox="1"/>
          <p:nvPr/>
        </p:nvSpPr>
        <p:spPr>
          <a:xfrm>
            <a:off x="3176044" y="1588013"/>
            <a:ext cx="2234475" cy="310275"/>
          </a:xfrm>
          <a:prstGeom prst="rect">
            <a:avLst/>
          </a:prstGeom>
          <a:noFill/>
          <a:ln>
            <a:noFill/>
          </a:ln>
        </p:spPr>
        <p:txBody>
          <a:bodyPr spcFirstLastPara="1" wrap="square" lIns="68569" tIns="68569" rIns="68569" bIns="68569" anchor="t" anchorCtr="0">
            <a:noAutofit/>
          </a:bodyPr>
          <a:lstStyle/>
          <a:p>
            <a:pPr>
              <a:buClr>
                <a:srgbClr val="000000"/>
              </a:buClr>
              <a:buSzPts val="1500"/>
              <a:defRPr/>
            </a:pPr>
            <a:r>
              <a:rPr lang="en-US" sz="1125" b="1">
                <a:solidFill>
                  <a:srgbClr val="000000"/>
                </a:solidFill>
                <a:latin typeface="Calibri"/>
                <a:ea typeface="Calibri"/>
                <a:cs typeface="Calibri"/>
                <a:sym typeface="Calibri"/>
              </a:rPr>
              <a:t>Pitfalls of FBA with Dr. Anderson</a:t>
            </a:r>
            <a:endParaRPr sz="1125" b="1">
              <a:solidFill>
                <a:srgbClr val="000000"/>
              </a:solidFill>
              <a:latin typeface="Calibri"/>
              <a:ea typeface="Calibri"/>
              <a:cs typeface="Calibri"/>
              <a:sym typeface="Calibri"/>
            </a:endParaRPr>
          </a:p>
        </p:txBody>
      </p:sp>
      <p:pic>
        <p:nvPicPr>
          <p:cNvPr id="539" name="Google Shape;539;p95"/>
          <p:cNvPicPr preferRelativeResize="0"/>
          <p:nvPr/>
        </p:nvPicPr>
        <p:blipFill>
          <a:blip r:embed="rId8">
            <a:alphaModFix/>
          </a:blip>
          <a:stretch>
            <a:fillRect/>
          </a:stretch>
        </p:blipFill>
        <p:spPr>
          <a:xfrm>
            <a:off x="733951" y="1659722"/>
            <a:ext cx="1935956" cy="1957115"/>
          </a:xfrm>
          <a:prstGeom prst="rect">
            <a:avLst/>
          </a:prstGeom>
          <a:noFill/>
          <a:ln>
            <a:noFill/>
          </a:ln>
        </p:spPr>
      </p:pic>
      <p:pic>
        <p:nvPicPr>
          <p:cNvPr id="540" name="Google Shape;540;p95"/>
          <p:cNvPicPr preferRelativeResize="0"/>
          <p:nvPr/>
        </p:nvPicPr>
        <p:blipFill>
          <a:blip r:embed="rId9">
            <a:alphaModFix/>
          </a:blip>
          <a:stretch>
            <a:fillRect/>
          </a:stretch>
        </p:blipFill>
        <p:spPr>
          <a:xfrm>
            <a:off x="5845351" y="1764140"/>
            <a:ext cx="2979506" cy="1742730"/>
          </a:xfrm>
          <a:prstGeom prst="rect">
            <a:avLst/>
          </a:prstGeom>
          <a:noFill/>
          <a:ln>
            <a:noFill/>
          </a:ln>
        </p:spPr>
      </p:pic>
      <p:sp>
        <p:nvSpPr>
          <p:cNvPr id="541" name="Google Shape;541;p95"/>
          <p:cNvSpPr txBox="1"/>
          <p:nvPr/>
        </p:nvSpPr>
        <p:spPr>
          <a:xfrm>
            <a:off x="6367163" y="3561979"/>
            <a:ext cx="1935900" cy="468225"/>
          </a:xfrm>
          <a:prstGeom prst="rect">
            <a:avLst/>
          </a:prstGeom>
          <a:noFill/>
          <a:ln>
            <a:noFill/>
          </a:ln>
        </p:spPr>
        <p:txBody>
          <a:bodyPr spcFirstLastPara="1" wrap="square" lIns="68569" tIns="68569" rIns="68569" bIns="68569" anchor="t" anchorCtr="0">
            <a:noAutofit/>
          </a:bodyPr>
          <a:lstStyle/>
          <a:p>
            <a:pPr>
              <a:buClr>
                <a:srgbClr val="000000"/>
              </a:buClr>
              <a:buSzPts val="1500"/>
              <a:defRPr/>
            </a:pPr>
            <a:r>
              <a:rPr lang="en-US" sz="1125" b="1">
                <a:solidFill>
                  <a:prstClr val="black"/>
                </a:solidFill>
                <a:latin typeface="Calibri"/>
                <a:ea typeface="Calibri"/>
                <a:cs typeface="Calibri"/>
                <a:sym typeface="Calibri"/>
              </a:rPr>
              <a:t>Funny &amp; Skills Based Videos</a:t>
            </a:r>
            <a:endParaRPr sz="1125" b="1">
              <a:solidFill>
                <a:srgbClr val="000000"/>
              </a:solidFill>
              <a:latin typeface="Calibri"/>
              <a:ea typeface="Calibri"/>
              <a:cs typeface="Calibri"/>
              <a:sym typeface="Calibri"/>
            </a:endParaRPr>
          </a:p>
        </p:txBody>
      </p:sp>
      <p:sp>
        <p:nvSpPr>
          <p:cNvPr id="542" name="Google Shape;542;p95"/>
          <p:cNvSpPr txBox="1"/>
          <p:nvPr/>
        </p:nvSpPr>
        <p:spPr>
          <a:xfrm>
            <a:off x="733979" y="3691560"/>
            <a:ext cx="1935900" cy="468225"/>
          </a:xfrm>
          <a:prstGeom prst="rect">
            <a:avLst/>
          </a:prstGeom>
          <a:noFill/>
          <a:ln>
            <a:noFill/>
          </a:ln>
        </p:spPr>
        <p:txBody>
          <a:bodyPr spcFirstLastPara="1" wrap="square" lIns="68569" tIns="68569" rIns="68569" bIns="68569" anchor="t" anchorCtr="0">
            <a:noAutofit/>
          </a:bodyPr>
          <a:lstStyle/>
          <a:p>
            <a:pPr>
              <a:buClr>
                <a:srgbClr val="000000"/>
              </a:buClr>
              <a:buSzPts val="1500"/>
              <a:defRPr/>
            </a:pPr>
            <a:r>
              <a:rPr lang="en-US" sz="1125" b="1">
                <a:solidFill>
                  <a:prstClr val="black"/>
                </a:solidFill>
                <a:latin typeface="Calibri"/>
                <a:ea typeface="Calibri"/>
                <a:cs typeface="Calibri"/>
                <a:sym typeface="Calibri"/>
              </a:rPr>
              <a:t>Spotlighting Travis Hodges, School Bus Driver</a:t>
            </a:r>
            <a:endParaRPr sz="1125" b="1">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7685361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96"/>
          <p:cNvSpPr txBox="1"/>
          <p:nvPr/>
        </p:nvSpPr>
        <p:spPr>
          <a:xfrm>
            <a:off x="45933" y="35585"/>
            <a:ext cx="9035325" cy="3603600"/>
          </a:xfrm>
          <a:prstGeom prst="rect">
            <a:avLst/>
          </a:prstGeom>
          <a:solidFill>
            <a:srgbClr val="FFFFFF"/>
          </a:solidFill>
          <a:ln w="139700" cap="flat" cmpd="sng">
            <a:solidFill>
              <a:srgbClr val="C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90000"/>
              </a:lnSpc>
              <a:buClr>
                <a:srgbClr val="404040"/>
              </a:buClr>
              <a:buSzPts val="3022"/>
              <a:defRPr/>
            </a:pPr>
            <a:r>
              <a:rPr lang="en-US" sz="2267">
                <a:solidFill>
                  <a:srgbClr val="404040"/>
                </a:solidFill>
                <a:latin typeface="Calibri"/>
                <a:ea typeface="Calibri"/>
                <a:cs typeface="Calibri"/>
                <a:sym typeface="Calibri"/>
              </a:rPr>
              <a:t/>
            </a:r>
            <a:br>
              <a:rPr lang="en-US" sz="2267">
                <a:solidFill>
                  <a:srgbClr val="404040"/>
                </a:solidFill>
                <a:latin typeface="Calibri"/>
                <a:ea typeface="Calibri"/>
                <a:cs typeface="Calibri"/>
                <a:sym typeface="Calibri"/>
              </a:rPr>
            </a:br>
            <a:r>
              <a:rPr lang="en-US" sz="2925">
                <a:solidFill>
                  <a:srgbClr val="404040"/>
                </a:solidFill>
                <a:latin typeface="Calibri"/>
                <a:ea typeface="Calibri"/>
                <a:cs typeface="Calibri"/>
                <a:sym typeface="Calibri"/>
              </a:rPr>
              <a:t/>
            </a:r>
            <a:br>
              <a:rPr lang="en-US" sz="2925">
                <a:solidFill>
                  <a:srgbClr val="404040"/>
                </a:solidFill>
                <a:latin typeface="Calibri"/>
                <a:ea typeface="Calibri"/>
                <a:cs typeface="Calibri"/>
                <a:sym typeface="Calibri"/>
              </a:rPr>
            </a:br>
            <a:endParaRPr sz="2925">
              <a:solidFill>
                <a:srgbClr val="404040"/>
              </a:solidFill>
              <a:latin typeface="Calibri"/>
              <a:ea typeface="Calibri"/>
              <a:cs typeface="Calibri"/>
              <a:sym typeface="Calibri"/>
            </a:endParaRPr>
          </a:p>
        </p:txBody>
      </p:sp>
      <p:pic>
        <p:nvPicPr>
          <p:cNvPr id="548" name="Google Shape;548;p96" descr="A picture containing drawing, food&#10;&#10;Description automatically generated"/>
          <p:cNvPicPr preferRelativeResize="0"/>
          <p:nvPr/>
        </p:nvPicPr>
        <p:blipFill rotWithShape="1">
          <a:blip r:embed="rId3">
            <a:alphaModFix/>
          </a:blip>
          <a:srcRect/>
          <a:stretch/>
        </p:blipFill>
        <p:spPr>
          <a:xfrm>
            <a:off x="482601" y="357061"/>
            <a:ext cx="8197342" cy="2643644"/>
          </a:xfrm>
          <a:prstGeom prst="rect">
            <a:avLst/>
          </a:prstGeom>
          <a:noFill/>
          <a:ln>
            <a:noFill/>
          </a:ln>
        </p:spPr>
      </p:pic>
      <p:sp>
        <p:nvSpPr>
          <p:cNvPr id="549" name="Google Shape;549;p96"/>
          <p:cNvSpPr/>
          <p:nvPr/>
        </p:nvSpPr>
        <p:spPr>
          <a:xfrm>
            <a:off x="0" y="3688882"/>
            <a:ext cx="9144000" cy="1454625"/>
          </a:xfrm>
          <a:prstGeom prst="rect">
            <a:avLst/>
          </a:prstGeom>
          <a:solidFill>
            <a:srgbClr val="404040"/>
          </a:solidFill>
          <a:ln>
            <a:noFill/>
          </a:ln>
        </p:spPr>
        <p:txBody>
          <a:bodyPr spcFirstLastPara="1" wrap="square" lIns="68569" tIns="34275" rIns="68569" bIns="34275" anchor="ctr" anchorCtr="0">
            <a:noAutofit/>
          </a:bodyPr>
          <a:lstStyle/>
          <a:p>
            <a:pPr algn="ctr">
              <a:buClr>
                <a:srgbClr val="000000"/>
              </a:buClr>
              <a:buSzPts val="1800"/>
              <a:defRPr/>
            </a:pPr>
            <a:endParaRPr>
              <a:solidFill>
                <a:srgbClr val="FFFFFF"/>
              </a:solidFill>
              <a:latin typeface="Calibri"/>
              <a:ea typeface="Calibri"/>
              <a:cs typeface="Calibri"/>
              <a:sym typeface="Calibri"/>
            </a:endParaRPr>
          </a:p>
        </p:txBody>
      </p:sp>
      <p:sp>
        <p:nvSpPr>
          <p:cNvPr id="550" name="Google Shape;550;p96"/>
          <p:cNvSpPr txBox="1">
            <a:spLocks noGrp="1"/>
          </p:cNvSpPr>
          <p:nvPr>
            <p:ph type="ctrTitle"/>
          </p:nvPr>
        </p:nvSpPr>
        <p:spPr>
          <a:xfrm>
            <a:off x="1200150" y="3088256"/>
            <a:ext cx="6743700" cy="1062225"/>
          </a:xfrm>
          <a:prstGeom prst="rect">
            <a:avLst/>
          </a:prstGeom>
          <a:solidFill>
            <a:srgbClr val="F2F2F2"/>
          </a:solidFill>
          <a:ln w="76200" cap="flat" cmpd="sng">
            <a:solidFill>
              <a:srgbClr val="385623"/>
            </a:solidFill>
            <a:prstDash val="solid"/>
            <a:miter lim="800000"/>
            <a:headEnd type="none" w="sm" len="sm"/>
            <a:tailEnd type="none" w="sm" len="sm"/>
          </a:ln>
        </p:spPr>
        <p:txBody>
          <a:bodyPr spcFirstLastPara="1" vert="horz" wrap="square" lIns="68569" tIns="34275" rIns="68569" bIns="34275" rtlCol="0" anchor="ctr" anchorCtr="0">
            <a:noAutofit/>
          </a:bodyPr>
          <a:lstStyle/>
          <a:p>
            <a:pPr>
              <a:spcBef>
                <a:spcPts val="0"/>
              </a:spcBef>
              <a:buClr>
                <a:srgbClr val="404040"/>
              </a:buClr>
              <a:buSzPts val="2790"/>
            </a:pPr>
            <a:r>
              <a:rPr lang="en-US" sz="2093">
                <a:solidFill>
                  <a:srgbClr val="404040"/>
                </a:solidFill>
              </a:rPr>
              <a:t/>
            </a:r>
            <a:br>
              <a:rPr lang="en-US" sz="2093">
                <a:solidFill>
                  <a:srgbClr val="404040"/>
                </a:solidFill>
              </a:rPr>
            </a:br>
            <a:r>
              <a:rPr lang="en-US" sz="2093">
                <a:solidFill>
                  <a:srgbClr val="404040"/>
                </a:solidFill>
                <a:latin typeface="Arial Narrow"/>
                <a:ea typeface="Arial Narrow"/>
                <a:cs typeface="Arial Narrow"/>
                <a:sym typeface="Arial Narrow"/>
              </a:rPr>
              <a:t>University of South Carolina</a:t>
            </a:r>
            <a:br>
              <a:rPr lang="en-US" sz="2093">
                <a:solidFill>
                  <a:srgbClr val="404040"/>
                </a:solidFill>
                <a:latin typeface="Arial Narrow"/>
                <a:ea typeface="Arial Narrow"/>
                <a:cs typeface="Arial Narrow"/>
                <a:sym typeface="Arial Narrow"/>
              </a:rPr>
            </a:br>
            <a:r>
              <a:rPr lang="en-US" sz="2093">
                <a:solidFill>
                  <a:srgbClr val="404040"/>
                </a:solidFill>
                <a:latin typeface="Arial Narrow"/>
                <a:ea typeface="Arial Narrow"/>
                <a:cs typeface="Arial Narrow"/>
                <a:sym typeface="Arial Narrow"/>
              </a:rPr>
              <a:t>School Behavioral Health Team</a:t>
            </a:r>
            <a:br>
              <a:rPr lang="en-US" sz="2093">
                <a:solidFill>
                  <a:srgbClr val="404040"/>
                </a:solidFill>
                <a:latin typeface="Arial Narrow"/>
                <a:ea typeface="Arial Narrow"/>
                <a:cs typeface="Arial Narrow"/>
                <a:sym typeface="Arial Narrow"/>
              </a:rPr>
            </a:br>
            <a:r>
              <a:rPr lang="en-US" sz="2093">
                <a:solidFill>
                  <a:srgbClr val="404040"/>
                </a:solidFill>
                <a:latin typeface="Arial Narrow"/>
                <a:ea typeface="Arial Narrow"/>
                <a:cs typeface="Arial Narrow"/>
                <a:sym typeface="Arial Narrow"/>
              </a:rPr>
              <a:t>Department of Psychology</a:t>
            </a:r>
            <a:r>
              <a:rPr lang="en-US" sz="2700">
                <a:solidFill>
                  <a:srgbClr val="404040"/>
                </a:solidFill>
                <a:latin typeface="Arial Narrow"/>
                <a:ea typeface="Arial Narrow"/>
                <a:cs typeface="Arial Narrow"/>
                <a:sym typeface="Arial Narrow"/>
              </a:rPr>
              <a:t/>
            </a:r>
            <a:br>
              <a:rPr lang="en-US" sz="2700">
                <a:solidFill>
                  <a:srgbClr val="404040"/>
                </a:solidFill>
                <a:latin typeface="Arial Narrow"/>
                <a:ea typeface="Arial Narrow"/>
                <a:cs typeface="Arial Narrow"/>
                <a:sym typeface="Arial Narrow"/>
              </a:rPr>
            </a:br>
            <a:endParaRPr sz="2700">
              <a:solidFill>
                <a:srgbClr val="404040"/>
              </a:solidFill>
              <a:latin typeface="Arial Narrow"/>
              <a:ea typeface="Arial Narrow"/>
              <a:cs typeface="Arial Narrow"/>
              <a:sym typeface="Arial Narrow"/>
            </a:endParaRPr>
          </a:p>
        </p:txBody>
      </p:sp>
      <p:sp>
        <p:nvSpPr>
          <p:cNvPr id="551" name="Google Shape;551;p96"/>
          <p:cNvSpPr txBox="1">
            <a:spLocks noGrp="1"/>
          </p:cNvSpPr>
          <p:nvPr>
            <p:ph type="subTitle" idx="1"/>
          </p:nvPr>
        </p:nvSpPr>
        <p:spPr>
          <a:xfrm>
            <a:off x="2021396" y="4404539"/>
            <a:ext cx="5101200" cy="788625"/>
          </a:xfrm>
          <a:prstGeom prst="rect">
            <a:avLst/>
          </a:prstGeom>
          <a:noFill/>
          <a:ln>
            <a:noFill/>
          </a:ln>
        </p:spPr>
        <p:txBody>
          <a:bodyPr spcFirstLastPara="1" vert="horz" wrap="square" lIns="68569" tIns="34275" rIns="68569" bIns="34275" rtlCol="0" anchor="t" anchorCtr="0">
            <a:noAutofit/>
          </a:bodyPr>
          <a:lstStyle/>
          <a:p>
            <a:pPr>
              <a:spcBef>
                <a:spcPts val="0"/>
              </a:spcBef>
              <a:buClr>
                <a:srgbClr val="FFFFFF"/>
              </a:buClr>
              <a:buSzPts val="2000"/>
            </a:pPr>
            <a:endParaRPr sz="1500" i="1">
              <a:solidFill>
                <a:srgbClr val="FFFFFF"/>
              </a:solidFill>
            </a:endParaRPr>
          </a:p>
          <a:p>
            <a:pPr>
              <a:spcBef>
                <a:spcPts val="0"/>
              </a:spcBef>
              <a:buClr>
                <a:srgbClr val="FFFFFF"/>
              </a:buClr>
              <a:buSzPts val="2000"/>
            </a:pPr>
            <a:r>
              <a:rPr lang="en-US" sz="2250" b="1">
                <a:solidFill>
                  <a:srgbClr val="FFFFFF"/>
                </a:solidFill>
              </a:rPr>
              <a:t>www.schoolbehavioralhealth.org/basc/</a:t>
            </a:r>
            <a:endParaRPr sz="2550" b="1"/>
          </a:p>
        </p:txBody>
      </p:sp>
      <p:pic>
        <p:nvPicPr>
          <p:cNvPr id="552" name="Google Shape;552;p96"/>
          <p:cNvPicPr preferRelativeResize="0"/>
          <p:nvPr/>
        </p:nvPicPr>
        <p:blipFill>
          <a:blip r:embed="rId4">
            <a:alphaModFix/>
          </a:blip>
          <a:stretch>
            <a:fillRect/>
          </a:stretch>
        </p:blipFill>
        <p:spPr>
          <a:xfrm>
            <a:off x="73744" y="35579"/>
            <a:ext cx="8979694" cy="4336256"/>
          </a:xfrm>
          <a:prstGeom prst="rect">
            <a:avLst/>
          </a:prstGeom>
          <a:noFill/>
          <a:ln>
            <a:noFill/>
          </a:ln>
        </p:spPr>
      </p:pic>
      <p:sp>
        <p:nvSpPr>
          <p:cNvPr id="553" name="Google Shape;553;p96"/>
          <p:cNvSpPr/>
          <p:nvPr/>
        </p:nvSpPr>
        <p:spPr>
          <a:xfrm>
            <a:off x="6647606" y="2538169"/>
            <a:ext cx="2433600" cy="1062225"/>
          </a:xfrm>
          <a:prstGeom prst="rect">
            <a:avLst/>
          </a:prstGeom>
          <a:solidFill>
            <a:schemeClr val="lt2"/>
          </a:solidFill>
          <a:ln>
            <a:noFill/>
          </a:ln>
        </p:spPr>
        <p:txBody>
          <a:bodyPr spcFirstLastPara="1" wrap="square" lIns="68569" tIns="68569" rIns="68569" bIns="68569" anchor="ctr" anchorCtr="0">
            <a:noAutofit/>
          </a:bodyPr>
          <a:lstStyle/>
          <a:p>
            <a:pPr>
              <a:defRPr/>
            </a:pPr>
            <a:r>
              <a:rPr lang="en-US" sz="1425" b="1">
                <a:solidFill>
                  <a:prstClr val="black"/>
                </a:solidFill>
                <a:latin typeface="Calibri"/>
              </a:rPr>
              <a:t>Click our Webinar tab to find upcoming national webinars and recordings of previous presentations!</a:t>
            </a:r>
            <a:endParaRPr sz="1425" b="1">
              <a:solidFill>
                <a:prstClr val="black"/>
              </a:solidFill>
              <a:latin typeface="Calibri"/>
            </a:endParaRPr>
          </a:p>
        </p:txBody>
      </p:sp>
      <p:cxnSp>
        <p:nvCxnSpPr>
          <p:cNvPr id="554" name="Google Shape;554;p96"/>
          <p:cNvCxnSpPr/>
          <p:nvPr/>
        </p:nvCxnSpPr>
        <p:spPr>
          <a:xfrm rot="10800000">
            <a:off x="4619813" y="496781"/>
            <a:ext cx="2645550" cy="2121975"/>
          </a:xfrm>
          <a:prstGeom prst="straightConnector1">
            <a:avLst/>
          </a:prstGeom>
          <a:noFill/>
          <a:ln w="9525"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spTree>
    <p:extLst>
      <p:ext uri="{BB962C8B-B14F-4D97-AF65-F5344CB8AC3E}">
        <p14:creationId xmlns:p14="http://schemas.microsoft.com/office/powerpoint/2010/main" val="142529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3"/>
                                        </p:tgtEl>
                                        <p:attrNameLst>
                                          <p:attrName>style.visibility</p:attrName>
                                        </p:attrNameLst>
                                      </p:cBhvr>
                                      <p:to>
                                        <p:strVal val="visible"/>
                                      </p:to>
                                    </p:set>
                                    <p:animEffect transition="in" filter="fade">
                                      <p:cBhvr>
                                        <p:cTn id="7" dur="1000"/>
                                        <p:tgtEl>
                                          <p:spTgt spid="5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pic>
        <p:nvPicPr>
          <p:cNvPr id="559" name="Google Shape;559;p97"/>
          <p:cNvPicPr preferRelativeResize="0"/>
          <p:nvPr/>
        </p:nvPicPr>
        <p:blipFill rotWithShape="1">
          <a:blip r:embed="rId3">
            <a:alphaModFix/>
          </a:blip>
          <a:srcRect/>
          <a:stretch/>
        </p:blipFill>
        <p:spPr>
          <a:xfrm>
            <a:off x="1890" y="717643"/>
            <a:ext cx="9140219" cy="3708215"/>
          </a:xfrm>
          <a:prstGeom prst="rect">
            <a:avLst/>
          </a:prstGeom>
          <a:noFill/>
          <a:ln>
            <a:noFill/>
          </a:ln>
        </p:spPr>
      </p:pic>
      <p:sp>
        <p:nvSpPr>
          <p:cNvPr id="560" name="Google Shape;560;p97"/>
          <p:cNvSpPr txBox="1">
            <a:spLocks noGrp="1"/>
          </p:cNvSpPr>
          <p:nvPr>
            <p:ph type="title"/>
          </p:nvPr>
        </p:nvSpPr>
        <p:spPr>
          <a:xfrm>
            <a:off x="628650" y="0"/>
            <a:ext cx="7886700" cy="717750"/>
          </a:xfrm>
          <a:prstGeom prst="rect">
            <a:avLst/>
          </a:prstGeom>
          <a:solidFill>
            <a:srgbClr val="F2F2F2"/>
          </a:solidFill>
          <a:ln w="28575" cap="flat" cmpd="sng">
            <a:solidFill>
              <a:srgbClr val="385623"/>
            </a:solidFill>
            <a:prstDash val="solid"/>
            <a:round/>
            <a:headEnd type="none" w="sm" len="sm"/>
            <a:tailEnd type="none" w="sm" len="sm"/>
          </a:ln>
        </p:spPr>
        <p:txBody>
          <a:bodyPr spcFirstLastPara="1" vert="horz" wrap="square" lIns="68569" tIns="34275" rIns="68569" bIns="34275" rtlCol="0" anchor="ctr" anchorCtr="0">
            <a:noAutofit/>
          </a:bodyPr>
          <a:lstStyle/>
          <a:p>
            <a:pPr algn="ctr">
              <a:spcBef>
                <a:spcPts val="0"/>
              </a:spcBef>
              <a:buClr>
                <a:schemeClr val="dk1"/>
              </a:buClr>
              <a:buSzPts val="4400"/>
            </a:pPr>
            <a:r>
              <a:rPr lang="en-US">
                <a:latin typeface="Arial Narrow"/>
                <a:ea typeface="Arial Narrow"/>
                <a:cs typeface="Arial Narrow"/>
                <a:sym typeface="Arial Narrow"/>
              </a:rPr>
              <a:t>3 Ways to Stay Connected</a:t>
            </a:r>
            <a:endParaRPr/>
          </a:p>
        </p:txBody>
      </p:sp>
      <p:sp>
        <p:nvSpPr>
          <p:cNvPr id="561" name="Google Shape;561;p97"/>
          <p:cNvSpPr txBox="1">
            <a:spLocks noGrp="1"/>
          </p:cNvSpPr>
          <p:nvPr>
            <p:ph type="body" idx="1"/>
          </p:nvPr>
        </p:nvSpPr>
        <p:spPr>
          <a:xfrm>
            <a:off x="635006" y="684188"/>
            <a:ext cx="2034900" cy="468225"/>
          </a:xfrm>
          <a:prstGeom prst="rect">
            <a:avLst/>
          </a:prstGeom>
          <a:noFill/>
          <a:ln>
            <a:noFill/>
          </a:ln>
        </p:spPr>
        <p:txBody>
          <a:bodyPr spcFirstLastPara="1" vert="horz" wrap="square" lIns="68569" tIns="34275" rIns="68569" bIns="34275" rtlCol="0" anchor="b" anchorCtr="0">
            <a:noAutofit/>
          </a:bodyPr>
          <a:lstStyle/>
          <a:p>
            <a:pPr marL="342900" indent="-285750" algn="ctr">
              <a:spcBef>
                <a:spcPts val="0"/>
              </a:spcBef>
              <a:buSzPts val="2400"/>
              <a:buFont typeface="Arial Narrow"/>
              <a:buAutoNum type="arabicPeriod"/>
            </a:pPr>
            <a:r>
              <a:rPr lang="en-US" b="0">
                <a:latin typeface="Arial Narrow"/>
                <a:ea typeface="Arial Narrow"/>
                <a:cs typeface="Arial Narrow"/>
                <a:sym typeface="Arial Narrow"/>
              </a:rPr>
              <a:t>Monthly Flyer</a:t>
            </a:r>
            <a:endParaRPr/>
          </a:p>
        </p:txBody>
      </p:sp>
      <p:sp>
        <p:nvSpPr>
          <p:cNvPr id="562" name="Google Shape;562;p97"/>
          <p:cNvSpPr txBox="1">
            <a:spLocks noGrp="1"/>
          </p:cNvSpPr>
          <p:nvPr>
            <p:ph type="body" idx="3"/>
          </p:nvPr>
        </p:nvSpPr>
        <p:spPr>
          <a:xfrm>
            <a:off x="2989050" y="684188"/>
            <a:ext cx="2643975" cy="468225"/>
          </a:xfrm>
          <a:prstGeom prst="rect">
            <a:avLst/>
          </a:prstGeom>
          <a:noFill/>
          <a:ln>
            <a:noFill/>
          </a:ln>
        </p:spPr>
        <p:txBody>
          <a:bodyPr spcFirstLastPara="1" vert="horz" wrap="square" lIns="68569" tIns="34275" rIns="68569" bIns="34275" rtlCol="0" anchor="b" anchorCtr="0">
            <a:noAutofit/>
          </a:bodyPr>
          <a:lstStyle/>
          <a:p>
            <a:pPr algn="ctr">
              <a:spcBef>
                <a:spcPts val="0"/>
              </a:spcBef>
              <a:buClr>
                <a:schemeClr val="dk1"/>
              </a:buClr>
              <a:buSzPts val="2400"/>
            </a:pPr>
            <a:r>
              <a:rPr lang="en-US" b="0">
                <a:latin typeface="Arial Narrow"/>
                <a:ea typeface="Arial Narrow"/>
                <a:cs typeface="Arial Narrow"/>
                <a:sym typeface="Arial Narrow"/>
              </a:rPr>
              <a:t>2. Calendar of Events</a:t>
            </a:r>
            <a:endParaRPr/>
          </a:p>
        </p:txBody>
      </p:sp>
      <p:sp>
        <p:nvSpPr>
          <p:cNvPr id="563" name="Google Shape;563;p97"/>
          <p:cNvSpPr txBox="1"/>
          <p:nvPr/>
        </p:nvSpPr>
        <p:spPr>
          <a:xfrm>
            <a:off x="5700982" y="1807638"/>
            <a:ext cx="3887325" cy="2763450"/>
          </a:xfrm>
          <a:prstGeom prst="rect">
            <a:avLst/>
          </a:prstGeom>
          <a:noFill/>
          <a:ln>
            <a:noFill/>
          </a:ln>
        </p:spPr>
        <p:txBody>
          <a:bodyPr spcFirstLastPara="1" wrap="square" lIns="68569" tIns="34275" rIns="68569" bIns="34275" anchor="t" anchorCtr="0">
            <a:noAutofit/>
          </a:bodyPr>
          <a:lstStyle/>
          <a:p>
            <a:pPr>
              <a:lnSpc>
                <a:spcPct val="90000"/>
              </a:lnSpc>
              <a:buClr>
                <a:srgbClr val="000000"/>
              </a:buClr>
              <a:buSzPts val="2800"/>
              <a:defRPr/>
            </a:pPr>
            <a:endParaRPr sz="2100">
              <a:solidFill>
                <a:srgbClr val="000000"/>
              </a:solidFill>
              <a:latin typeface="Calibri"/>
              <a:ea typeface="Calibri"/>
              <a:cs typeface="Calibri"/>
              <a:sym typeface="Calibri"/>
            </a:endParaRPr>
          </a:p>
        </p:txBody>
      </p:sp>
      <p:sp>
        <p:nvSpPr>
          <p:cNvPr id="564" name="Google Shape;564;p97"/>
          <p:cNvSpPr txBox="1"/>
          <p:nvPr/>
        </p:nvSpPr>
        <p:spPr>
          <a:xfrm>
            <a:off x="6038494" y="684185"/>
            <a:ext cx="2333475" cy="468225"/>
          </a:xfrm>
          <a:prstGeom prst="rect">
            <a:avLst/>
          </a:prstGeom>
          <a:noFill/>
          <a:ln>
            <a:noFill/>
          </a:ln>
        </p:spPr>
        <p:txBody>
          <a:bodyPr spcFirstLastPara="1" wrap="square" lIns="68569" tIns="34275" rIns="68569" bIns="34275" anchor="b" anchorCtr="0">
            <a:noAutofit/>
          </a:bodyPr>
          <a:lstStyle/>
          <a:p>
            <a:pPr algn="ctr">
              <a:lnSpc>
                <a:spcPct val="90000"/>
              </a:lnSpc>
              <a:buClr>
                <a:srgbClr val="000000"/>
              </a:buClr>
              <a:buSzPts val="2400"/>
              <a:defRPr/>
            </a:pPr>
            <a:r>
              <a:rPr lang="en-US" sz="1800">
                <a:solidFill>
                  <a:prstClr val="black"/>
                </a:solidFill>
                <a:latin typeface="Arial Narrow"/>
                <a:ea typeface="Arial Narrow"/>
                <a:cs typeface="Arial Narrow"/>
                <a:sym typeface="Arial Narrow"/>
              </a:rPr>
              <a:t>3. Social Media</a:t>
            </a:r>
            <a:endParaRPr sz="1050">
              <a:solidFill>
                <a:srgbClr val="000000"/>
              </a:solidFill>
              <a:latin typeface="Arial"/>
              <a:ea typeface="Arial"/>
              <a:cs typeface="Arial"/>
              <a:sym typeface="Arial"/>
            </a:endParaRPr>
          </a:p>
        </p:txBody>
      </p:sp>
      <p:pic>
        <p:nvPicPr>
          <p:cNvPr id="565" name="Google Shape;565;p97"/>
          <p:cNvPicPr preferRelativeResize="0"/>
          <p:nvPr/>
        </p:nvPicPr>
        <p:blipFill rotWithShape="1">
          <a:blip r:embed="rId4">
            <a:alphaModFix/>
          </a:blip>
          <a:srcRect/>
          <a:stretch/>
        </p:blipFill>
        <p:spPr>
          <a:xfrm rot="-5400000">
            <a:off x="4214277" y="211579"/>
            <a:ext cx="715447" cy="9144002"/>
          </a:xfrm>
          <a:prstGeom prst="rect">
            <a:avLst/>
          </a:prstGeom>
          <a:noFill/>
          <a:ln>
            <a:noFill/>
          </a:ln>
        </p:spPr>
      </p:pic>
      <p:pic>
        <p:nvPicPr>
          <p:cNvPr id="566" name="Google Shape;566;p97" descr="A picture containing drawing&#10;&#10;Description automatically generated"/>
          <p:cNvPicPr preferRelativeResize="0"/>
          <p:nvPr/>
        </p:nvPicPr>
        <p:blipFill rotWithShape="1">
          <a:blip r:embed="rId5">
            <a:alphaModFix/>
          </a:blip>
          <a:srcRect/>
          <a:stretch/>
        </p:blipFill>
        <p:spPr>
          <a:xfrm>
            <a:off x="36664" y="67713"/>
            <a:ext cx="557213" cy="582216"/>
          </a:xfrm>
          <a:prstGeom prst="rect">
            <a:avLst/>
          </a:prstGeom>
          <a:noFill/>
          <a:ln>
            <a:noFill/>
          </a:ln>
        </p:spPr>
      </p:pic>
      <p:pic>
        <p:nvPicPr>
          <p:cNvPr id="567" name="Google Shape;567;p97"/>
          <p:cNvPicPr preferRelativeResize="0"/>
          <p:nvPr/>
        </p:nvPicPr>
        <p:blipFill rotWithShape="1">
          <a:blip r:embed="rId6">
            <a:alphaModFix/>
          </a:blip>
          <a:srcRect/>
          <a:stretch/>
        </p:blipFill>
        <p:spPr>
          <a:xfrm>
            <a:off x="8549814" y="64478"/>
            <a:ext cx="557832" cy="580694"/>
          </a:xfrm>
          <a:prstGeom prst="rect">
            <a:avLst/>
          </a:prstGeom>
          <a:noFill/>
          <a:ln>
            <a:noFill/>
          </a:ln>
        </p:spPr>
      </p:pic>
      <p:sp>
        <p:nvSpPr>
          <p:cNvPr id="568" name="Google Shape;568;p97"/>
          <p:cNvSpPr txBox="1"/>
          <p:nvPr/>
        </p:nvSpPr>
        <p:spPr>
          <a:xfrm>
            <a:off x="224850" y="4553269"/>
            <a:ext cx="8882775" cy="468225"/>
          </a:xfrm>
          <a:prstGeom prst="rect">
            <a:avLst/>
          </a:prstGeom>
          <a:noFill/>
          <a:ln>
            <a:noFill/>
          </a:ln>
        </p:spPr>
        <p:txBody>
          <a:bodyPr spcFirstLastPara="1" wrap="square" lIns="68569" tIns="68569" rIns="68569" bIns="68569" anchor="t" anchorCtr="0">
            <a:noAutofit/>
          </a:bodyPr>
          <a:lstStyle/>
          <a:p>
            <a:pPr>
              <a:buClr>
                <a:srgbClr val="000000"/>
              </a:buClr>
              <a:buSzPts val="2900"/>
              <a:defRPr/>
            </a:pPr>
            <a:r>
              <a:rPr lang="en-US" sz="2175">
                <a:solidFill>
                  <a:srgbClr val="FFFFFF"/>
                </a:solidFill>
                <a:latin typeface="Calibri"/>
                <a:ea typeface="Calibri"/>
                <a:cs typeface="Calibri"/>
                <a:sym typeface="Calibri"/>
              </a:rPr>
              <a:t>       #bekind                #beconnected              #beBASC                   #3Be</a:t>
            </a:r>
            <a:endParaRPr sz="2175">
              <a:solidFill>
                <a:srgbClr val="FFFFFF"/>
              </a:solidFill>
              <a:latin typeface="Calibri"/>
              <a:ea typeface="Calibri"/>
              <a:cs typeface="Calibri"/>
              <a:sym typeface="Calibri"/>
            </a:endParaRPr>
          </a:p>
        </p:txBody>
      </p:sp>
      <p:sp>
        <p:nvSpPr>
          <p:cNvPr id="569" name="Google Shape;569;p97"/>
          <p:cNvSpPr txBox="1"/>
          <p:nvPr/>
        </p:nvSpPr>
        <p:spPr>
          <a:xfrm>
            <a:off x="6908475" y="1517438"/>
            <a:ext cx="1818900" cy="2543400"/>
          </a:xfrm>
          <a:prstGeom prst="rect">
            <a:avLst/>
          </a:prstGeom>
          <a:noFill/>
          <a:ln>
            <a:noFill/>
          </a:ln>
        </p:spPr>
        <p:txBody>
          <a:bodyPr spcFirstLastPara="1" wrap="square" lIns="68569" tIns="68569" rIns="68569" bIns="68569" anchor="t" anchorCtr="0">
            <a:noAutofit/>
          </a:bodyPr>
          <a:lstStyle/>
          <a:p>
            <a:pPr>
              <a:buClr>
                <a:srgbClr val="000000"/>
              </a:buClr>
              <a:buSzPts val="1500"/>
              <a:defRPr/>
            </a:pPr>
            <a:r>
              <a:rPr lang="en-US" sz="1725" b="1">
                <a:solidFill>
                  <a:prstClr val="black"/>
                </a:solidFill>
                <a:latin typeface="Calibri"/>
                <a:ea typeface="Calibri"/>
                <a:cs typeface="Calibri"/>
                <a:sym typeface="Calibri"/>
              </a:rPr>
              <a:t>@BeBAofSC</a:t>
            </a:r>
            <a:endParaRPr sz="1725" b="1">
              <a:solidFill>
                <a:prstClr val="black"/>
              </a:solidFill>
              <a:latin typeface="Calibri"/>
              <a:ea typeface="Calibri"/>
              <a:cs typeface="Calibri"/>
              <a:sym typeface="Calibri"/>
            </a:endParaRPr>
          </a:p>
          <a:p>
            <a:pPr>
              <a:buClr>
                <a:srgbClr val="000000"/>
              </a:buClr>
              <a:buSzPts val="1500"/>
              <a:defRPr/>
            </a:pPr>
            <a:endParaRPr sz="1425" b="1">
              <a:solidFill>
                <a:prstClr val="black"/>
              </a:solidFill>
              <a:latin typeface="Calibri"/>
              <a:ea typeface="Calibri"/>
              <a:cs typeface="Calibri"/>
              <a:sym typeface="Calibri"/>
            </a:endParaRPr>
          </a:p>
          <a:p>
            <a:pPr>
              <a:buClr>
                <a:srgbClr val="000000"/>
              </a:buClr>
              <a:buSzPts val="1500"/>
              <a:defRPr/>
            </a:pPr>
            <a:endParaRPr sz="1425" b="1">
              <a:solidFill>
                <a:prstClr val="black"/>
              </a:solidFill>
              <a:latin typeface="Calibri"/>
              <a:ea typeface="Calibri"/>
              <a:cs typeface="Calibri"/>
              <a:sym typeface="Calibri"/>
            </a:endParaRPr>
          </a:p>
          <a:p>
            <a:pPr>
              <a:buClr>
                <a:srgbClr val="000000"/>
              </a:buClr>
              <a:buSzPts val="1500"/>
              <a:defRPr/>
            </a:pPr>
            <a:r>
              <a:rPr lang="en-US" sz="1725" b="1">
                <a:solidFill>
                  <a:prstClr val="black"/>
                </a:solidFill>
                <a:latin typeface="Calibri"/>
                <a:ea typeface="Calibri"/>
                <a:cs typeface="Calibri"/>
                <a:sym typeface="Calibri"/>
              </a:rPr>
              <a:t>@BeBAofSC</a:t>
            </a:r>
            <a:endParaRPr sz="1725" b="1">
              <a:solidFill>
                <a:prstClr val="black"/>
              </a:solidFill>
              <a:latin typeface="Calibri"/>
              <a:ea typeface="Calibri"/>
              <a:cs typeface="Calibri"/>
              <a:sym typeface="Calibri"/>
            </a:endParaRPr>
          </a:p>
          <a:p>
            <a:pPr>
              <a:buClr>
                <a:srgbClr val="000000"/>
              </a:buClr>
              <a:buSzPts val="1500"/>
              <a:defRPr/>
            </a:pPr>
            <a:endParaRPr sz="1200" b="1">
              <a:solidFill>
                <a:prstClr val="black"/>
              </a:solidFill>
              <a:latin typeface="Calibri"/>
              <a:ea typeface="Calibri"/>
              <a:cs typeface="Calibri"/>
              <a:sym typeface="Calibri"/>
            </a:endParaRPr>
          </a:p>
          <a:p>
            <a:pPr>
              <a:buClr>
                <a:srgbClr val="000000"/>
              </a:buClr>
              <a:buSzPts val="1500"/>
              <a:defRPr/>
            </a:pPr>
            <a:endParaRPr sz="1200" b="1">
              <a:solidFill>
                <a:prstClr val="black"/>
              </a:solidFill>
              <a:latin typeface="Calibri"/>
              <a:ea typeface="Calibri"/>
              <a:cs typeface="Calibri"/>
              <a:sym typeface="Calibri"/>
            </a:endParaRPr>
          </a:p>
          <a:p>
            <a:pPr>
              <a:buClr>
                <a:srgbClr val="000000"/>
              </a:buClr>
              <a:buSzPts val="1500"/>
              <a:defRPr/>
            </a:pPr>
            <a:endParaRPr sz="1200" b="1">
              <a:solidFill>
                <a:prstClr val="black"/>
              </a:solidFill>
              <a:latin typeface="Calibri"/>
              <a:ea typeface="Calibri"/>
              <a:cs typeface="Calibri"/>
              <a:sym typeface="Calibri"/>
            </a:endParaRPr>
          </a:p>
          <a:p>
            <a:pPr>
              <a:buClr>
                <a:srgbClr val="000000"/>
              </a:buClr>
              <a:buSzPts val="1500"/>
              <a:defRPr/>
            </a:pPr>
            <a:r>
              <a:rPr lang="en-US" sz="1200" b="1">
                <a:solidFill>
                  <a:prstClr val="black"/>
                </a:solidFill>
                <a:latin typeface="Calibri"/>
                <a:ea typeface="Calibri"/>
                <a:cs typeface="Calibri"/>
                <a:sym typeface="Calibri"/>
              </a:rPr>
              <a:t>@schoolbehavioralhealth</a:t>
            </a:r>
            <a:endParaRPr sz="1200" b="1">
              <a:solidFill>
                <a:prstClr val="black"/>
              </a:solidFill>
              <a:latin typeface="Calibri"/>
              <a:ea typeface="Calibri"/>
              <a:cs typeface="Calibri"/>
              <a:sym typeface="Calibri"/>
            </a:endParaRPr>
          </a:p>
          <a:p>
            <a:pPr>
              <a:buClr>
                <a:srgbClr val="000000"/>
              </a:buClr>
              <a:buSzPts val="1500"/>
              <a:defRPr/>
            </a:pPr>
            <a:endParaRPr sz="1200" b="1">
              <a:solidFill>
                <a:prstClr val="black"/>
              </a:solidFill>
              <a:latin typeface="Calibri"/>
              <a:ea typeface="Calibri"/>
              <a:cs typeface="Calibri"/>
              <a:sym typeface="Calibri"/>
            </a:endParaRPr>
          </a:p>
          <a:p>
            <a:pPr>
              <a:buClr>
                <a:srgbClr val="000000"/>
              </a:buClr>
              <a:buSzPts val="1500"/>
              <a:defRPr/>
            </a:pPr>
            <a:endParaRPr sz="1200" b="1">
              <a:solidFill>
                <a:prstClr val="black"/>
              </a:solidFill>
              <a:latin typeface="Calibri"/>
              <a:ea typeface="Calibri"/>
              <a:cs typeface="Calibri"/>
              <a:sym typeface="Calibri"/>
            </a:endParaRPr>
          </a:p>
          <a:p>
            <a:pPr>
              <a:buClr>
                <a:srgbClr val="000000"/>
              </a:buClr>
              <a:buSzPts val="1500"/>
              <a:defRPr/>
            </a:pPr>
            <a:endParaRPr sz="1200" b="1">
              <a:solidFill>
                <a:prstClr val="black"/>
              </a:solidFill>
              <a:latin typeface="Calibri"/>
              <a:ea typeface="Calibri"/>
              <a:cs typeface="Calibri"/>
              <a:sym typeface="Calibri"/>
            </a:endParaRPr>
          </a:p>
          <a:p>
            <a:pPr>
              <a:buClr>
                <a:srgbClr val="000000"/>
              </a:buClr>
              <a:buSzPts val="1500"/>
              <a:defRPr/>
            </a:pPr>
            <a:r>
              <a:rPr lang="en-US" sz="1200" b="1">
                <a:solidFill>
                  <a:prstClr val="black"/>
                </a:solidFill>
                <a:latin typeface="Calibri"/>
                <a:ea typeface="Calibri"/>
                <a:cs typeface="Calibri"/>
                <a:sym typeface="Calibri"/>
              </a:rPr>
              <a:t>  </a:t>
            </a:r>
            <a:r>
              <a:rPr lang="en-US" sz="1200" b="1" u="sng">
                <a:solidFill>
                  <a:srgbClr val="0563C1"/>
                </a:solidFill>
                <a:latin typeface="Calibri"/>
                <a:ea typeface="Calibri"/>
                <a:cs typeface="Calibri"/>
                <a:sym typeface="Calibri"/>
                <a:hlinkClick r:id="rId7"/>
              </a:rPr>
              <a:t>BASC Youtube</a:t>
            </a:r>
            <a:r>
              <a:rPr lang="en-US" sz="1200" b="1">
                <a:solidFill>
                  <a:prstClr val="black"/>
                </a:solidFill>
                <a:latin typeface="Calibri"/>
                <a:ea typeface="Calibri"/>
                <a:cs typeface="Calibri"/>
                <a:sym typeface="Calibri"/>
              </a:rPr>
              <a:t> </a:t>
            </a:r>
            <a:endParaRPr sz="1200" b="1">
              <a:solidFill>
                <a:srgbClr val="000000"/>
              </a:solidFill>
              <a:latin typeface="Calibri"/>
              <a:ea typeface="Calibri"/>
              <a:cs typeface="Calibri"/>
              <a:sym typeface="Calibri"/>
            </a:endParaRPr>
          </a:p>
        </p:txBody>
      </p:sp>
      <p:pic>
        <p:nvPicPr>
          <p:cNvPr id="570" name="Google Shape;570;p97"/>
          <p:cNvPicPr preferRelativeResize="0"/>
          <p:nvPr/>
        </p:nvPicPr>
        <p:blipFill>
          <a:blip r:embed="rId8">
            <a:alphaModFix/>
          </a:blip>
          <a:stretch>
            <a:fillRect/>
          </a:stretch>
        </p:blipFill>
        <p:spPr>
          <a:xfrm>
            <a:off x="456600" y="1368075"/>
            <a:ext cx="2440744" cy="2763450"/>
          </a:xfrm>
          <a:prstGeom prst="rect">
            <a:avLst/>
          </a:prstGeom>
          <a:noFill/>
          <a:ln>
            <a:noFill/>
          </a:ln>
        </p:spPr>
      </p:pic>
      <p:pic>
        <p:nvPicPr>
          <p:cNvPr id="571" name="Google Shape;571;p97"/>
          <p:cNvPicPr preferRelativeResize="0"/>
          <p:nvPr/>
        </p:nvPicPr>
        <p:blipFill>
          <a:blip r:embed="rId9">
            <a:alphaModFix/>
          </a:blip>
          <a:stretch>
            <a:fillRect/>
          </a:stretch>
        </p:blipFill>
        <p:spPr>
          <a:xfrm>
            <a:off x="6038491" y="1368066"/>
            <a:ext cx="783832" cy="715444"/>
          </a:xfrm>
          <a:prstGeom prst="rect">
            <a:avLst/>
          </a:prstGeom>
          <a:noFill/>
          <a:ln>
            <a:noFill/>
          </a:ln>
        </p:spPr>
      </p:pic>
      <p:pic>
        <p:nvPicPr>
          <p:cNvPr id="572" name="Google Shape;572;p97"/>
          <p:cNvPicPr preferRelativeResize="0"/>
          <p:nvPr/>
        </p:nvPicPr>
        <p:blipFill>
          <a:blip r:embed="rId10">
            <a:alphaModFix/>
          </a:blip>
          <a:stretch>
            <a:fillRect/>
          </a:stretch>
        </p:blipFill>
        <p:spPr>
          <a:xfrm>
            <a:off x="6008662" y="2109629"/>
            <a:ext cx="843491" cy="717750"/>
          </a:xfrm>
          <a:prstGeom prst="rect">
            <a:avLst/>
          </a:prstGeom>
          <a:noFill/>
          <a:ln>
            <a:noFill/>
          </a:ln>
        </p:spPr>
      </p:pic>
      <p:pic>
        <p:nvPicPr>
          <p:cNvPr id="573" name="Google Shape;573;p97"/>
          <p:cNvPicPr preferRelativeResize="0"/>
          <p:nvPr/>
        </p:nvPicPr>
        <p:blipFill>
          <a:blip r:embed="rId11">
            <a:alphaModFix/>
          </a:blip>
          <a:stretch>
            <a:fillRect/>
          </a:stretch>
        </p:blipFill>
        <p:spPr>
          <a:xfrm>
            <a:off x="6124650" y="2842764"/>
            <a:ext cx="783825" cy="693187"/>
          </a:xfrm>
          <a:prstGeom prst="rect">
            <a:avLst/>
          </a:prstGeom>
          <a:noFill/>
          <a:ln>
            <a:noFill/>
          </a:ln>
        </p:spPr>
      </p:pic>
      <p:pic>
        <p:nvPicPr>
          <p:cNvPr id="574" name="Google Shape;574;p97"/>
          <p:cNvPicPr preferRelativeResize="0"/>
          <p:nvPr/>
        </p:nvPicPr>
        <p:blipFill>
          <a:blip r:embed="rId12">
            <a:alphaModFix/>
          </a:blip>
          <a:stretch>
            <a:fillRect/>
          </a:stretch>
        </p:blipFill>
        <p:spPr>
          <a:xfrm>
            <a:off x="6124641" y="3551325"/>
            <a:ext cx="783825" cy="582225"/>
          </a:xfrm>
          <a:prstGeom prst="rect">
            <a:avLst/>
          </a:prstGeom>
          <a:noFill/>
          <a:ln>
            <a:noFill/>
          </a:ln>
        </p:spPr>
      </p:pic>
      <p:pic>
        <p:nvPicPr>
          <p:cNvPr id="575" name="Google Shape;575;p97"/>
          <p:cNvPicPr preferRelativeResize="0"/>
          <p:nvPr/>
        </p:nvPicPr>
        <p:blipFill>
          <a:blip r:embed="rId13">
            <a:alphaModFix/>
          </a:blip>
          <a:stretch>
            <a:fillRect/>
          </a:stretch>
        </p:blipFill>
        <p:spPr>
          <a:xfrm>
            <a:off x="2963512" y="1299647"/>
            <a:ext cx="2978981" cy="2978981"/>
          </a:xfrm>
          <a:prstGeom prst="rect">
            <a:avLst/>
          </a:prstGeom>
          <a:noFill/>
          <a:ln>
            <a:noFill/>
          </a:ln>
        </p:spPr>
      </p:pic>
    </p:spTree>
    <p:extLst>
      <p:ext uri="{BB962C8B-B14F-4D97-AF65-F5344CB8AC3E}">
        <p14:creationId xmlns:p14="http://schemas.microsoft.com/office/powerpoint/2010/main" val="14803008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pic>
        <p:nvPicPr>
          <p:cNvPr id="580" name="Google Shape;580;p98"/>
          <p:cNvPicPr preferRelativeResize="0"/>
          <p:nvPr/>
        </p:nvPicPr>
        <p:blipFill rotWithShape="1">
          <a:blip r:embed="rId3">
            <a:alphaModFix/>
          </a:blip>
          <a:srcRect/>
          <a:stretch/>
        </p:blipFill>
        <p:spPr>
          <a:xfrm>
            <a:off x="0" y="-7144"/>
            <a:ext cx="9140220" cy="4165453"/>
          </a:xfrm>
          <a:prstGeom prst="rect">
            <a:avLst/>
          </a:prstGeom>
          <a:noFill/>
          <a:ln>
            <a:noFill/>
          </a:ln>
        </p:spPr>
      </p:pic>
      <p:sp>
        <p:nvSpPr>
          <p:cNvPr id="581" name="Google Shape;581;p98"/>
          <p:cNvSpPr txBox="1">
            <a:spLocks noGrp="1"/>
          </p:cNvSpPr>
          <p:nvPr>
            <p:ph type="title"/>
          </p:nvPr>
        </p:nvSpPr>
        <p:spPr>
          <a:xfrm>
            <a:off x="4959254" y="619267"/>
            <a:ext cx="2728119" cy="625413"/>
          </a:xfrm>
          <a:prstGeom prst="rect">
            <a:avLst/>
          </a:prstGeom>
          <a:solidFill>
            <a:srgbClr val="F2F2F2"/>
          </a:solidFill>
          <a:ln w="28575" cap="flat" cmpd="sng">
            <a:solidFill>
              <a:srgbClr val="385623"/>
            </a:solidFill>
            <a:prstDash val="solid"/>
            <a:round/>
            <a:headEnd type="none" w="sm" len="sm"/>
            <a:tailEnd type="none" w="sm" len="sm"/>
          </a:ln>
        </p:spPr>
        <p:txBody>
          <a:bodyPr spcFirstLastPara="1" vert="horz" wrap="square" lIns="68569" tIns="34275" rIns="68569" bIns="34275" rtlCol="0" anchor="b" anchorCtr="0">
            <a:noAutofit/>
          </a:bodyPr>
          <a:lstStyle/>
          <a:p>
            <a:pPr algn="ctr">
              <a:spcBef>
                <a:spcPts val="0"/>
              </a:spcBef>
              <a:buClr>
                <a:schemeClr val="dk1"/>
              </a:buClr>
              <a:buSzPts val="4400"/>
            </a:pPr>
            <a:r>
              <a:rPr lang="en-US" sz="3300">
                <a:latin typeface="Arial Narrow"/>
                <a:ea typeface="Arial Narrow"/>
                <a:cs typeface="Arial Narrow"/>
                <a:sym typeface="Arial Narrow"/>
              </a:rPr>
              <a:t>Realm 3</a:t>
            </a:r>
            <a:endParaRPr/>
          </a:p>
        </p:txBody>
      </p:sp>
      <p:sp>
        <p:nvSpPr>
          <p:cNvPr id="582" name="Google Shape;582;p98"/>
          <p:cNvSpPr txBox="1">
            <a:spLocks noGrp="1"/>
          </p:cNvSpPr>
          <p:nvPr>
            <p:ph type="body" idx="2"/>
          </p:nvPr>
        </p:nvSpPr>
        <p:spPr>
          <a:xfrm>
            <a:off x="4954144" y="1244681"/>
            <a:ext cx="3028050" cy="2957850"/>
          </a:xfrm>
          <a:prstGeom prst="rect">
            <a:avLst/>
          </a:prstGeom>
          <a:noFill/>
          <a:ln>
            <a:noFill/>
          </a:ln>
        </p:spPr>
        <p:txBody>
          <a:bodyPr spcFirstLastPara="1" vert="horz" wrap="square" lIns="68569" tIns="34275" rIns="68569" bIns="34275" rtlCol="0" anchor="t" anchorCtr="0">
            <a:noAutofit/>
          </a:bodyPr>
          <a:lstStyle/>
          <a:p>
            <a:pPr marL="214313" indent="-214313">
              <a:spcBef>
                <a:spcPts val="0"/>
              </a:spcBef>
              <a:buClr>
                <a:schemeClr val="dk1"/>
              </a:buClr>
              <a:buSzPts val="3000"/>
              <a:buChar char="•"/>
            </a:pPr>
            <a:r>
              <a:rPr lang="en-US" sz="1800">
                <a:latin typeface="Arial"/>
                <a:ea typeface="Arial"/>
                <a:cs typeface="Arial"/>
                <a:sym typeface="Arial"/>
              </a:rPr>
              <a:t>Direct support to schools at building and district level</a:t>
            </a:r>
            <a:endParaRPr/>
          </a:p>
          <a:p>
            <a:pPr marL="214313" indent="-214313">
              <a:buClr>
                <a:schemeClr val="dk1"/>
              </a:buClr>
              <a:buSzPts val="3000"/>
              <a:buChar char="•"/>
            </a:pPr>
            <a:r>
              <a:rPr lang="en-US" sz="1800">
                <a:latin typeface="Arial"/>
                <a:ea typeface="Arial"/>
                <a:cs typeface="Arial"/>
                <a:sym typeface="Arial"/>
              </a:rPr>
              <a:t>Coaching of High Leverage Practices</a:t>
            </a:r>
            <a:endParaRPr/>
          </a:p>
          <a:p>
            <a:pPr marL="257175" indent="-257175">
              <a:buClr>
                <a:schemeClr val="dk1"/>
              </a:buClr>
              <a:buSzPts val="3000"/>
              <a:buChar char="•"/>
            </a:pPr>
            <a:r>
              <a:rPr lang="en-US" sz="1800">
                <a:latin typeface="Arial"/>
                <a:ea typeface="Arial"/>
                <a:cs typeface="Arial"/>
                <a:sym typeface="Arial"/>
              </a:rPr>
              <a:t>Technical Support</a:t>
            </a:r>
            <a:endParaRPr/>
          </a:p>
          <a:p>
            <a:pPr marL="214313" indent="-214313">
              <a:buClr>
                <a:schemeClr val="dk1"/>
              </a:buClr>
              <a:buSzPts val="3000"/>
              <a:buChar char="•"/>
            </a:pPr>
            <a:r>
              <a:rPr lang="en-US" sz="1800">
                <a:latin typeface="Arial"/>
                <a:ea typeface="Arial"/>
                <a:cs typeface="Arial"/>
                <a:sym typeface="Arial"/>
              </a:rPr>
              <a:t>Promotion of evidence-based practices across the MTSS</a:t>
            </a:r>
            <a:endParaRPr/>
          </a:p>
        </p:txBody>
      </p:sp>
      <p:pic>
        <p:nvPicPr>
          <p:cNvPr id="583" name="Google Shape;583;p98"/>
          <p:cNvPicPr preferRelativeResize="0"/>
          <p:nvPr/>
        </p:nvPicPr>
        <p:blipFill rotWithShape="1">
          <a:blip r:embed="rId4">
            <a:alphaModFix/>
          </a:blip>
          <a:srcRect/>
          <a:stretch/>
        </p:blipFill>
        <p:spPr>
          <a:xfrm>
            <a:off x="7869844" y="-3581"/>
            <a:ext cx="1274156" cy="5143501"/>
          </a:xfrm>
          <a:prstGeom prst="rect">
            <a:avLst/>
          </a:prstGeom>
          <a:noFill/>
          <a:ln>
            <a:noFill/>
          </a:ln>
        </p:spPr>
      </p:pic>
      <p:pic>
        <p:nvPicPr>
          <p:cNvPr id="584" name="Google Shape;584;p98"/>
          <p:cNvPicPr preferRelativeResize="0"/>
          <p:nvPr/>
        </p:nvPicPr>
        <p:blipFill rotWithShape="1">
          <a:blip r:embed="rId5">
            <a:alphaModFix/>
          </a:blip>
          <a:srcRect/>
          <a:stretch/>
        </p:blipFill>
        <p:spPr>
          <a:xfrm>
            <a:off x="0" y="4156935"/>
            <a:ext cx="9144000" cy="986565"/>
          </a:xfrm>
          <a:prstGeom prst="rect">
            <a:avLst/>
          </a:prstGeom>
          <a:noFill/>
          <a:ln>
            <a:noFill/>
          </a:ln>
        </p:spPr>
      </p:pic>
      <p:pic>
        <p:nvPicPr>
          <p:cNvPr id="585" name="Google Shape;585;p98" descr="A picture containing drawing&#10;&#10;Description automatically generated"/>
          <p:cNvPicPr preferRelativeResize="0"/>
          <p:nvPr/>
        </p:nvPicPr>
        <p:blipFill rotWithShape="1">
          <a:blip r:embed="rId6">
            <a:alphaModFix/>
          </a:blip>
          <a:srcRect/>
          <a:stretch/>
        </p:blipFill>
        <p:spPr>
          <a:xfrm>
            <a:off x="-633" y="0"/>
            <a:ext cx="4989503" cy="5143500"/>
          </a:xfrm>
          <a:prstGeom prst="rect">
            <a:avLst/>
          </a:prstGeom>
          <a:noFill/>
          <a:ln>
            <a:noFill/>
          </a:ln>
        </p:spPr>
      </p:pic>
    </p:spTree>
    <p:extLst>
      <p:ext uri="{BB962C8B-B14F-4D97-AF65-F5344CB8AC3E}">
        <p14:creationId xmlns:p14="http://schemas.microsoft.com/office/powerpoint/2010/main" val="24812500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85"/>
          <p:cNvSpPr txBox="1">
            <a:spLocks noGrp="1"/>
          </p:cNvSpPr>
          <p:nvPr>
            <p:ph type="title"/>
          </p:nvPr>
        </p:nvSpPr>
        <p:spPr>
          <a:xfrm>
            <a:off x="457200" y="205979"/>
            <a:ext cx="8229600" cy="857250"/>
          </a:xfrm>
          <a:prstGeom prst="rect">
            <a:avLst/>
          </a:prstGeom>
          <a:noFill/>
          <a:ln>
            <a:noFill/>
          </a:ln>
        </p:spPr>
        <p:txBody>
          <a:bodyPr spcFirstLastPara="1" vert="horz" wrap="square" lIns="68569" tIns="34275" rIns="68569" bIns="34275" rtlCol="0" anchor="ctr" anchorCtr="0">
            <a:noAutofit/>
          </a:bodyPr>
          <a:lstStyle/>
          <a:p>
            <a:pPr algn="ctr">
              <a:spcBef>
                <a:spcPts val="0"/>
              </a:spcBef>
              <a:buClr>
                <a:schemeClr val="dk1"/>
              </a:buClr>
              <a:buSzPts val="4400"/>
            </a:pPr>
            <a:r>
              <a:rPr lang="en-US" sz="4050" b="1" dirty="0">
                <a:solidFill>
                  <a:schemeClr val="accent3">
                    <a:lumMod val="50000"/>
                  </a:schemeClr>
                </a:solidFill>
              </a:rPr>
              <a:t>SBH and COVID-19*</a:t>
            </a:r>
            <a:endParaRPr sz="4050" b="1" dirty="0">
              <a:solidFill>
                <a:schemeClr val="accent3">
                  <a:lumMod val="50000"/>
                </a:schemeClr>
              </a:solidFill>
            </a:endParaRPr>
          </a:p>
        </p:txBody>
      </p:sp>
      <p:sp>
        <p:nvSpPr>
          <p:cNvPr id="445" name="Google Shape;445;p85"/>
          <p:cNvSpPr txBox="1">
            <a:spLocks noGrp="1"/>
          </p:cNvSpPr>
          <p:nvPr>
            <p:ph type="body" idx="1"/>
          </p:nvPr>
        </p:nvSpPr>
        <p:spPr>
          <a:xfrm>
            <a:off x="457200" y="1200151"/>
            <a:ext cx="8229600" cy="3394472"/>
          </a:xfrm>
          <a:prstGeom prst="rect">
            <a:avLst/>
          </a:prstGeom>
          <a:noFill/>
          <a:ln>
            <a:noFill/>
          </a:ln>
        </p:spPr>
        <p:txBody>
          <a:bodyPr spcFirstLastPara="1" vert="horz" wrap="square" lIns="68569" tIns="34275" rIns="68569" bIns="34275" rtlCol="0" anchor="t" anchorCtr="0">
            <a:noAutofit/>
          </a:bodyPr>
          <a:lstStyle/>
          <a:p>
            <a:pPr marL="257175" indent="-257175">
              <a:spcBef>
                <a:spcPts val="0"/>
              </a:spcBef>
              <a:buClr>
                <a:schemeClr val="dk1"/>
              </a:buClr>
              <a:buSzPts val="3200"/>
            </a:pPr>
            <a:r>
              <a:rPr lang="en-US" dirty="0">
                <a:solidFill>
                  <a:schemeClr val="accent3">
                    <a:lumMod val="50000"/>
                  </a:schemeClr>
                </a:solidFill>
              </a:rPr>
              <a:t>Increasing mental health challenges for children, youth and families across the board</a:t>
            </a:r>
          </a:p>
          <a:p>
            <a:pPr marL="257175" indent="-257175">
              <a:spcBef>
                <a:spcPts val="0"/>
              </a:spcBef>
              <a:buClr>
                <a:schemeClr val="dk1"/>
              </a:buClr>
              <a:buSzPts val="3200"/>
            </a:pPr>
            <a:r>
              <a:rPr lang="en-US" dirty="0">
                <a:solidFill>
                  <a:schemeClr val="accent3">
                    <a:lumMod val="50000"/>
                  </a:schemeClr>
                </a:solidFill>
              </a:rPr>
              <a:t>Widespread uncertainty, fear, pandemic fatigue</a:t>
            </a:r>
          </a:p>
          <a:p>
            <a:pPr marL="257175" indent="-257175">
              <a:spcBef>
                <a:spcPts val="0"/>
              </a:spcBef>
              <a:buClr>
                <a:schemeClr val="dk1"/>
              </a:buClr>
              <a:buSzPts val="3200"/>
            </a:pPr>
            <a:r>
              <a:rPr lang="en-US" dirty="0">
                <a:solidFill>
                  <a:schemeClr val="accent3">
                    <a:lumMod val="50000"/>
                  </a:schemeClr>
                </a:solidFill>
              </a:rPr>
              <a:t>Particular increases in anxiety, depression, OCD and eating disorders</a:t>
            </a:r>
          </a:p>
          <a:p>
            <a:pPr marL="257175" indent="-257175">
              <a:spcBef>
                <a:spcPts val="0"/>
              </a:spcBef>
              <a:buClr>
                <a:schemeClr val="dk1"/>
              </a:buClr>
              <a:buSzPts val="3200"/>
            </a:pPr>
            <a:r>
              <a:rPr lang="en-US" dirty="0">
                <a:solidFill>
                  <a:schemeClr val="accent3">
                    <a:lumMod val="50000"/>
                  </a:schemeClr>
                </a:solidFill>
              </a:rPr>
              <a:t>Increases in mental health challenges paired with impeded access to mental health services </a:t>
            </a:r>
          </a:p>
          <a:p>
            <a:pPr marL="257175" indent="-257175">
              <a:spcBef>
                <a:spcPts val="0"/>
              </a:spcBef>
              <a:buClr>
                <a:schemeClr val="dk1"/>
              </a:buClr>
              <a:buSzPts val="3200"/>
            </a:pPr>
            <a:r>
              <a:rPr lang="en-US" sz="1800" dirty="0">
                <a:solidFill>
                  <a:schemeClr val="accent3">
                    <a:lumMod val="50000"/>
                  </a:schemeClr>
                </a:solidFill>
              </a:rPr>
              <a:t>*Greenhouse, D. (2020, September). </a:t>
            </a:r>
            <a:r>
              <a:rPr lang="en-US" sz="1800" i="1" dirty="0">
                <a:solidFill>
                  <a:schemeClr val="accent3">
                    <a:lumMod val="50000"/>
                  </a:schemeClr>
                </a:solidFill>
              </a:rPr>
              <a:t>COVID-19 and children’s mental health: What’s happening and what you can do about it. </a:t>
            </a:r>
            <a:r>
              <a:rPr lang="en-US" sz="1800" dirty="0">
                <a:solidFill>
                  <a:schemeClr val="accent3">
                    <a:lumMod val="50000"/>
                  </a:schemeClr>
                </a:solidFill>
              </a:rPr>
              <a:t>Colloquium presented at the University of South Carolina, Columbia, SC. </a:t>
            </a:r>
          </a:p>
          <a:p>
            <a:pPr marL="257175" indent="-257175">
              <a:spcBef>
                <a:spcPts val="0"/>
              </a:spcBef>
              <a:buClr>
                <a:schemeClr val="dk1"/>
              </a:buClr>
              <a:buSzPts val="3200"/>
            </a:pPr>
            <a:endParaRPr lang="en-US" dirty="0">
              <a:solidFill>
                <a:schemeClr val="accent3">
                  <a:lumMod val="50000"/>
                </a:schemeClr>
              </a:solidFill>
            </a:endParaRPr>
          </a:p>
        </p:txBody>
      </p:sp>
    </p:spTree>
    <p:extLst>
      <p:ext uri="{BB962C8B-B14F-4D97-AF65-F5344CB8AC3E}">
        <p14:creationId xmlns:p14="http://schemas.microsoft.com/office/powerpoint/2010/main" val="30581015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85"/>
          <p:cNvSpPr txBox="1">
            <a:spLocks noGrp="1"/>
          </p:cNvSpPr>
          <p:nvPr>
            <p:ph type="title"/>
          </p:nvPr>
        </p:nvSpPr>
        <p:spPr>
          <a:xfrm>
            <a:off x="457200" y="205979"/>
            <a:ext cx="8229600" cy="857250"/>
          </a:xfrm>
          <a:prstGeom prst="rect">
            <a:avLst/>
          </a:prstGeom>
          <a:noFill/>
          <a:ln>
            <a:noFill/>
          </a:ln>
        </p:spPr>
        <p:txBody>
          <a:bodyPr spcFirstLastPara="1" vert="horz" wrap="square" lIns="68569" tIns="34275" rIns="68569" bIns="34275" rtlCol="0" anchor="ctr" anchorCtr="0">
            <a:noAutofit/>
          </a:bodyPr>
          <a:lstStyle/>
          <a:p>
            <a:pPr algn="ctr">
              <a:spcBef>
                <a:spcPts val="0"/>
              </a:spcBef>
              <a:buClr>
                <a:schemeClr val="dk1"/>
              </a:buClr>
              <a:buSzPts val="4400"/>
            </a:pPr>
            <a:r>
              <a:rPr lang="en-US" sz="4050" b="1" dirty="0">
                <a:solidFill>
                  <a:schemeClr val="accent3">
                    <a:lumMod val="50000"/>
                  </a:schemeClr>
                </a:solidFill>
              </a:rPr>
              <a:t>SBH and COVID-19 cont.</a:t>
            </a:r>
            <a:endParaRPr sz="4050" b="1" dirty="0">
              <a:solidFill>
                <a:schemeClr val="accent3">
                  <a:lumMod val="50000"/>
                </a:schemeClr>
              </a:solidFill>
            </a:endParaRPr>
          </a:p>
        </p:txBody>
      </p:sp>
      <p:sp>
        <p:nvSpPr>
          <p:cNvPr id="445" name="Google Shape;445;p85"/>
          <p:cNvSpPr txBox="1">
            <a:spLocks noGrp="1"/>
          </p:cNvSpPr>
          <p:nvPr>
            <p:ph type="body" idx="1"/>
          </p:nvPr>
        </p:nvSpPr>
        <p:spPr>
          <a:xfrm>
            <a:off x="457200" y="1200151"/>
            <a:ext cx="8229600" cy="3394472"/>
          </a:xfrm>
          <a:prstGeom prst="rect">
            <a:avLst/>
          </a:prstGeom>
          <a:noFill/>
          <a:ln>
            <a:noFill/>
          </a:ln>
        </p:spPr>
        <p:txBody>
          <a:bodyPr spcFirstLastPara="1" vert="horz" wrap="square" lIns="68569" tIns="34275" rIns="68569" bIns="34275" rtlCol="0" anchor="t" anchorCtr="0">
            <a:noAutofit/>
          </a:bodyPr>
          <a:lstStyle/>
          <a:p>
            <a:pPr marL="257175">
              <a:spcBef>
                <a:spcPts val="0"/>
              </a:spcBef>
              <a:buSzPts val="3200"/>
            </a:pPr>
            <a:r>
              <a:rPr lang="en-US" dirty="0">
                <a:solidFill>
                  <a:schemeClr val="accent3">
                    <a:lumMod val="50000"/>
                  </a:schemeClr>
                </a:solidFill>
              </a:rPr>
              <a:t>Significant socioeconomic impacts – unemployment, food insecurity, homelessness, </a:t>
            </a:r>
            <a:r>
              <a:rPr lang="en-US" dirty="0" err="1">
                <a:solidFill>
                  <a:schemeClr val="accent3">
                    <a:lumMod val="50000"/>
                  </a:schemeClr>
                </a:solidFill>
              </a:rPr>
              <a:t>wifi</a:t>
            </a:r>
            <a:r>
              <a:rPr lang="en-US" dirty="0">
                <a:solidFill>
                  <a:schemeClr val="accent3">
                    <a:lumMod val="50000"/>
                  </a:schemeClr>
                </a:solidFill>
              </a:rPr>
              <a:t> problems</a:t>
            </a:r>
          </a:p>
          <a:p>
            <a:pPr marL="257175">
              <a:spcBef>
                <a:spcPts val="0"/>
              </a:spcBef>
              <a:buSzPts val="3200"/>
            </a:pPr>
            <a:r>
              <a:rPr lang="en-US" dirty="0">
                <a:solidFill>
                  <a:schemeClr val="accent3">
                    <a:lumMod val="50000"/>
                  </a:schemeClr>
                </a:solidFill>
              </a:rPr>
              <a:t>Disparities in access to education based on the local district</a:t>
            </a:r>
          </a:p>
          <a:p>
            <a:pPr marL="257175">
              <a:spcBef>
                <a:spcPts val="0"/>
              </a:spcBef>
              <a:buSzPts val="3200"/>
            </a:pPr>
            <a:r>
              <a:rPr lang="en-US" dirty="0">
                <a:solidFill>
                  <a:schemeClr val="accent3">
                    <a:lumMod val="50000"/>
                  </a:schemeClr>
                </a:solidFill>
              </a:rPr>
              <a:t>Virtual learning not working for many</a:t>
            </a:r>
          </a:p>
          <a:p>
            <a:pPr marL="257175">
              <a:spcBef>
                <a:spcPts val="0"/>
              </a:spcBef>
              <a:buSzPts val="3200"/>
            </a:pPr>
            <a:r>
              <a:rPr lang="en-US" dirty="0">
                <a:solidFill>
                  <a:schemeClr val="accent3">
                    <a:lumMod val="50000"/>
                  </a:schemeClr>
                </a:solidFill>
              </a:rPr>
              <a:t>Decreases in other  medical care and immunizations</a:t>
            </a:r>
          </a:p>
          <a:p>
            <a:pPr marL="257175">
              <a:spcBef>
                <a:spcPts val="0"/>
              </a:spcBef>
              <a:buSzPts val="3200"/>
            </a:pPr>
            <a:r>
              <a:rPr lang="en-US" dirty="0">
                <a:solidFill>
                  <a:schemeClr val="accent3">
                    <a:lumMod val="50000"/>
                  </a:schemeClr>
                </a:solidFill>
              </a:rPr>
              <a:t>Other gaps in resources such as school supplies (drives to support children and families not happening) </a:t>
            </a:r>
          </a:p>
          <a:p>
            <a:pPr marL="257175" indent="-257175">
              <a:spcBef>
                <a:spcPts val="0"/>
              </a:spcBef>
              <a:buClr>
                <a:schemeClr val="dk1"/>
              </a:buClr>
              <a:buSzPts val="3200"/>
            </a:pPr>
            <a:endParaRPr lang="en-US" dirty="0">
              <a:solidFill>
                <a:schemeClr val="accent3">
                  <a:lumMod val="50000"/>
                </a:schemeClr>
              </a:solidFill>
            </a:endParaRPr>
          </a:p>
        </p:txBody>
      </p:sp>
    </p:spTree>
    <p:extLst>
      <p:ext uri="{BB962C8B-B14F-4D97-AF65-F5344CB8AC3E}">
        <p14:creationId xmlns:p14="http://schemas.microsoft.com/office/powerpoint/2010/main" val="36688700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normAutofit fontScale="90000"/>
          </a:bodyPr>
          <a:lstStyle/>
          <a:p>
            <a:pPr>
              <a:defRPr/>
            </a:pPr>
            <a:r>
              <a:rPr lang="en-US" altLang="en-US" dirty="0"/>
              <a:t>Thank you </a:t>
            </a:r>
            <a:br>
              <a:rPr lang="en-US" altLang="en-US" dirty="0"/>
            </a:br>
            <a:r>
              <a:rPr lang="en-US" altLang="en-US" sz="2025" dirty="0"/>
              <a:t>weist@sc.edu</a:t>
            </a:r>
          </a:p>
        </p:txBody>
      </p:sp>
      <p:pic>
        <p:nvPicPr>
          <p:cNvPr id="111619"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11116" y="1927623"/>
            <a:ext cx="2947988" cy="2207419"/>
          </a:xfrm>
        </p:spPr>
      </p:pic>
    </p:spTree>
    <p:extLst>
      <p:ext uri="{BB962C8B-B14F-4D97-AF65-F5344CB8AC3E}">
        <p14:creationId xmlns:p14="http://schemas.microsoft.com/office/powerpoint/2010/main" val="2023499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4925" y="150758"/>
            <a:ext cx="5811010" cy="2400300"/>
          </a:xfrm>
        </p:spPr>
        <p:txBody>
          <a:bodyPr>
            <a:noAutofit/>
          </a:bodyPr>
          <a:lstStyle/>
          <a:p>
            <a:r>
              <a:rPr lang="en-US" sz="3000" b="1" dirty="0">
                <a:effectLst>
                  <a:outerShdw blurRad="38100" dist="38100" dir="2700000" algn="tl">
                    <a:srgbClr val="000000">
                      <a:alpha val="43137"/>
                    </a:srgbClr>
                  </a:outerShdw>
                </a:effectLst>
              </a:rPr>
              <a:t>Stress vs Trauma,</a:t>
            </a:r>
            <a:br>
              <a:rPr lang="en-US" sz="3000" b="1" dirty="0">
                <a:effectLst>
                  <a:outerShdw blurRad="38100" dist="38100" dir="2700000" algn="tl">
                    <a:srgbClr val="000000">
                      <a:alpha val="43137"/>
                    </a:srgbClr>
                  </a:outerShdw>
                </a:effectLst>
              </a:rPr>
            </a:br>
            <a:r>
              <a:rPr lang="en-US" sz="3000" b="1" dirty="0">
                <a:effectLst>
                  <a:outerShdw blurRad="38100" dist="38100" dir="2700000" algn="tl">
                    <a:srgbClr val="000000">
                      <a:alpha val="43137"/>
                    </a:srgbClr>
                  </a:outerShdw>
                </a:effectLst>
              </a:rPr>
              <a:t>Threat Assessment, and</a:t>
            </a:r>
            <a:br>
              <a:rPr lang="en-US" sz="3000" b="1" dirty="0">
                <a:effectLst>
                  <a:outerShdw blurRad="38100" dist="38100" dir="2700000" algn="tl">
                    <a:srgbClr val="000000">
                      <a:alpha val="43137"/>
                    </a:srgbClr>
                  </a:outerShdw>
                </a:effectLst>
              </a:rPr>
            </a:br>
            <a:r>
              <a:rPr lang="en-US" sz="3000" b="1" dirty="0">
                <a:effectLst>
                  <a:outerShdw blurRad="38100" dist="38100" dir="2700000" algn="tl">
                    <a:srgbClr val="000000">
                      <a:alpha val="43137"/>
                    </a:srgbClr>
                  </a:outerShdw>
                </a:effectLst>
              </a:rPr>
              <a:t>School Safety – </a:t>
            </a:r>
            <a:r>
              <a:rPr lang="en-US" sz="3000" b="1" dirty="0"/>
              <a:t/>
            </a:r>
            <a:br>
              <a:rPr lang="en-US" sz="3000" b="1" dirty="0"/>
            </a:br>
            <a:r>
              <a:rPr lang="en-US" sz="2400" b="1" dirty="0"/>
              <a:t>Addressing Current Mental Needs in Schools</a:t>
            </a:r>
            <a:r>
              <a:rPr lang="en-US" sz="2400" i="1" dirty="0"/>
              <a:t/>
            </a:r>
            <a:br>
              <a:rPr lang="en-US" sz="2400" i="1" dirty="0"/>
            </a:br>
            <a:endParaRPr lang="en-US" sz="2400" i="1" dirty="0"/>
          </a:p>
        </p:txBody>
      </p:sp>
      <p:sp>
        <p:nvSpPr>
          <p:cNvPr id="3" name="Subtitle 2"/>
          <p:cNvSpPr>
            <a:spLocks noGrp="1"/>
          </p:cNvSpPr>
          <p:nvPr>
            <p:ph type="subTitle" idx="1"/>
          </p:nvPr>
        </p:nvSpPr>
        <p:spPr>
          <a:xfrm>
            <a:off x="114300" y="4089893"/>
            <a:ext cx="6343650" cy="1028700"/>
          </a:xfrm>
        </p:spPr>
        <p:txBody>
          <a:bodyPr>
            <a:normAutofit lnSpcReduction="10000"/>
          </a:bodyPr>
          <a:lstStyle/>
          <a:p>
            <a:r>
              <a:rPr lang="en-US" sz="2100" b="1" dirty="0"/>
              <a:t>Melissa Reeves, PhD, NCSP, LCMHC</a:t>
            </a:r>
          </a:p>
          <a:p>
            <a:r>
              <a:rPr lang="en-US" b="1" dirty="0">
                <a:solidFill>
                  <a:srgbClr val="391353"/>
                </a:solidFill>
                <a:hlinkClick r:id="rId3">
                  <a:extLst>
                    <a:ext uri="{A12FA001-AC4F-418D-AE19-62706E023703}">
                      <ahyp:hlinkClr xmlns:ahyp="http://schemas.microsoft.com/office/drawing/2018/hyperlinkcolor" xmlns="" val="tx"/>
                    </a:ext>
                  </a:extLst>
                </a:hlinkClick>
              </a:rPr>
              <a:t>drmelissareeves@gmail.com</a:t>
            </a:r>
            <a:endParaRPr lang="en-US" b="1" dirty="0">
              <a:solidFill>
                <a:srgbClr val="391353"/>
              </a:solidFill>
            </a:endParaRPr>
          </a:p>
          <a:p>
            <a:endParaRPr lang="en-US" dirty="0"/>
          </a:p>
          <a:p>
            <a:r>
              <a:rPr lang="en-US" dirty="0"/>
              <a:t>   </a:t>
            </a:r>
            <a:r>
              <a:rPr lang="en-US" dirty="0">
                <a:solidFill>
                  <a:srgbClr val="391353"/>
                </a:solidFill>
              </a:rPr>
              <a:t>@melissareevessp</a:t>
            </a:r>
          </a:p>
        </p:txBody>
      </p:sp>
      <p:sp>
        <p:nvSpPr>
          <p:cNvPr id="4" name="Subtitle 2">
            <a:extLst>
              <a:ext uri="{FF2B5EF4-FFF2-40B4-BE49-F238E27FC236}">
                <a16:creationId xmlns:a16="http://schemas.microsoft.com/office/drawing/2014/main" id="{474AC53F-2686-48B5-9604-4C0D704D6B04}"/>
              </a:ext>
            </a:extLst>
          </p:cNvPr>
          <p:cNvSpPr txBox="1">
            <a:spLocks/>
          </p:cNvSpPr>
          <p:nvPr/>
        </p:nvSpPr>
        <p:spPr>
          <a:xfrm>
            <a:off x="1485900" y="3001027"/>
            <a:ext cx="6972300" cy="1028700"/>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0"/>
              </a:spcBef>
              <a:buFont typeface="Arial"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Euphemia"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Font typeface="Euphemia"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Font typeface="Euphemia"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Font typeface="Euphemia"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Font typeface="Euphemia"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Font typeface="Euphemia"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Font typeface="Euphemia" pitchFamily="34" charset="0"/>
              <a:buNone/>
              <a:defRPr sz="1600" kern="1200">
                <a:solidFill>
                  <a:schemeClr val="tx1">
                    <a:tint val="75000"/>
                  </a:schemeClr>
                </a:solidFill>
                <a:latin typeface="+mn-lt"/>
                <a:ea typeface="+mn-ea"/>
                <a:cs typeface="+mn-cs"/>
              </a:defRPr>
            </a:lvl9pPr>
          </a:lstStyle>
          <a:p>
            <a:pPr algn="ctr" defTabSz="685800"/>
            <a:r>
              <a:rPr lang="en-US" sz="1950" i="1" dirty="0">
                <a:solidFill>
                  <a:srgbClr val="164B4F"/>
                </a:solidFill>
                <a:effectLst>
                  <a:outerShdw blurRad="38100" dist="38100" dir="2700000" algn="tl">
                    <a:srgbClr val="000000">
                      <a:alpha val="43137"/>
                    </a:srgbClr>
                  </a:outerShdw>
                </a:effectLst>
                <a:latin typeface="Euphemia"/>
              </a:rPr>
              <a:t>University of South Florida – Fall Colloquium</a:t>
            </a:r>
          </a:p>
          <a:p>
            <a:pPr algn="ctr" defTabSz="685800"/>
            <a:endParaRPr lang="en-US" sz="788" i="1" dirty="0">
              <a:solidFill>
                <a:srgbClr val="164B4F"/>
              </a:solidFill>
              <a:latin typeface="Euphemia"/>
            </a:endParaRPr>
          </a:p>
          <a:p>
            <a:pPr algn="ctr" defTabSz="685800"/>
            <a:r>
              <a:rPr lang="en-US" sz="1950" i="1" dirty="0">
                <a:solidFill>
                  <a:srgbClr val="164B4F"/>
                </a:solidFill>
                <a:latin typeface="Euphemia"/>
              </a:rPr>
              <a:t>October 2, 2O20</a:t>
            </a:r>
          </a:p>
          <a:p>
            <a:pPr defTabSz="685800"/>
            <a:endParaRPr lang="en-US" sz="1800" i="1" dirty="0">
              <a:solidFill>
                <a:srgbClr val="164B4F"/>
              </a:solidFill>
              <a:latin typeface="Euphemia"/>
            </a:endParaRPr>
          </a:p>
        </p:txBody>
      </p:sp>
      <p:pic>
        <p:nvPicPr>
          <p:cNvPr id="5" name="Picture 4" descr="Social twitter Icon | Small &amp; Flat Iconset | paomedia">
            <a:extLst>
              <a:ext uri="{FF2B5EF4-FFF2-40B4-BE49-F238E27FC236}">
                <a16:creationId xmlns:a16="http://schemas.microsoft.com/office/drawing/2014/main" id="{965D700C-CB2F-4548-AA72-7CC8190A6F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580" y="4742475"/>
            <a:ext cx="334862" cy="293004"/>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C2E0823E-A8F2-42C1-86AF-F8BA292DBB62}"/>
              </a:ext>
            </a:extLst>
          </p:cNvPr>
          <p:cNvSpPr>
            <a:spLocks noGrp="1"/>
          </p:cNvSpPr>
          <p:nvPr>
            <p:ph type="sldNum" sz="quarter" idx="12"/>
          </p:nvPr>
        </p:nvSpPr>
        <p:spPr/>
        <p:txBody>
          <a:bodyPr/>
          <a:lstStyle/>
          <a:p>
            <a:fld id="{81FEFA0A-2F20-4B60-98C6-5FFDA469AA1C}" type="slidenum">
              <a:rPr lang="en-US">
                <a:solidFill>
                  <a:srgbClr val="164B4F">
                    <a:lumMod val="90000"/>
                    <a:lumOff val="10000"/>
                  </a:srgbClr>
                </a:solidFill>
                <a:latin typeface="Euphemia"/>
              </a:rPr>
              <a:pPr/>
              <a:t>49</a:t>
            </a:fld>
            <a:endParaRPr lang="en-US" dirty="0">
              <a:solidFill>
                <a:srgbClr val="164B4F">
                  <a:lumMod val="90000"/>
                  <a:lumOff val="10000"/>
                </a:srgbClr>
              </a:solidFill>
              <a:latin typeface="Euphemia"/>
            </a:endParaRPr>
          </a:p>
        </p:txBody>
      </p:sp>
    </p:spTree>
    <p:extLst>
      <p:ext uri="{BB962C8B-B14F-4D97-AF65-F5344CB8AC3E}">
        <p14:creationId xmlns:p14="http://schemas.microsoft.com/office/powerpoint/2010/main" val="1446130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a:t>
            </a:r>
          </a:p>
        </p:txBody>
      </p:sp>
      <p:sp>
        <p:nvSpPr>
          <p:cNvPr id="3" name="Content Placeholder 2"/>
          <p:cNvSpPr>
            <a:spLocks noGrp="1"/>
          </p:cNvSpPr>
          <p:nvPr>
            <p:ph idx="1"/>
          </p:nvPr>
        </p:nvSpPr>
        <p:spPr/>
        <p:txBody>
          <a:bodyPr>
            <a:normAutofit/>
          </a:bodyPr>
          <a:lstStyle/>
          <a:p>
            <a:r>
              <a:rPr lang="en-US" dirty="0"/>
              <a:t>School Mental Health (SMH)</a:t>
            </a:r>
          </a:p>
          <a:p>
            <a:r>
              <a:rPr lang="en-US" dirty="0"/>
              <a:t>Positive Behavioral Interventions and Supports (PBIS)</a:t>
            </a:r>
          </a:p>
          <a:p>
            <a:r>
              <a:rPr lang="en-US" dirty="0"/>
              <a:t>Interconnected Systems Framework for SMH and PBIS</a:t>
            </a:r>
          </a:p>
          <a:p>
            <a:r>
              <a:rPr lang="en-US" dirty="0"/>
              <a:t>Key Features: District-Community Leadership Team, Alignment, Screening, Family/Student Engagement/Leadership, Reducing Inequities</a:t>
            </a:r>
          </a:p>
          <a:p>
            <a:r>
              <a:rPr lang="en-US" dirty="0"/>
              <a:t>COVID-19 Interface</a:t>
            </a:r>
          </a:p>
          <a:p>
            <a:r>
              <a:rPr lang="en-US" dirty="0"/>
              <a:t>Resources and the Behavioral Alliance of South Carolina (BASC)</a:t>
            </a:r>
          </a:p>
        </p:txBody>
      </p:sp>
    </p:spTree>
    <p:extLst>
      <p:ext uri="{BB962C8B-B14F-4D97-AF65-F5344CB8AC3E}">
        <p14:creationId xmlns:p14="http://schemas.microsoft.com/office/powerpoint/2010/main" val="4519195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OVID-19 graphic">
            <a:extLst>
              <a:ext uri="{FF2B5EF4-FFF2-40B4-BE49-F238E27FC236}">
                <a16:creationId xmlns:a16="http://schemas.microsoft.com/office/drawing/2014/main" id="{787DADCB-F582-4581-B5A4-8035096917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31840">
            <a:off x="4905315" y="150036"/>
            <a:ext cx="2201853" cy="1681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B8428022-80D7-4A6E-B72B-8EE7B89F3707}"/>
              </a:ext>
            </a:extLst>
          </p:cNvPr>
          <p:cNvSpPr>
            <a:spLocks noGrp="1"/>
          </p:cNvSpPr>
          <p:nvPr>
            <p:ph sz="half" idx="1"/>
          </p:nvPr>
        </p:nvSpPr>
        <p:spPr>
          <a:xfrm>
            <a:off x="618769" y="1203479"/>
            <a:ext cx="4410431" cy="3349970"/>
          </a:xfrm>
        </p:spPr>
        <p:txBody>
          <a:bodyPr/>
          <a:lstStyle/>
          <a:p>
            <a:r>
              <a:rPr lang="en-US" dirty="0"/>
              <a:t>1/3 Americans have clinical signs of anxiety, depression, or both since pandemic began. </a:t>
            </a:r>
          </a:p>
          <a:p>
            <a:r>
              <a:rPr lang="en-US" dirty="0"/>
              <a:t>Text messages to federal disaster distress hotline    more than 1000% last month.</a:t>
            </a:r>
          </a:p>
          <a:p>
            <a:r>
              <a:rPr lang="en-US" dirty="0"/>
              <a:t>Only 50% of employees are comfortable discussing mental health issues</a:t>
            </a:r>
          </a:p>
          <a:p>
            <a:endParaRPr lang="en-US" dirty="0"/>
          </a:p>
          <a:p>
            <a:endParaRPr lang="en-US" dirty="0"/>
          </a:p>
          <a:p>
            <a:endParaRPr lang="en-US" dirty="0"/>
          </a:p>
        </p:txBody>
      </p:sp>
      <p:sp>
        <p:nvSpPr>
          <p:cNvPr id="9" name="Content Placeholder 8">
            <a:extLst>
              <a:ext uri="{FF2B5EF4-FFF2-40B4-BE49-F238E27FC236}">
                <a16:creationId xmlns:a16="http://schemas.microsoft.com/office/drawing/2014/main" id="{AF60C871-DDEC-4F89-B9BC-31D718132BAE}"/>
              </a:ext>
            </a:extLst>
          </p:cNvPr>
          <p:cNvSpPr>
            <a:spLocks noGrp="1"/>
          </p:cNvSpPr>
          <p:nvPr>
            <p:ph sz="half" idx="2"/>
          </p:nvPr>
        </p:nvSpPr>
        <p:spPr>
          <a:xfrm>
            <a:off x="4895860" y="3503745"/>
            <a:ext cx="4204082" cy="1904593"/>
          </a:xfrm>
        </p:spPr>
        <p:txBody>
          <a:bodyPr/>
          <a:lstStyle/>
          <a:p>
            <a:r>
              <a:rPr lang="en-US" dirty="0"/>
              <a:t>Long-term consequences can last a decade</a:t>
            </a:r>
          </a:p>
          <a:p>
            <a:r>
              <a:rPr lang="en-US" dirty="0"/>
              <a:t>Pandemic stress significantly higher in young people</a:t>
            </a:r>
          </a:p>
          <a:p>
            <a:endParaRPr lang="en-US" dirty="0"/>
          </a:p>
        </p:txBody>
      </p:sp>
      <p:sp>
        <p:nvSpPr>
          <p:cNvPr id="7" name="Title 6">
            <a:extLst>
              <a:ext uri="{FF2B5EF4-FFF2-40B4-BE49-F238E27FC236}">
                <a16:creationId xmlns:a16="http://schemas.microsoft.com/office/drawing/2014/main" id="{6CFD451C-1418-4734-99E6-0E5054A3E8B0}"/>
              </a:ext>
            </a:extLst>
          </p:cNvPr>
          <p:cNvSpPr>
            <a:spLocks noGrp="1"/>
          </p:cNvSpPr>
          <p:nvPr>
            <p:ph type="title"/>
          </p:nvPr>
        </p:nvSpPr>
        <p:spPr>
          <a:xfrm>
            <a:off x="686395" y="44072"/>
            <a:ext cx="7771210" cy="609035"/>
          </a:xfrm>
        </p:spPr>
        <p:txBody>
          <a:bodyPr/>
          <a:lstStyle/>
          <a:p>
            <a:r>
              <a:rPr lang="en-US" b="1" dirty="0"/>
              <a:t>Impact</a:t>
            </a:r>
          </a:p>
        </p:txBody>
      </p:sp>
      <p:cxnSp>
        <p:nvCxnSpPr>
          <p:cNvPr id="12" name="Straight Arrow Connector 11">
            <a:extLst>
              <a:ext uri="{FF2B5EF4-FFF2-40B4-BE49-F238E27FC236}">
                <a16:creationId xmlns:a16="http://schemas.microsoft.com/office/drawing/2014/main" id="{56CD1F25-4F9F-4640-BAE7-ECA4061385AD}"/>
              </a:ext>
            </a:extLst>
          </p:cNvPr>
          <p:cNvCxnSpPr>
            <a:cxnSpLocks/>
          </p:cNvCxnSpPr>
          <p:nvPr/>
        </p:nvCxnSpPr>
        <p:spPr>
          <a:xfrm flipV="1">
            <a:off x="2686050" y="2418378"/>
            <a:ext cx="0" cy="267673"/>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5FF7C771-1B15-484B-9ECD-FF80CD74299C}"/>
              </a:ext>
            </a:extLst>
          </p:cNvPr>
          <p:cNvPicPr>
            <a:picLocks noChangeAspect="1"/>
          </p:cNvPicPr>
          <p:nvPr/>
        </p:nvPicPr>
        <p:blipFill>
          <a:blip r:embed="rId4"/>
          <a:stretch>
            <a:fillRect/>
          </a:stretch>
        </p:blipFill>
        <p:spPr>
          <a:xfrm rot="1011090">
            <a:off x="6737532" y="1154964"/>
            <a:ext cx="2162884" cy="1992683"/>
          </a:xfrm>
          <a:prstGeom prst="rect">
            <a:avLst/>
          </a:prstGeom>
        </p:spPr>
      </p:pic>
    </p:spTree>
    <p:extLst>
      <p:ext uri="{BB962C8B-B14F-4D97-AF65-F5344CB8AC3E}">
        <p14:creationId xmlns:p14="http://schemas.microsoft.com/office/powerpoint/2010/main" val="7974899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E225B-29DB-4E19-BAFA-06F21E5B3AE6}"/>
              </a:ext>
            </a:extLst>
          </p:cNvPr>
          <p:cNvSpPr>
            <a:spLocks noGrp="1"/>
          </p:cNvSpPr>
          <p:nvPr>
            <p:ph type="title"/>
          </p:nvPr>
        </p:nvSpPr>
        <p:spPr>
          <a:xfrm>
            <a:off x="742950" y="-114300"/>
            <a:ext cx="7200900" cy="857250"/>
          </a:xfrm>
        </p:spPr>
        <p:txBody>
          <a:bodyPr/>
          <a:lstStyle/>
          <a:p>
            <a:r>
              <a:rPr lang="en-US" b="1" dirty="0"/>
              <a:t>Recent Study - Teachers</a:t>
            </a:r>
          </a:p>
        </p:txBody>
      </p:sp>
      <p:sp>
        <p:nvSpPr>
          <p:cNvPr id="3" name="Content Placeholder 2">
            <a:extLst>
              <a:ext uri="{FF2B5EF4-FFF2-40B4-BE49-F238E27FC236}">
                <a16:creationId xmlns:a16="http://schemas.microsoft.com/office/drawing/2014/main" id="{4CD40101-9D90-4C5A-84C1-6C09EC367747}"/>
              </a:ext>
            </a:extLst>
          </p:cNvPr>
          <p:cNvSpPr>
            <a:spLocks noGrp="1"/>
          </p:cNvSpPr>
          <p:nvPr>
            <p:ph idx="1"/>
          </p:nvPr>
        </p:nvSpPr>
        <p:spPr>
          <a:xfrm>
            <a:off x="742950" y="1072037"/>
            <a:ext cx="7200900" cy="3371850"/>
          </a:xfrm>
        </p:spPr>
        <p:txBody>
          <a:bodyPr>
            <a:normAutofit/>
          </a:bodyPr>
          <a:lstStyle/>
          <a:p>
            <a:pPr marL="0" indent="0">
              <a:buNone/>
            </a:pPr>
            <a:r>
              <a:rPr lang="en-US" sz="2100" dirty="0"/>
              <a:t>How </a:t>
            </a:r>
            <a:r>
              <a:rPr lang="en-US" sz="2100" b="1" i="1" dirty="0"/>
              <a:t>are </a:t>
            </a:r>
            <a:r>
              <a:rPr lang="en-US" sz="2100" dirty="0"/>
              <a:t>you feeling?</a:t>
            </a:r>
          </a:p>
          <a:p>
            <a:r>
              <a:rPr lang="en-US" sz="2100" dirty="0"/>
              <a:t>Teachers: </a:t>
            </a:r>
            <a:r>
              <a:rPr lang="en-US" sz="2100" i="1" dirty="0"/>
              <a:t>anxious</a:t>
            </a:r>
            <a:r>
              <a:rPr lang="en-US" sz="2100" dirty="0"/>
              <a:t>, </a:t>
            </a:r>
            <a:r>
              <a:rPr lang="en-US" sz="2100" i="1" dirty="0"/>
              <a:t>fearful</a:t>
            </a:r>
            <a:r>
              <a:rPr lang="en-US" sz="2100" dirty="0"/>
              <a:t>, </a:t>
            </a:r>
            <a:r>
              <a:rPr lang="en-US" sz="2100" i="1" dirty="0"/>
              <a:t>worried</a:t>
            </a:r>
            <a:r>
              <a:rPr lang="en-US" sz="2100" dirty="0"/>
              <a:t>, </a:t>
            </a:r>
            <a:r>
              <a:rPr lang="en-US" sz="2100" i="1" dirty="0"/>
              <a:t>overwhelmed</a:t>
            </a:r>
            <a:r>
              <a:rPr lang="en-US" sz="2100" dirty="0"/>
              <a:t> and </a:t>
            </a:r>
            <a:r>
              <a:rPr lang="en-US" sz="2100" i="1" dirty="0"/>
              <a:t>sad</a:t>
            </a:r>
            <a:r>
              <a:rPr lang="en-US" sz="2100" dirty="0"/>
              <a:t>.</a:t>
            </a:r>
          </a:p>
          <a:p>
            <a:pPr lvl="1"/>
            <a:endParaRPr lang="en-US" sz="2100" dirty="0"/>
          </a:p>
          <a:p>
            <a:r>
              <a:rPr lang="en-US" sz="2100" dirty="0"/>
              <a:t>Take care of yourself yet…….</a:t>
            </a:r>
          </a:p>
          <a:p>
            <a:endParaRPr lang="en-US" sz="2100" dirty="0"/>
          </a:p>
          <a:p>
            <a:pPr marL="0" indent="0">
              <a:buNone/>
            </a:pPr>
            <a:r>
              <a:rPr lang="en-US" sz="2100" dirty="0"/>
              <a:t>How do you </a:t>
            </a:r>
            <a:r>
              <a:rPr lang="en-US" sz="2100" b="1" i="1" dirty="0"/>
              <a:t>want </a:t>
            </a:r>
            <a:r>
              <a:rPr lang="en-US" sz="2100" dirty="0"/>
              <a:t>to feel?</a:t>
            </a:r>
          </a:p>
          <a:p>
            <a:pPr marL="257175" indent="-257175"/>
            <a:r>
              <a:rPr lang="en-US" sz="2100" i="1" dirty="0"/>
              <a:t>happy</a:t>
            </a:r>
            <a:r>
              <a:rPr lang="en-US" sz="2100" dirty="0"/>
              <a:t>, </a:t>
            </a:r>
            <a:r>
              <a:rPr lang="en-US" sz="2100" i="1" dirty="0"/>
              <a:t>inspired</a:t>
            </a:r>
            <a:r>
              <a:rPr lang="en-US" sz="2100" dirty="0"/>
              <a:t>, </a:t>
            </a:r>
            <a:r>
              <a:rPr lang="en-US" sz="2100" i="1" dirty="0"/>
              <a:t>valued</a:t>
            </a:r>
            <a:r>
              <a:rPr lang="en-US" sz="2100" dirty="0"/>
              <a:t>, </a:t>
            </a:r>
            <a:r>
              <a:rPr lang="en-US" sz="2100" i="1" dirty="0"/>
              <a:t>supported</a:t>
            </a:r>
            <a:r>
              <a:rPr lang="en-US" sz="2100" dirty="0"/>
              <a:t>, </a:t>
            </a:r>
            <a:r>
              <a:rPr lang="en-US" sz="2100" i="1" dirty="0"/>
              <a:t>effective, respected</a:t>
            </a:r>
            <a:endParaRPr lang="en-US" sz="2100" dirty="0"/>
          </a:p>
        </p:txBody>
      </p:sp>
      <p:sp>
        <p:nvSpPr>
          <p:cNvPr id="4" name="TextBox 3">
            <a:extLst>
              <a:ext uri="{FF2B5EF4-FFF2-40B4-BE49-F238E27FC236}">
                <a16:creationId xmlns:a16="http://schemas.microsoft.com/office/drawing/2014/main" id="{CEA1513E-F111-429D-AD96-3B097793BB1E}"/>
              </a:ext>
            </a:extLst>
          </p:cNvPr>
          <p:cNvSpPr txBox="1"/>
          <p:nvPr/>
        </p:nvSpPr>
        <p:spPr>
          <a:xfrm>
            <a:off x="114300" y="4800601"/>
            <a:ext cx="4457700" cy="279307"/>
          </a:xfrm>
          <a:prstGeom prst="rect">
            <a:avLst/>
          </a:prstGeom>
          <a:noFill/>
        </p:spPr>
        <p:txBody>
          <a:bodyPr wrap="square" rtlCol="0">
            <a:spAutoFit/>
          </a:bodyPr>
          <a:lstStyle/>
          <a:p>
            <a:pPr>
              <a:lnSpc>
                <a:spcPct val="90000"/>
              </a:lnSpc>
            </a:pPr>
            <a:r>
              <a:rPr lang="en-US" dirty="0">
                <a:solidFill>
                  <a:srgbClr val="164B4F"/>
                </a:solidFill>
                <a:latin typeface="Euphemia"/>
              </a:rPr>
              <a:t>Yale Child Study Center &amp; CASEL (2020)</a:t>
            </a:r>
          </a:p>
        </p:txBody>
      </p:sp>
      <p:pic>
        <p:nvPicPr>
          <p:cNvPr id="5" name="Picture Placeholder 6">
            <a:extLst>
              <a:ext uri="{FF2B5EF4-FFF2-40B4-BE49-F238E27FC236}">
                <a16:creationId xmlns:a16="http://schemas.microsoft.com/office/drawing/2014/main" id="{FFF799FD-4779-49C7-AC4C-69A32421BA6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34395" y="905851"/>
            <a:ext cx="1885950" cy="2722247"/>
          </a:xfrm>
          <a:prstGeom prst="rect">
            <a:avLst/>
          </a:prstGeom>
          <a:noFill/>
          <a:ln w="9525">
            <a:noFill/>
            <a:miter lim="800000"/>
            <a:headEnd/>
            <a:tailEnd/>
          </a:ln>
          <a:effectLst/>
        </p:spPr>
      </p:pic>
      <p:sp>
        <p:nvSpPr>
          <p:cNvPr id="6" name="Slide Number Placeholder 5">
            <a:extLst>
              <a:ext uri="{FF2B5EF4-FFF2-40B4-BE49-F238E27FC236}">
                <a16:creationId xmlns:a16="http://schemas.microsoft.com/office/drawing/2014/main" id="{D2F93CFA-63D8-42BE-9E98-E84B39F354A2}"/>
              </a:ext>
            </a:extLst>
          </p:cNvPr>
          <p:cNvSpPr>
            <a:spLocks noGrp="1"/>
          </p:cNvSpPr>
          <p:nvPr>
            <p:ph type="sldNum" sz="quarter" idx="12"/>
          </p:nvPr>
        </p:nvSpPr>
        <p:spPr>
          <a:xfrm>
            <a:off x="6896657" y="4878728"/>
            <a:ext cx="2133044" cy="273844"/>
          </a:xfrm>
        </p:spPr>
        <p:txBody>
          <a:bodyPr/>
          <a:lstStyle/>
          <a:p>
            <a:fld id="{81FEFA0A-2F20-4B60-98C6-5FFDA469AA1C}" type="slidenum">
              <a:rPr lang="en-US">
                <a:solidFill>
                  <a:srgbClr val="164B4F">
                    <a:lumMod val="90000"/>
                    <a:lumOff val="10000"/>
                  </a:srgbClr>
                </a:solidFill>
                <a:latin typeface="Euphemia"/>
              </a:rPr>
              <a:pPr/>
              <a:t>51</a:t>
            </a:fld>
            <a:endParaRPr lang="en-US" dirty="0">
              <a:solidFill>
                <a:srgbClr val="164B4F">
                  <a:lumMod val="90000"/>
                  <a:lumOff val="10000"/>
                </a:srgbClr>
              </a:solidFill>
              <a:latin typeface="Euphemia"/>
            </a:endParaRPr>
          </a:p>
        </p:txBody>
      </p:sp>
      <p:sp>
        <p:nvSpPr>
          <p:cNvPr id="7" name="TextBox 6">
            <a:extLst>
              <a:ext uri="{FF2B5EF4-FFF2-40B4-BE49-F238E27FC236}">
                <a16:creationId xmlns:a16="http://schemas.microsoft.com/office/drawing/2014/main" id="{6C53D625-E22D-409A-BF2A-66481BEED19B}"/>
              </a:ext>
            </a:extLst>
          </p:cNvPr>
          <p:cNvSpPr txBox="1"/>
          <p:nvPr/>
        </p:nvSpPr>
        <p:spPr>
          <a:xfrm>
            <a:off x="7084473" y="214788"/>
            <a:ext cx="1714501" cy="279307"/>
          </a:xfrm>
          <a:prstGeom prst="rect">
            <a:avLst/>
          </a:prstGeom>
          <a:noFill/>
        </p:spPr>
        <p:txBody>
          <a:bodyPr wrap="square" rtlCol="0">
            <a:spAutoFit/>
          </a:bodyPr>
          <a:lstStyle/>
          <a:p>
            <a:pPr>
              <a:lnSpc>
                <a:spcPct val="90000"/>
              </a:lnSpc>
            </a:pPr>
            <a:r>
              <a:rPr lang="en-US" b="1" dirty="0">
                <a:solidFill>
                  <a:srgbClr val="391353"/>
                </a:solidFill>
                <a:latin typeface="Euphemia"/>
              </a:rPr>
              <a:t>Polling Questions</a:t>
            </a:r>
          </a:p>
        </p:txBody>
      </p:sp>
    </p:spTree>
    <p:extLst>
      <p:ext uri="{BB962C8B-B14F-4D97-AF65-F5344CB8AC3E}">
        <p14:creationId xmlns:p14="http://schemas.microsoft.com/office/powerpoint/2010/main" val="560629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E225B-29DB-4E19-BAFA-06F21E5B3AE6}"/>
              </a:ext>
            </a:extLst>
          </p:cNvPr>
          <p:cNvSpPr>
            <a:spLocks noGrp="1"/>
          </p:cNvSpPr>
          <p:nvPr>
            <p:ph type="title"/>
          </p:nvPr>
        </p:nvSpPr>
        <p:spPr>
          <a:xfrm>
            <a:off x="717146" y="-119921"/>
            <a:ext cx="7200900" cy="857250"/>
          </a:xfrm>
        </p:spPr>
        <p:txBody>
          <a:bodyPr/>
          <a:lstStyle/>
          <a:p>
            <a:r>
              <a:rPr lang="en-US" b="1" dirty="0"/>
              <a:t>Recent Study</a:t>
            </a:r>
          </a:p>
        </p:txBody>
      </p:sp>
      <p:sp>
        <p:nvSpPr>
          <p:cNvPr id="3" name="Content Placeholder 2">
            <a:extLst>
              <a:ext uri="{FF2B5EF4-FFF2-40B4-BE49-F238E27FC236}">
                <a16:creationId xmlns:a16="http://schemas.microsoft.com/office/drawing/2014/main" id="{4CD40101-9D90-4C5A-84C1-6C09EC367747}"/>
              </a:ext>
            </a:extLst>
          </p:cNvPr>
          <p:cNvSpPr>
            <a:spLocks noGrp="1"/>
          </p:cNvSpPr>
          <p:nvPr>
            <p:ph idx="1"/>
          </p:nvPr>
        </p:nvSpPr>
        <p:spPr>
          <a:xfrm>
            <a:off x="717146" y="1034320"/>
            <a:ext cx="8399860" cy="3726419"/>
          </a:xfrm>
        </p:spPr>
        <p:txBody>
          <a:bodyPr>
            <a:noAutofit/>
          </a:bodyPr>
          <a:lstStyle/>
          <a:p>
            <a:pPr marL="0" indent="0">
              <a:buNone/>
            </a:pPr>
            <a:r>
              <a:rPr lang="en-US" sz="1950" dirty="0"/>
              <a:t>Teachers: What do you </a:t>
            </a:r>
            <a:r>
              <a:rPr lang="en-US" sz="1950" b="1" i="1" dirty="0"/>
              <a:t>need</a:t>
            </a:r>
            <a:r>
              <a:rPr lang="en-US" sz="1950" dirty="0"/>
              <a:t>?</a:t>
            </a:r>
          </a:p>
          <a:p>
            <a:pPr marL="257175" indent="-257175"/>
            <a:r>
              <a:rPr lang="en-US" sz="1950" dirty="0"/>
              <a:t>greater emotional balance. </a:t>
            </a:r>
          </a:p>
          <a:p>
            <a:pPr marL="257175" indent="-257175"/>
            <a:r>
              <a:rPr lang="en-US" sz="1950" dirty="0"/>
              <a:t>time to adjust to the new normal of online learning and ways to make virtual learning fun and engaging. </a:t>
            </a:r>
          </a:p>
          <a:p>
            <a:pPr marL="257175" indent="-257175"/>
            <a:r>
              <a:rPr lang="en-US" sz="1950" dirty="0"/>
              <a:t>honesty, respect, kindness, flexibility and patience from their school administrators. </a:t>
            </a:r>
          </a:p>
          <a:p>
            <a:pPr marL="257175" indent="-257175"/>
            <a:r>
              <a:rPr lang="en-US" sz="1950" dirty="0"/>
              <a:t>more realistic expectations, </a:t>
            </a:r>
          </a:p>
          <a:p>
            <a:pPr marL="257175" indent="-257175"/>
            <a:r>
              <a:rPr lang="en-US" sz="1950" dirty="0"/>
              <a:t>including boundaries around working around the clock. </a:t>
            </a:r>
          </a:p>
          <a:p>
            <a:pPr marL="257175" indent="-257175"/>
            <a:r>
              <a:rPr lang="en-US" sz="1950" dirty="0"/>
              <a:t>strategies to support their own and their students’ wellness and resilience</a:t>
            </a:r>
            <a:r>
              <a:rPr lang="en-US" dirty="0"/>
              <a:t>.</a:t>
            </a:r>
          </a:p>
        </p:txBody>
      </p:sp>
      <p:sp>
        <p:nvSpPr>
          <p:cNvPr id="4" name="TextBox 3">
            <a:extLst>
              <a:ext uri="{FF2B5EF4-FFF2-40B4-BE49-F238E27FC236}">
                <a16:creationId xmlns:a16="http://schemas.microsoft.com/office/drawing/2014/main" id="{CEA1513E-F111-429D-AD96-3B097793BB1E}"/>
              </a:ext>
            </a:extLst>
          </p:cNvPr>
          <p:cNvSpPr txBox="1"/>
          <p:nvPr/>
        </p:nvSpPr>
        <p:spPr>
          <a:xfrm>
            <a:off x="26233" y="4833391"/>
            <a:ext cx="4457700" cy="279307"/>
          </a:xfrm>
          <a:prstGeom prst="rect">
            <a:avLst/>
          </a:prstGeom>
          <a:noFill/>
        </p:spPr>
        <p:txBody>
          <a:bodyPr wrap="square" rtlCol="0">
            <a:spAutoFit/>
          </a:bodyPr>
          <a:lstStyle/>
          <a:p>
            <a:pPr>
              <a:lnSpc>
                <a:spcPct val="90000"/>
              </a:lnSpc>
            </a:pPr>
            <a:r>
              <a:rPr lang="en-US" dirty="0">
                <a:solidFill>
                  <a:srgbClr val="164B4F"/>
                </a:solidFill>
                <a:latin typeface="Euphemia"/>
              </a:rPr>
              <a:t>Yale Child Study Center &amp; CASEL (2020)</a:t>
            </a:r>
          </a:p>
        </p:txBody>
      </p:sp>
      <p:sp>
        <p:nvSpPr>
          <p:cNvPr id="5" name="Slide Number Placeholder 4">
            <a:extLst>
              <a:ext uri="{FF2B5EF4-FFF2-40B4-BE49-F238E27FC236}">
                <a16:creationId xmlns:a16="http://schemas.microsoft.com/office/drawing/2014/main" id="{E006035E-CC5E-49DE-81F8-0515315C7129}"/>
              </a:ext>
            </a:extLst>
          </p:cNvPr>
          <p:cNvSpPr>
            <a:spLocks noGrp="1"/>
          </p:cNvSpPr>
          <p:nvPr>
            <p:ph type="sldNum" sz="quarter" idx="12"/>
          </p:nvPr>
        </p:nvSpPr>
        <p:spPr>
          <a:xfrm>
            <a:off x="6851524" y="4760740"/>
            <a:ext cx="2133044" cy="273844"/>
          </a:xfrm>
        </p:spPr>
        <p:txBody>
          <a:bodyPr/>
          <a:lstStyle/>
          <a:p>
            <a:fld id="{81FEFA0A-2F20-4B60-98C6-5FFDA469AA1C}" type="slidenum">
              <a:rPr lang="en-US">
                <a:solidFill>
                  <a:srgbClr val="164B4F">
                    <a:lumMod val="90000"/>
                    <a:lumOff val="10000"/>
                  </a:srgbClr>
                </a:solidFill>
                <a:latin typeface="Euphemia"/>
              </a:rPr>
              <a:pPr/>
              <a:t>52</a:t>
            </a:fld>
            <a:endParaRPr lang="en-US" dirty="0">
              <a:solidFill>
                <a:srgbClr val="164B4F">
                  <a:lumMod val="90000"/>
                  <a:lumOff val="10000"/>
                </a:srgbClr>
              </a:solidFill>
              <a:latin typeface="Euphemia"/>
            </a:endParaRPr>
          </a:p>
        </p:txBody>
      </p:sp>
    </p:spTree>
    <p:extLst>
      <p:ext uri="{BB962C8B-B14F-4D97-AF65-F5344CB8AC3E}">
        <p14:creationId xmlns:p14="http://schemas.microsoft.com/office/powerpoint/2010/main" val="1442224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Rainbow Gradient Line Drawing Of A Cartoon Question Mark Royalty ...">
            <a:extLst>
              <a:ext uri="{FF2B5EF4-FFF2-40B4-BE49-F238E27FC236}">
                <a16:creationId xmlns:a16="http://schemas.microsoft.com/office/drawing/2014/main" id="{AFFCC3EC-9678-4290-9491-F1A4A061C4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9988" y="2008512"/>
            <a:ext cx="1792822" cy="17928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7359180-7D31-4874-8B82-DF56BFBFE1F4}"/>
              </a:ext>
            </a:extLst>
          </p:cNvPr>
          <p:cNvSpPr>
            <a:spLocks noGrp="1"/>
          </p:cNvSpPr>
          <p:nvPr>
            <p:ph type="title"/>
          </p:nvPr>
        </p:nvSpPr>
        <p:spPr>
          <a:xfrm>
            <a:off x="799189" y="-103234"/>
            <a:ext cx="9195747" cy="857027"/>
          </a:xfrm>
        </p:spPr>
        <p:txBody>
          <a:bodyPr/>
          <a:lstStyle/>
          <a:p>
            <a:r>
              <a:rPr lang="en-US" sz="2799" b="1" dirty="0"/>
              <a:t>How is this </a:t>
            </a:r>
            <a:r>
              <a:rPr lang="en-US" sz="2799" b="1" strike="sngStrike" dirty="0">
                <a:solidFill>
                  <a:srgbClr val="0070C0"/>
                </a:solidFill>
              </a:rPr>
              <a:t>crisis</a:t>
            </a:r>
            <a:r>
              <a:rPr lang="en-US" sz="2799" b="1" dirty="0"/>
              <a:t> </a:t>
            </a:r>
            <a:r>
              <a:rPr lang="en-US" sz="2799" b="1" i="1" dirty="0">
                <a:solidFill>
                  <a:srgbClr val="094A96"/>
                </a:solidFill>
                <a:effectLst>
                  <a:outerShdw blurRad="38100" dist="38100" dir="2700000" algn="tl">
                    <a:srgbClr val="000000">
                      <a:alpha val="43137"/>
                    </a:srgbClr>
                  </a:outerShdw>
                </a:effectLst>
              </a:rPr>
              <a:t>crises</a:t>
            </a:r>
            <a:r>
              <a:rPr lang="en-US" sz="2799" b="1" i="1" dirty="0"/>
              <a:t> </a:t>
            </a:r>
            <a:r>
              <a:rPr lang="en-US" sz="2799" b="1" dirty="0"/>
              <a:t>different for schools?</a:t>
            </a:r>
          </a:p>
        </p:txBody>
      </p:sp>
      <p:sp>
        <p:nvSpPr>
          <p:cNvPr id="3" name="Content Placeholder 2">
            <a:extLst>
              <a:ext uri="{FF2B5EF4-FFF2-40B4-BE49-F238E27FC236}">
                <a16:creationId xmlns:a16="http://schemas.microsoft.com/office/drawing/2014/main" id="{1923BF3A-1CA6-43A1-BA23-5B57F22EF5F2}"/>
              </a:ext>
            </a:extLst>
          </p:cNvPr>
          <p:cNvSpPr>
            <a:spLocks noGrp="1"/>
          </p:cNvSpPr>
          <p:nvPr>
            <p:ph idx="1"/>
          </p:nvPr>
        </p:nvSpPr>
        <p:spPr>
          <a:xfrm>
            <a:off x="742951" y="1026437"/>
            <a:ext cx="4783247" cy="3090627"/>
          </a:xfrm>
        </p:spPr>
        <p:txBody>
          <a:bodyPr>
            <a:normAutofit fontScale="92500" lnSpcReduction="10000"/>
          </a:bodyPr>
          <a:lstStyle/>
          <a:p>
            <a:r>
              <a:rPr lang="en-US" sz="2250" dirty="0"/>
              <a:t>No clear end</a:t>
            </a:r>
          </a:p>
          <a:p>
            <a:r>
              <a:rPr lang="en-US" sz="2250" dirty="0"/>
              <a:t>Lacking consistent guidance</a:t>
            </a:r>
          </a:p>
          <a:p>
            <a:r>
              <a:rPr lang="en-US" sz="2250" dirty="0"/>
              <a:t>Complexities</a:t>
            </a:r>
          </a:p>
          <a:p>
            <a:r>
              <a:rPr lang="en-US" sz="2250" dirty="0"/>
              <a:t>Magnitude of impact</a:t>
            </a:r>
          </a:p>
          <a:p>
            <a:r>
              <a:rPr lang="en-US" sz="2250" dirty="0"/>
              <a:t>Trauma + trauma + trauma……</a:t>
            </a:r>
          </a:p>
          <a:p>
            <a:r>
              <a:rPr lang="en-US" sz="2250" dirty="0"/>
              <a:t>Exacerbated already existing inequities</a:t>
            </a:r>
          </a:p>
          <a:p>
            <a:r>
              <a:rPr lang="en-US" sz="2250" dirty="0"/>
              <a:t>Other variables……</a:t>
            </a:r>
          </a:p>
          <a:p>
            <a:pPr marL="257111" indent="-257111"/>
            <a:endParaRPr lang="en-US" dirty="0"/>
          </a:p>
          <a:p>
            <a:pPr marL="0" indent="0">
              <a:buNone/>
            </a:pPr>
            <a:endParaRPr lang="en-US" dirty="0"/>
          </a:p>
          <a:p>
            <a:endParaRPr lang="en-US" dirty="0"/>
          </a:p>
        </p:txBody>
      </p:sp>
      <p:pic>
        <p:nvPicPr>
          <p:cNvPr id="2050" name="Picture 2" descr="Rainbow Gradient Line Drawing Of A Cartoon Question Mark Royalty ...">
            <a:extLst>
              <a:ext uri="{FF2B5EF4-FFF2-40B4-BE49-F238E27FC236}">
                <a16:creationId xmlns:a16="http://schemas.microsoft.com/office/drawing/2014/main" id="{2666CA47-047B-4466-950D-1BFA14D6FA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063" y="1510987"/>
            <a:ext cx="1545914" cy="15459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ainbow Gradient Line Drawing Of A Cartoon Question Mark Royalty ...">
            <a:extLst>
              <a:ext uri="{FF2B5EF4-FFF2-40B4-BE49-F238E27FC236}">
                <a16:creationId xmlns:a16="http://schemas.microsoft.com/office/drawing/2014/main" id="{46272C17-CD6A-4E7C-84CE-108C4B9221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5648" y="2993332"/>
            <a:ext cx="1278860" cy="12788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800B9DF-3A86-4D8B-B3F7-6BEAB0554E6E}"/>
              </a:ext>
            </a:extLst>
          </p:cNvPr>
          <p:cNvSpPr txBox="1"/>
          <p:nvPr/>
        </p:nvSpPr>
        <p:spPr>
          <a:xfrm>
            <a:off x="2057400" y="4272192"/>
            <a:ext cx="3741237" cy="840230"/>
          </a:xfrm>
          <a:prstGeom prst="rect">
            <a:avLst/>
          </a:prstGeom>
          <a:noFill/>
        </p:spPr>
        <p:txBody>
          <a:bodyPr wrap="square" rtlCol="0">
            <a:spAutoFit/>
          </a:bodyPr>
          <a:lstStyle/>
          <a:p>
            <a:pPr algn="ctr">
              <a:lnSpc>
                <a:spcPct val="90000"/>
              </a:lnSpc>
            </a:pPr>
            <a:r>
              <a:rPr lang="en-US" sz="2700" dirty="0">
                <a:solidFill>
                  <a:srgbClr val="7030A0"/>
                </a:solidFill>
                <a:effectLst>
                  <a:outerShdw blurRad="38100" dist="38100" dir="2700000" algn="tl">
                    <a:srgbClr val="000000">
                      <a:alpha val="43137"/>
                    </a:srgbClr>
                  </a:outerShdw>
                </a:effectLst>
                <a:latin typeface="Euphemia"/>
              </a:rPr>
              <a:t>Problem vs. dilemma/challenge</a:t>
            </a:r>
          </a:p>
        </p:txBody>
      </p:sp>
    </p:spTree>
    <p:extLst>
      <p:ext uri="{BB962C8B-B14F-4D97-AF65-F5344CB8AC3E}">
        <p14:creationId xmlns:p14="http://schemas.microsoft.com/office/powerpoint/2010/main" val="67670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additive="base">
                                        <p:cTn id="2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 calcmode="lin" valueType="num">
                                      <p:cBhvr additive="base">
                                        <p:cTn id="3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 calcmode="lin" valueType="num">
                                      <p:cBhvr additive="base">
                                        <p:cTn id="40"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 calcmode="lin" valueType="num">
                                      <p:cBhvr additive="base">
                                        <p:cTn id="46"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1000"/>
                                        <p:tgtEl>
                                          <p:spTgt spid="5"/>
                                        </p:tgtEl>
                                      </p:cBhvr>
                                    </p:animEffect>
                                    <p:anim calcmode="lin" valueType="num">
                                      <p:cBhvr>
                                        <p:cTn id="53" dur="1000" fill="hold"/>
                                        <p:tgtEl>
                                          <p:spTgt spid="5"/>
                                        </p:tgtEl>
                                        <p:attrNameLst>
                                          <p:attrName>ppt_x</p:attrName>
                                        </p:attrNameLst>
                                      </p:cBhvr>
                                      <p:tavLst>
                                        <p:tav tm="0">
                                          <p:val>
                                            <p:strVal val="#ppt_x"/>
                                          </p:val>
                                        </p:tav>
                                        <p:tav tm="100000">
                                          <p:val>
                                            <p:strVal val="#ppt_x"/>
                                          </p:val>
                                        </p:tav>
                                      </p:tavLst>
                                    </p:anim>
                                    <p:anim calcmode="lin" valueType="num">
                                      <p:cBhvr>
                                        <p:cTn id="5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6F15C903-1427-4DEA-B7B5-7301BFC68DD5}"/>
              </a:ext>
            </a:extLst>
          </p:cNvPr>
          <p:cNvCxnSpPr/>
          <p:nvPr/>
        </p:nvCxnSpPr>
        <p:spPr>
          <a:xfrm>
            <a:off x="4938728" y="1126073"/>
            <a:ext cx="0" cy="2891354"/>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13" name="Title 1">
            <a:extLst>
              <a:ext uri="{FF2B5EF4-FFF2-40B4-BE49-F238E27FC236}">
                <a16:creationId xmlns:a16="http://schemas.microsoft.com/office/drawing/2014/main" id="{95B9EBA3-17B0-44B2-A175-5D9C1841A604}"/>
              </a:ext>
            </a:extLst>
          </p:cNvPr>
          <p:cNvSpPr txBox="1">
            <a:spLocks/>
          </p:cNvSpPr>
          <p:nvPr/>
        </p:nvSpPr>
        <p:spPr>
          <a:xfrm>
            <a:off x="514350" y="1586080"/>
            <a:ext cx="3902813" cy="1818716"/>
          </a:xfrm>
          <a:prstGeom prst="rect">
            <a:avLst/>
          </a:prstGeom>
        </p:spPr>
        <p:txBody>
          <a:bodyPr vert="horz" lIns="91416" tIns="45708" rIns="91416" bIns="45708" rtlCol="0" anchor="b">
            <a:normAutofit/>
          </a:bodyPr>
          <a:lstStyle>
            <a:lvl1pPr algn="l" defTabSz="914400" rtl="0" eaLnBrk="1" latinLnBrk="0" hangingPunct="1">
              <a:lnSpc>
                <a:spcPct val="90000"/>
              </a:lnSpc>
              <a:spcBef>
                <a:spcPct val="0"/>
              </a:spcBef>
              <a:buNone/>
              <a:defRPr sz="4800" b="0" i="0" kern="1200" cap="none" baseline="0">
                <a:solidFill>
                  <a:schemeClr val="tx1"/>
                </a:solidFill>
                <a:latin typeface="+mj-lt"/>
                <a:ea typeface="+mj-ea"/>
                <a:cs typeface="+mj-cs"/>
              </a:defRPr>
            </a:lvl1pPr>
          </a:lstStyle>
          <a:p>
            <a:pPr algn="ctr" defTabSz="914171">
              <a:defRPr/>
            </a:pPr>
            <a:r>
              <a:rPr lang="en-US" sz="4799" b="1" dirty="0">
                <a:solidFill>
                  <a:srgbClr val="7030A0"/>
                </a:solidFill>
                <a:effectLst>
                  <a:outerShdw blurRad="38100" dist="38100" dir="2700000" algn="tl">
                    <a:srgbClr val="000000">
                      <a:alpha val="43137"/>
                    </a:srgbClr>
                  </a:outerShdw>
                </a:effectLst>
                <a:latin typeface="Euphemia"/>
              </a:rPr>
              <a:t>Stress or Trauma?</a:t>
            </a:r>
          </a:p>
        </p:txBody>
      </p:sp>
      <p:pic>
        <p:nvPicPr>
          <p:cNvPr id="16" name="Picture 2">
            <a:extLst>
              <a:ext uri="{FF2B5EF4-FFF2-40B4-BE49-F238E27FC236}">
                <a16:creationId xmlns:a16="http://schemas.microsoft.com/office/drawing/2014/main" id="{FF3ED5C9-F5EC-4121-9C9B-A3847E69A9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5241" y="1592430"/>
            <a:ext cx="3753227" cy="2690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48090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101" y="-303101"/>
            <a:ext cx="5657850" cy="971550"/>
          </a:xfrm>
        </p:spPr>
        <p:txBody>
          <a:bodyPr/>
          <a:lstStyle/>
          <a:p>
            <a:r>
              <a:rPr lang="en-US" b="1" dirty="0"/>
              <a:t>Stress: Defined</a:t>
            </a:r>
          </a:p>
        </p:txBody>
      </p:sp>
      <p:sp>
        <p:nvSpPr>
          <p:cNvPr id="3" name="Content Placeholder 2"/>
          <p:cNvSpPr>
            <a:spLocks noGrp="1"/>
          </p:cNvSpPr>
          <p:nvPr>
            <p:ph idx="1"/>
          </p:nvPr>
        </p:nvSpPr>
        <p:spPr>
          <a:xfrm>
            <a:off x="675253" y="1195277"/>
            <a:ext cx="5429249" cy="3371850"/>
          </a:xfrm>
        </p:spPr>
        <p:txBody>
          <a:bodyPr>
            <a:normAutofit fontScale="92500"/>
          </a:bodyPr>
          <a:lstStyle/>
          <a:p>
            <a:r>
              <a:rPr lang="en-US" sz="2550" b="1" dirty="0">
                <a:solidFill>
                  <a:schemeClr val="accent2">
                    <a:lumMod val="75000"/>
                  </a:schemeClr>
                </a:solidFill>
                <a:effectLst>
                  <a:outerShdw blurRad="38100" dist="38100" dir="2700000" algn="tl">
                    <a:srgbClr val="000000">
                      <a:alpha val="43137"/>
                    </a:srgbClr>
                  </a:outerShdw>
                </a:effectLst>
              </a:rPr>
              <a:t>Positive</a:t>
            </a:r>
            <a:r>
              <a:rPr lang="en-US" sz="2550" b="1" dirty="0"/>
              <a:t> </a:t>
            </a:r>
            <a:r>
              <a:rPr lang="en-US" sz="2550" dirty="0"/>
              <a:t>Stress</a:t>
            </a:r>
          </a:p>
          <a:p>
            <a:pPr lvl="1"/>
            <a:r>
              <a:rPr lang="en-US" sz="1800" dirty="0"/>
              <a:t>Moderate, short-lived stress responses. Essential for normal development.</a:t>
            </a:r>
          </a:p>
          <a:p>
            <a:pPr lvl="1"/>
            <a:endParaRPr lang="en-US" sz="1800" dirty="0">
              <a:solidFill>
                <a:srgbClr val="E3E741"/>
              </a:solidFill>
            </a:endParaRPr>
          </a:p>
          <a:p>
            <a:r>
              <a:rPr lang="en-US" sz="2550" b="1" dirty="0">
                <a:solidFill>
                  <a:srgbClr val="FFFF00"/>
                </a:solidFill>
                <a:effectLst>
                  <a:outerShdw blurRad="38100" dist="38100" dir="2700000" algn="tl">
                    <a:srgbClr val="000000">
                      <a:alpha val="43137"/>
                    </a:srgbClr>
                  </a:outerShdw>
                </a:effectLst>
              </a:rPr>
              <a:t>Tolerable</a:t>
            </a:r>
            <a:r>
              <a:rPr lang="en-US" sz="2550" dirty="0">
                <a:solidFill>
                  <a:srgbClr val="E3E741"/>
                </a:solidFill>
              </a:rPr>
              <a:t> </a:t>
            </a:r>
            <a:r>
              <a:rPr lang="en-US" sz="2550" dirty="0"/>
              <a:t>Stress</a:t>
            </a:r>
          </a:p>
          <a:p>
            <a:pPr lvl="1"/>
            <a:r>
              <a:rPr lang="en-US" sz="1800" dirty="0"/>
              <a:t>Potentially harmful, but short-lived acute stressors.</a:t>
            </a:r>
          </a:p>
          <a:p>
            <a:pPr lvl="1"/>
            <a:endParaRPr lang="en-US" sz="1800" dirty="0"/>
          </a:p>
          <a:p>
            <a:r>
              <a:rPr lang="en-US" sz="2550" b="1" dirty="0">
                <a:solidFill>
                  <a:srgbClr val="FF0000"/>
                </a:solidFill>
                <a:effectLst>
                  <a:outerShdw blurRad="38100" dist="38100" dir="2700000" algn="tl">
                    <a:srgbClr val="000000">
                      <a:alpha val="43137"/>
                    </a:srgbClr>
                  </a:outerShdw>
                </a:effectLst>
              </a:rPr>
              <a:t>Toxic </a:t>
            </a:r>
            <a:r>
              <a:rPr lang="en-US" sz="2550" dirty="0"/>
              <a:t>Stress</a:t>
            </a:r>
          </a:p>
          <a:p>
            <a:pPr lvl="1"/>
            <a:r>
              <a:rPr lang="en-US" sz="1800" dirty="0"/>
              <a:t>Strong, frequent, prolonged activation of stress mechanisms</a:t>
            </a:r>
            <a:r>
              <a:rPr lang="en-US" dirty="0"/>
              <a:t>.</a:t>
            </a:r>
          </a:p>
        </p:txBody>
      </p:sp>
      <p:sp>
        <p:nvSpPr>
          <p:cNvPr id="4" name="TextBox 3"/>
          <p:cNvSpPr txBox="1"/>
          <p:nvPr/>
        </p:nvSpPr>
        <p:spPr>
          <a:xfrm>
            <a:off x="1190" y="4900613"/>
            <a:ext cx="7086619" cy="253916"/>
          </a:xfrm>
          <a:prstGeom prst="rect">
            <a:avLst/>
          </a:prstGeom>
          <a:noFill/>
        </p:spPr>
        <p:txBody>
          <a:bodyPr wrap="square" rtlCol="0">
            <a:spAutoFit/>
          </a:bodyPr>
          <a:lstStyle/>
          <a:p>
            <a:r>
              <a:rPr lang="en-US" sz="1050" dirty="0">
                <a:solidFill>
                  <a:srgbClr val="164B4F"/>
                </a:solidFill>
                <a:latin typeface="Euphemia"/>
                <a:hlinkClick r:id="rId3"/>
              </a:rPr>
              <a:t>Center on the Developing Child </a:t>
            </a:r>
            <a:r>
              <a:rPr lang="en-US" sz="1050" dirty="0">
                <a:solidFill>
                  <a:srgbClr val="164B4F"/>
                </a:solidFill>
                <a:latin typeface="Euphemia"/>
              </a:rPr>
              <a:t>(Harvard); National Scientific Council on the Developing Child (2014)</a:t>
            </a:r>
          </a:p>
        </p:txBody>
      </p:sp>
      <p:sp>
        <p:nvSpPr>
          <p:cNvPr id="5" name="Slide Number Placeholder 4"/>
          <p:cNvSpPr>
            <a:spLocks noGrp="1"/>
          </p:cNvSpPr>
          <p:nvPr>
            <p:ph type="sldNum" sz="quarter" idx="12"/>
          </p:nvPr>
        </p:nvSpPr>
        <p:spPr/>
        <p:txBody>
          <a:bodyPr/>
          <a:lstStyle/>
          <a:p>
            <a:fld id="{07CFEF33-8EFB-EA42-A64C-ED9F100C268D}" type="slidenum">
              <a:rPr lang="en-US">
                <a:solidFill>
                  <a:srgbClr val="164B4F">
                    <a:lumMod val="90000"/>
                    <a:lumOff val="10000"/>
                  </a:srgbClr>
                </a:solidFill>
                <a:latin typeface="Euphemia"/>
              </a:rPr>
              <a:pPr/>
              <a:t>55</a:t>
            </a:fld>
            <a:endParaRPr lang="en-US" dirty="0">
              <a:solidFill>
                <a:srgbClr val="164B4F">
                  <a:lumMod val="90000"/>
                  <a:lumOff val="10000"/>
                </a:srgbClr>
              </a:solidFill>
              <a:latin typeface="Euphemia"/>
            </a:endParaRPr>
          </a:p>
        </p:txBody>
      </p:sp>
      <p:pic>
        <p:nvPicPr>
          <p:cNvPr id="8" name="Picture 4" descr="Carers NSW Young Carer Program | Support">
            <a:extLst>
              <a:ext uri="{FF2B5EF4-FFF2-40B4-BE49-F238E27FC236}">
                <a16:creationId xmlns:a16="http://schemas.microsoft.com/office/drawing/2014/main" id="{61114C7E-1E30-4E39-B79D-D2ACF06950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4124" y="18404"/>
            <a:ext cx="3388686" cy="2667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7631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1086" y="-341991"/>
            <a:ext cx="5657850" cy="971550"/>
          </a:xfrm>
        </p:spPr>
        <p:txBody>
          <a:bodyPr/>
          <a:lstStyle/>
          <a:p>
            <a:r>
              <a:rPr lang="en-US" b="1" dirty="0"/>
              <a:t>Acute Trauma</a:t>
            </a:r>
          </a:p>
        </p:txBody>
      </p:sp>
      <p:sp>
        <p:nvSpPr>
          <p:cNvPr id="3" name="Content Placeholder 2"/>
          <p:cNvSpPr>
            <a:spLocks noGrp="1"/>
          </p:cNvSpPr>
          <p:nvPr>
            <p:ph idx="1"/>
          </p:nvPr>
        </p:nvSpPr>
        <p:spPr>
          <a:xfrm>
            <a:off x="400050" y="1146505"/>
            <a:ext cx="6172200" cy="3308747"/>
          </a:xfrm>
        </p:spPr>
        <p:txBody>
          <a:bodyPr/>
          <a:lstStyle/>
          <a:p>
            <a:pPr lvl="1"/>
            <a:r>
              <a:rPr lang="en-US" dirty="0"/>
              <a:t>A </a:t>
            </a:r>
            <a:r>
              <a:rPr lang="en-US" dirty="0">
                <a:solidFill>
                  <a:srgbClr val="7030A0"/>
                </a:solidFill>
              </a:rPr>
              <a:t>time-limited (typically tolerable) </a:t>
            </a:r>
            <a:r>
              <a:rPr lang="en-US" dirty="0"/>
              <a:t>stressor</a:t>
            </a:r>
          </a:p>
          <a:p>
            <a:pPr marL="1028700" lvl="3" indent="0">
              <a:buNone/>
            </a:pPr>
            <a:r>
              <a:rPr lang="en-US" sz="1500" dirty="0"/>
              <a:t>e.g., car accident, natural disaster</a:t>
            </a:r>
          </a:p>
          <a:p>
            <a:pPr marL="685800" lvl="2" indent="0">
              <a:buNone/>
            </a:pPr>
            <a:endParaRPr lang="en-US" dirty="0"/>
          </a:p>
        </p:txBody>
      </p:sp>
      <p:sp>
        <p:nvSpPr>
          <p:cNvPr id="4" name="TextBox 3"/>
          <p:cNvSpPr txBox="1"/>
          <p:nvPr/>
        </p:nvSpPr>
        <p:spPr>
          <a:xfrm>
            <a:off x="12031" y="4589502"/>
            <a:ext cx="7646069" cy="577081"/>
          </a:xfrm>
          <a:prstGeom prst="rect">
            <a:avLst/>
          </a:prstGeom>
          <a:noFill/>
        </p:spPr>
        <p:txBody>
          <a:bodyPr wrap="square" rtlCol="0">
            <a:spAutoFit/>
          </a:bodyPr>
          <a:lstStyle/>
          <a:p>
            <a:r>
              <a:rPr lang="en-US" sz="1050" dirty="0">
                <a:solidFill>
                  <a:srgbClr val="164B4F"/>
                </a:solidFill>
                <a:latin typeface="Euphemia"/>
              </a:rPr>
              <a:t>Cicchetti &amp; Gill (2016)</a:t>
            </a:r>
          </a:p>
          <a:p>
            <a:r>
              <a:rPr lang="en-US" sz="1050" dirty="0">
                <a:solidFill>
                  <a:srgbClr val="164B4F"/>
                </a:solidFill>
                <a:latin typeface="Euphemia"/>
              </a:rPr>
              <a:t>National Center for PTSD (2016). </a:t>
            </a:r>
            <a:r>
              <a:rPr lang="en-US" sz="1050" dirty="0">
                <a:solidFill>
                  <a:srgbClr val="164B4F"/>
                </a:solidFill>
                <a:latin typeface="Euphemia"/>
                <a:hlinkClick r:id="rId3"/>
              </a:rPr>
              <a:t>http://www.ptsd.va.gov/professional/PTSD-overview/complex-ptsd.asp</a:t>
            </a:r>
            <a:endParaRPr lang="en-US" sz="1050" dirty="0">
              <a:solidFill>
                <a:srgbClr val="164B4F"/>
              </a:solidFill>
              <a:latin typeface="Euphemia"/>
            </a:endParaRPr>
          </a:p>
          <a:p>
            <a:r>
              <a:rPr lang="en-US" sz="1050" dirty="0">
                <a:solidFill>
                  <a:srgbClr val="164B4F"/>
                </a:solidFill>
                <a:latin typeface="Euphemia"/>
              </a:rPr>
              <a:t>The National Child Traumatic Stress Network. (n.d.). </a:t>
            </a:r>
            <a:r>
              <a:rPr lang="en-US" sz="1050" dirty="0">
                <a:solidFill>
                  <a:srgbClr val="164B4F"/>
                </a:solidFill>
                <a:latin typeface="Euphemia"/>
                <a:hlinkClick r:id="rId4"/>
              </a:rPr>
              <a:t>http://nctsn.org/trauma-types/complex-trauma</a:t>
            </a:r>
            <a:r>
              <a:rPr lang="en-US" sz="1050" dirty="0">
                <a:solidFill>
                  <a:srgbClr val="164B4F"/>
                </a:solidFill>
                <a:latin typeface="Euphemia"/>
              </a:rPr>
              <a:t> </a:t>
            </a:r>
          </a:p>
        </p:txBody>
      </p:sp>
      <p:sp>
        <p:nvSpPr>
          <p:cNvPr id="5" name="Slide Number Placeholder 4"/>
          <p:cNvSpPr>
            <a:spLocks noGrp="1"/>
          </p:cNvSpPr>
          <p:nvPr>
            <p:ph type="sldNum" sz="quarter" idx="12"/>
          </p:nvPr>
        </p:nvSpPr>
        <p:spPr>
          <a:xfrm>
            <a:off x="6994877" y="4869657"/>
            <a:ext cx="2133044" cy="273844"/>
          </a:xfrm>
        </p:spPr>
        <p:txBody>
          <a:bodyPr/>
          <a:lstStyle/>
          <a:p>
            <a:fld id="{07CFEF33-8EFB-EA42-A64C-ED9F100C268D}" type="slidenum">
              <a:rPr lang="en-US">
                <a:solidFill>
                  <a:srgbClr val="164B4F">
                    <a:lumMod val="90000"/>
                    <a:lumOff val="10000"/>
                  </a:srgbClr>
                </a:solidFill>
                <a:latin typeface="Euphemia"/>
              </a:rPr>
              <a:pPr/>
              <a:t>56</a:t>
            </a:fld>
            <a:endParaRPr lang="en-US" dirty="0">
              <a:solidFill>
                <a:srgbClr val="164B4F">
                  <a:lumMod val="90000"/>
                  <a:lumOff val="10000"/>
                </a:srgbClr>
              </a:solidFill>
              <a:latin typeface="Euphemia"/>
            </a:endParaRPr>
          </a:p>
        </p:txBody>
      </p:sp>
      <p:graphicFrame>
        <p:nvGraphicFramePr>
          <p:cNvPr id="7" name="Diagram 6"/>
          <p:cNvGraphicFramePr/>
          <p:nvPr/>
        </p:nvGraphicFramePr>
        <p:xfrm>
          <a:off x="4646646" y="629559"/>
          <a:ext cx="4440204" cy="369144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Explosion 1 7"/>
          <p:cNvSpPr/>
          <p:nvPr/>
        </p:nvSpPr>
        <p:spPr>
          <a:xfrm>
            <a:off x="6392766" y="3406913"/>
            <a:ext cx="1143000" cy="571500"/>
          </a:xfrm>
          <a:prstGeom prst="irregularSeal1">
            <a:avLst/>
          </a:prstGeom>
          <a:solidFill>
            <a:schemeClr val="accent1">
              <a:alpha val="2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Euphemia"/>
            </a:endParaRPr>
          </a:p>
        </p:txBody>
      </p:sp>
      <p:sp>
        <p:nvSpPr>
          <p:cNvPr id="9" name="TextBox 8"/>
          <p:cNvSpPr txBox="1"/>
          <p:nvPr/>
        </p:nvSpPr>
        <p:spPr>
          <a:xfrm>
            <a:off x="804474" y="2039131"/>
            <a:ext cx="3437748" cy="1546577"/>
          </a:xfrm>
          <a:prstGeom prst="rect">
            <a:avLst/>
          </a:prstGeom>
          <a:solidFill>
            <a:schemeClr val="accent1">
              <a:alpha val="50000"/>
            </a:schemeClr>
          </a:solidFill>
          <a:ln>
            <a:solidFill>
              <a:schemeClr val="tx1"/>
            </a:solidFill>
          </a:ln>
        </p:spPr>
        <p:txBody>
          <a:bodyPr wrap="square" rtlCol="0">
            <a:spAutoFit/>
          </a:bodyPr>
          <a:lstStyle/>
          <a:p>
            <a:pPr marL="214313" indent="-214313">
              <a:buFont typeface="Arial"/>
              <a:buChar char="•"/>
            </a:pPr>
            <a:r>
              <a:rPr lang="en-US" dirty="0">
                <a:solidFill>
                  <a:srgbClr val="164B4F"/>
                </a:solidFill>
                <a:latin typeface="Euphemia"/>
              </a:rPr>
              <a:t>In response to an acute stressor the body releases stress hormones that decrease digestive &amp; immune functioning and increase heart rate and blood pressure. </a:t>
            </a:r>
          </a:p>
          <a:p>
            <a:pPr marL="214313" indent="-214313">
              <a:buFont typeface="Arial"/>
              <a:buChar char="•"/>
            </a:pPr>
            <a:r>
              <a:rPr lang="en-US" dirty="0">
                <a:solidFill>
                  <a:srgbClr val="164B4F"/>
                </a:solidFill>
                <a:latin typeface="Euphemia"/>
              </a:rPr>
              <a:t>When the threat is gone the body should return to baseline</a:t>
            </a:r>
          </a:p>
        </p:txBody>
      </p:sp>
    </p:spTree>
    <p:extLst>
      <p:ext uri="{BB962C8B-B14F-4D97-AF65-F5344CB8AC3E}">
        <p14:creationId xmlns:p14="http://schemas.microsoft.com/office/powerpoint/2010/main" val="3903240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4527" y="-344492"/>
            <a:ext cx="5657850" cy="971550"/>
          </a:xfrm>
        </p:spPr>
        <p:txBody>
          <a:bodyPr/>
          <a:lstStyle/>
          <a:p>
            <a:r>
              <a:rPr lang="en-US" b="1" dirty="0"/>
              <a:t>Complex Trauma</a:t>
            </a:r>
          </a:p>
        </p:txBody>
      </p:sp>
      <p:sp>
        <p:nvSpPr>
          <p:cNvPr id="3" name="Content Placeholder 2"/>
          <p:cNvSpPr>
            <a:spLocks noGrp="1"/>
          </p:cNvSpPr>
          <p:nvPr>
            <p:ph idx="1"/>
          </p:nvPr>
        </p:nvSpPr>
        <p:spPr>
          <a:xfrm>
            <a:off x="328434" y="1092786"/>
            <a:ext cx="5433448" cy="3398044"/>
          </a:xfrm>
        </p:spPr>
        <p:txBody>
          <a:bodyPr/>
          <a:lstStyle/>
          <a:p>
            <a:pPr lvl="1"/>
            <a:r>
              <a:rPr lang="en-US" sz="1800" dirty="0"/>
              <a:t>Complex Trauma (Toxic Stressors)</a:t>
            </a:r>
          </a:p>
          <a:p>
            <a:pPr lvl="2"/>
            <a:r>
              <a:rPr lang="en-US" sz="1500" dirty="0"/>
              <a:t>Exposure to </a:t>
            </a:r>
            <a:r>
              <a:rPr lang="en-US" sz="1500" dirty="0">
                <a:solidFill>
                  <a:srgbClr val="7030A0"/>
                </a:solidFill>
              </a:rPr>
              <a:t>multiple traumatic events</a:t>
            </a:r>
            <a:r>
              <a:rPr lang="en-US" sz="1500" dirty="0"/>
              <a:t>; wide-ranging, long term impact of this exposure.</a:t>
            </a:r>
          </a:p>
          <a:p>
            <a:pPr marL="1028700" lvl="3" indent="0">
              <a:buNone/>
            </a:pPr>
            <a:r>
              <a:rPr lang="en-US" dirty="0"/>
              <a:t>e.g., long-term physical/sexual abuse, chronic/ongoing exposure to violence, bias and discrimination</a:t>
            </a:r>
          </a:p>
          <a:p>
            <a:pPr marL="685800" lvl="2" indent="0">
              <a:buNone/>
            </a:pPr>
            <a:endParaRPr lang="en-US" dirty="0"/>
          </a:p>
        </p:txBody>
      </p:sp>
      <p:sp>
        <p:nvSpPr>
          <p:cNvPr id="4" name="TextBox 3"/>
          <p:cNvSpPr txBox="1"/>
          <p:nvPr/>
        </p:nvSpPr>
        <p:spPr>
          <a:xfrm>
            <a:off x="54059" y="4846155"/>
            <a:ext cx="6572250" cy="253916"/>
          </a:xfrm>
          <a:prstGeom prst="rect">
            <a:avLst/>
          </a:prstGeom>
          <a:noFill/>
        </p:spPr>
        <p:txBody>
          <a:bodyPr wrap="square" rtlCol="0">
            <a:spAutoFit/>
          </a:bodyPr>
          <a:lstStyle/>
          <a:p>
            <a:r>
              <a:rPr lang="en-US" sz="1050" dirty="0">
                <a:solidFill>
                  <a:srgbClr val="164B4F"/>
                </a:solidFill>
                <a:latin typeface="Euphemia"/>
              </a:rPr>
              <a:t>Cicchetti &amp; Gill (2016)</a:t>
            </a:r>
          </a:p>
        </p:txBody>
      </p:sp>
      <p:sp>
        <p:nvSpPr>
          <p:cNvPr id="5" name="Slide Number Placeholder 4"/>
          <p:cNvSpPr>
            <a:spLocks noGrp="1"/>
          </p:cNvSpPr>
          <p:nvPr>
            <p:ph type="sldNum" sz="quarter" idx="12"/>
          </p:nvPr>
        </p:nvSpPr>
        <p:spPr>
          <a:xfrm>
            <a:off x="6967738" y="4803144"/>
            <a:ext cx="2133044" cy="273844"/>
          </a:xfrm>
        </p:spPr>
        <p:txBody>
          <a:bodyPr/>
          <a:lstStyle/>
          <a:p>
            <a:fld id="{07CFEF33-8EFB-EA42-A64C-ED9F100C268D}" type="slidenum">
              <a:rPr lang="en-US">
                <a:solidFill>
                  <a:srgbClr val="164B4F">
                    <a:lumMod val="90000"/>
                    <a:lumOff val="10000"/>
                  </a:srgbClr>
                </a:solidFill>
                <a:latin typeface="Euphemia"/>
              </a:rPr>
              <a:pPr/>
              <a:t>57</a:t>
            </a:fld>
            <a:endParaRPr lang="en-US" dirty="0">
              <a:solidFill>
                <a:srgbClr val="164B4F">
                  <a:lumMod val="90000"/>
                  <a:lumOff val="10000"/>
                </a:srgbClr>
              </a:solidFill>
              <a:latin typeface="Euphemia"/>
            </a:endParaRPr>
          </a:p>
        </p:txBody>
      </p:sp>
      <p:graphicFrame>
        <p:nvGraphicFramePr>
          <p:cNvPr id="7" name="Diagram 6"/>
          <p:cNvGraphicFramePr/>
          <p:nvPr/>
        </p:nvGraphicFramePr>
        <p:xfrm>
          <a:off x="4937262" y="936174"/>
          <a:ext cx="4163520" cy="3976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p:cNvSpPr txBox="1"/>
          <p:nvPr/>
        </p:nvSpPr>
        <p:spPr>
          <a:xfrm>
            <a:off x="927028" y="2527222"/>
            <a:ext cx="3587822" cy="1546577"/>
          </a:xfrm>
          <a:prstGeom prst="rect">
            <a:avLst/>
          </a:prstGeom>
          <a:solidFill>
            <a:schemeClr val="accent1">
              <a:alpha val="65000"/>
            </a:schemeClr>
          </a:solidFill>
          <a:ln>
            <a:solidFill>
              <a:schemeClr val="tx1"/>
            </a:solidFill>
          </a:ln>
        </p:spPr>
        <p:txBody>
          <a:bodyPr wrap="square" rtlCol="0">
            <a:spAutoFit/>
          </a:bodyPr>
          <a:lstStyle/>
          <a:p>
            <a:pPr marL="214313" indent="-214313">
              <a:buFont typeface="Arial"/>
              <a:buChar char="•"/>
            </a:pPr>
            <a:r>
              <a:rPr lang="en-US" b="1" dirty="0">
                <a:solidFill>
                  <a:srgbClr val="164B4F"/>
                </a:solidFill>
                <a:latin typeface="Euphemia"/>
              </a:rPr>
              <a:t>Frequent/long exposure to stress results in the stress response being activated more easily. </a:t>
            </a:r>
          </a:p>
          <a:p>
            <a:pPr marL="214313" indent="-214313">
              <a:buFont typeface="Arial"/>
              <a:buChar char="•"/>
            </a:pPr>
            <a:r>
              <a:rPr lang="en-US" b="1" dirty="0">
                <a:solidFill>
                  <a:srgbClr val="164B4F"/>
                </a:solidFill>
                <a:latin typeface="Euphemia"/>
              </a:rPr>
              <a:t>Body does not return to baseline as quickly. </a:t>
            </a:r>
          </a:p>
          <a:p>
            <a:pPr marL="214313" indent="-214313">
              <a:buFont typeface="Arial"/>
              <a:buChar char="•"/>
            </a:pPr>
            <a:r>
              <a:rPr lang="en-US" b="1" dirty="0">
                <a:solidFill>
                  <a:srgbClr val="164B4F"/>
                </a:solidFill>
                <a:latin typeface="Euphemia"/>
              </a:rPr>
              <a:t>Stress hormones negatively effect health, brain development.</a:t>
            </a:r>
          </a:p>
        </p:txBody>
      </p:sp>
      <p:sp>
        <p:nvSpPr>
          <p:cNvPr id="6" name="Multiply 5"/>
          <p:cNvSpPr/>
          <p:nvPr/>
        </p:nvSpPr>
        <p:spPr>
          <a:xfrm>
            <a:off x="5172075" y="2524364"/>
            <a:ext cx="1314450" cy="685800"/>
          </a:xfrm>
          <a:prstGeom prst="mathMultiply">
            <a:avLst/>
          </a:prstGeom>
          <a:solidFill>
            <a:schemeClr val="bg1">
              <a:alpha val="68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Euphemia"/>
            </a:endParaRPr>
          </a:p>
        </p:txBody>
      </p:sp>
      <p:sp>
        <p:nvSpPr>
          <p:cNvPr id="8" name="Explosion 1 7"/>
          <p:cNvSpPr/>
          <p:nvPr/>
        </p:nvSpPr>
        <p:spPr>
          <a:xfrm>
            <a:off x="6352377" y="3811781"/>
            <a:ext cx="1507509" cy="571500"/>
          </a:xfrm>
          <a:prstGeom prst="irregularSeal1">
            <a:avLst/>
          </a:prstGeom>
          <a:solidFill>
            <a:schemeClr val="bg1">
              <a:lumMod val="95000"/>
              <a:alpha val="2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Euphemia"/>
            </a:endParaRPr>
          </a:p>
        </p:txBody>
      </p:sp>
      <p:sp>
        <p:nvSpPr>
          <p:cNvPr id="10" name="Arrow: Down 9">
            <a:extLst>
              <a:ext uri="{FF2B5EF4-FFF2-40B4-BE49-F238E27FC236}">
                <a16:creationId xmlns:a16="http://schemas.microsoft.com/office/drawing/2014/main" id="{2BF950E1-7FDD-4705-9E65-34BBCD053ACF}"/>
              </a:ext>
            </a:extLst>
          </p:cNvPr>
          <p:cNvSpPr/>
          <p:nvPr/>
        </p:nvSpPr>
        <p:spPr>
          <a:xfrm rot="10800000">
            <a:off x="6915150" y="2194536"/>
            <a:ext cx="221219" cy="1291614"/>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latin typeface="Euphemia"/>
            </a:endParaRPr>
          </a:p>
        </p:txBody>
      </p:sp>
    </p:spTree>
    <p:extLst>
      <p:ext uri="{BB962C8B-B14F-4D97-AF65-F5344CB8AC3E}">
        <p14:creationId xmlns:p14="http://schemas.microsoft.com/office/powerpoint/2010/main" val="2667287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874A22-EB91-40ED-BFF4-91B0FE64232F}"/>
              </a:ext>
            </a:extLst>
          </p:cNvPr>
          <p:cNvSpPr>
            <a:spLocks noGrp="1"/>
          </p:cNvSpPr>
          <p:nvPr>
            <p:ph type="title"/>
          </p:nvPr>
        </p:nvSpPr>
        <p:spPr>
          <a:xfrm>
            <a:off x="685800" y="-114300"/>
            <a:ext cx="7200900" cy="857250"/>
          </a:xfrm>
        </p:spPr>
        <p:txBody>
          <a:bodyPr/>
          <a:lstStyle/>
          <a:p>
            <a:r>
              <a:rPr lang="en-US" b="1" dirty="0"/>
              <a:t>Reactions</a:t>
            </a:r>
          </a:p>
        </p:txBody>
      </p:sp>
      <p:sp>
        <p:nvSpPr>
          <p:cNvPr id="5" name="Content Placeholder 4">
            <a:extLst>
              <a:ext uri="{FF2B5EF4-FFF2-40B4-BE49-F238E27FC236}">
                <a16:creationId xmlns:a16="http://schemas.microsoft.com/office/drawing/2014/main" id="{ED86B0D8-3D7A-4B9D-A891-C39961451011}"/>
              </a:ext>
            </a:extLst>
          </p:cNvPr>
          <p:cNvSpPr>
            <a:spLocks noGrp="1"/>
          </p:cNvSpPr>
          <p:nvPr>
            <p:ph idx="1"/>
          </p:nvPr>
        </p:nvSpPr>
        <p:spPr/>
        <p:txBody>
          <a:bodyPr/>
          <a:lstStyle/>
          <a:p>
            <a:r>
              <a:rPr lang="en-US" sz="2400" dirty="0">
                <a:cs typeface="Calibri" panose="020F0502020204030204"/>
              </a:rPr>
              <a:t>Physical reactions</a:t>
            </a:r>
          </a:p>
          <a:p>
            <a:endParaRPr lang="en-US" sz="2400" dirty="0">
              <a:cs typeface="Calibri" panose="020F0502020204030204"/>
            </a:endParaRPr>
          </a:p>
          <a:p>
            <a:r>
              <a:rPr lang="en-US" sz="2400" dirty="0">
                <a:cs typeface="Calibri" panose="020F0502020204030204"/>
              </a:rPr>
              <a:t>Emotional symptoms</a:t>
            </a:r>
          </a:p>
          <a:p>
            <a:endParaRPr lang="en-US" sz="2400" dirty="0">
              <a:cs typeface="Calibri" panose="020F0502020204030204"/>
            </a:endParaRPr>
          </a:p>
          <a:p>
            <a:r>
              <a:rPr lang="en-US" sz="2400" dirty="0">
                <a:cs typeface="Calibri" panose="020F0502020204030204"/>
              </a:rPr>
              <a:t>Social or interpersonal </a:t>
            </a:r>
          </a:p>
          <a:p>
            <a:endParaRPr lang="en-US" sz="2400" dirty="0">
              <a:cs typeface="Calibri" panose="020F0502020204030204"/>
            </a:endParaRPr>
          </a:p>
          <a:p>
            <a:r>
              <a:rPr lang="en-US" sz="2400" dirty="0"/>
              <a:t>Secondary stress/compassion fatigue</a:t>
            </a:r>
          </a:p>
          <a:p>
            <a:endParaRPr lang="en-US" dirty="0"/>
          </a:p>
        </p:txBody>
      </p:sp>
      <p:sp>
        <p:nvSpPr>
          <p:cNvPr id="2" name="Slide Number Placeholder 1">
            <a:extLst>
              <a:ext uri="{FF2B5EF4-FFF2-40B4-BE49-F238E27FC236}">
                <a16:creationId xmlns:a16="http://schemas.microsoft.com/office/drawing/2014/main" id="{7C096EDC-547F-40DD-91A9-57B7A9DDDE5E}"/>
              </a:ext>
            </a:extLst>
          </p:cNvPr>
          <p:cNvSpPr>
            <a:spLocks noGrp="1"/>
          </p:cNvSpPr>
          <p:nvPr>
            <p:ph type="sldNum" sz="quarter" idx="12"/>
          </p:nvPr>
        </p:nvSpPr>
        <p:spPr>
          <a:xfrm>
            <a:off x="6820178" y="4743450"/>
            <a:ext cx="2133044" cy="273844"/>
          </a:xfrm>
        </p:spPr>
        <p:txBody>
          <a:bodyPr/>
          <a:lstStyle/>
          <a:p>
            <a:fld id="{81FEFA0A-2F20-4B60-98C6-5FFDA469AA1C}" type="slidenum">
              <a:rPr lang="en-US">
                <a:solidFill>
                  <a:srgbClr val="164B4F">
                    <a:lumMod val="90000"/>
                    <a:lumOff val="10000"/>
                  </a:srgbClr>
                </a:solidFill>
                <a:latin typeface="Euphemia"/>
              </a:rPr>
              <a:pPr/>
              <a:t>58</a:t>
            </a:fld>
            <a:endParaRPr lang="en-US" dirty="0">
              <a:solidFill>
                <a:srgbClr val="164B4F">
                  <a:lumMod val="90000"/>
                  <a:lumOff val="10000"/>
                </a:srgbClr>
              </a:solidFill>
              <a:latin typeface="Euphemia"/>
            </a:endParaRPr>
          </a:p>
        </p:txBody>
      </p:sp>
      <p:pic>
        <p:nvPicPr>
          <p:cNvPr id="3" name="Picture 2">
            <a:extLst>
              <a:ext uri="{FF2B5EF4-FFF2-40B4-BE49-F238E27FC236}">
                <a16:creationId xmlns:a16="http://schemas.microsoft.com/office/drawing/2014/main" id="{E3C12B19-FEB4-4F69-86C9-A5701C4DC74D}"/>
              </a:ext>
            </a:extLst>
          </p:cNvPr>
          <p:cNvPicPr>
            <a:picLocks noChangeAspect="1"/>
          </p:cNvPicPr>
          <p:nvPr/>
        </p:nvPicPr>
        <p:blipFill>
          <a:blip r:embed="rId3"/>
          <a:stretch>
            <a:fillRect/>
          </a:stretch>
        </p:blipFill>
        <p:spPr>
          <a:xfrm>
            <a:off x="4979320" y="787401"/>
            <a:ext cx="3973902" cy="2336957"/>
          </a:xfrm>
          <a:prstGeom prst="rect">
            <a:avLst/>
          </a:prstGeom>
        </p:spPr>
      </p:pic>
    </p:spTree>
    <p:extLst>
      <p:ext uri="{BB962C8B-B14F-4D97-AF65-F5344CB8AC3E}">
        <p14:creationId xmlns:p14="http://schemas.microsoft.com/office/powerpoint/2010/main" val="730169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229D5-2B38-4C12-BFEC-1FB94A4DBCC8}"/>
              </a:ext>
            </a:extLst>
          </p:cNvPr>
          <p:cNvSpPr>
            <a:spLocks noGrp="1"/>
          </p:cNvSpPr>
          <p:nvPr>
            <p:ph type="title"/>
          </p:nvPr>
        </p:nvSpPr>
        <p:spPr>
          <a:xfrm>
            <a:off x="685800" y="114300"/>
            <a:ext cx="7200900" cy="857250"/>
          </a:xfrm>
        </p:spPr>
        <p:txBody>
          <a:bodyPr>
            <a:normAutofit fontScale="90000"/>
          </a:bodyPr>
          <a:lstStyle/>
          <a:p>
            <a:pPr eaLnBrk="0" fontAlgn="base" hangingPunct="0">
              <a:lnSpc>
                <a:spcPct val="100000"/>
              </a:lnSpc>
              <a:spcAft>
                <a:spcPct val="0"/>
              </a:spcAft>
              <a:tabLst>
                <a:tab pos="471488" algn="l"/>
              </a:tabLst>
            </a:pPr>
            <a:r>
              <a:rPr lang="en-US" altLang="en-US" sz="2400" dirty="0"/>
              <a:t/>
            </a:r>
            <a:br>
              <a:rPr lang="en-US" altLang="en-US" sz="2400" dirty="0"/>
            </a:br>
            <a:r>
              <a:rPr lang="en-US" altLang="en-US" b="1" i="1" dirty="0">
                <a:latin typeface="Cambria" panose="02040503050406030204" pitchFamily="18" charset="0"/>
                <a:ea typeface="Calibri" panose="020F0502020204030204" pitchFamily="34" charset="0"/>
                <a:cs typeface="Times New Roman" panose="02020603050405020304" pitchFamily="18" charset="0"/>
              </a:rPr>
              <a:t>Pre-COVID-19 School Experience Continuum </a:t>
            </a:r>
            <a:r>
              <a:rPr lang="en-US" altLang="en-US" b="1" dirty="0"/>
              <a:t/>
            </a:r>
            <a:br>
              <a:rPr lang="en-US" altLang="en-US" b="1" dirty="0"/>
            </a:br>
            <a:endParaRPr lang="en-US" b="1" dirty="0"/>
          </a:p>
        </p:txBody>
      </p:sp>
      <p:graphicFrame>
        <p:nvGraphicFramePr>
          <p:cNvPr id="4" name="Content Placeholder 3">
            <a:extLst>
              <a:ext uri="{FF2B5EF4-FFF2-40B4-BE49-F238E27FC236}">
                <a16:creationId xmlns:a16="http://schemas.microsoft.com/office/drawing/2014/main" id="{CEBDCCA6-DE85-49C7-91DC-61C25C333837}"/>
              </a:ext>
            </a:extLst>
          </p:cNvPr>
          <p:cNvGraphicFramePr>
            <a:graphicFrameLocks noGrp="1"/>
          </p:cNvGraphicFramePr>
          <p:nvPr>
            <p:ph idx="1"/>
          </p:nvPr>
        </p:nvGraphicFramePr>
        <p:xfrm>
          <a:off x="678894" y="1252538"/>
          <a:ext cx="8286751" cy="3886200"/>
        </p:xfrm>
        <a:graphic>
          <a:graphicData uri="http://schemas.openxmlformats.org/drawingml/2006/table">
            <a:tbl>
              <a:tblPr firstRow="1" firstCol="1" bandRow="1"/>
              <a:tblGrid>
                <a:gridCol w="1323578">
                  <a:extLst>
                    <a:ext uri="{9D8B030D-6E8A-4147-A177-3AD203B41FA5}">
                      <a16:colId xmlns:a16="http://schemas.microsoft.com/office/drawing/2014/main" val="4164123712"/>
                    </a:ext>
                  </a:extLst>
                </a:gridCol>
                <a:gridCol w="6963173">
                  <a:extLst>
                    <a:ext uri="{9D8B030D-6E8A-4147-A177-3AD203B41FA5}">
                      <a16:colId xmlns:a16="http://schemas.microsoft.com/office/drawing/2014/main" val="2824304142"/>
                    </a:ext>
                  </a:extLst>
                </a:gridCol>
              </a:tblGrid>
              <a:tr h="555172">
                <a:tc>
                  <a:txBody>
                    <a:bodyPr/>
                    <a:lstStyle/>
                    <a:p>
                      <a:pPr marL="0" marR="0">
                        <a:spcBef>
                          <a:spcPts val="0"/>
                        </a:spcBef>
                        <a:spcAft>
                          <a:spcPts val="0"/>
                        </a:spcAft>
                      </a:pPr>
                      <a:r>
                        <a:rPr lang="en-US" sz="1500" i="1" dirty="0">
                          <a:solidFill>
                            <a:schemeClr val="tx2"/>
                          </a:solidFill>
                          <a:effectLst/>
                          <a:latin typeface="Cambria" panose="02040503050406030204" pitchFamily="18" charset="0"/>
                          <a:ea typeface="Calibri" panose="020F0502020204030204" pitchFamily="34" charset="0"/>
                          <a:cs typeface="Times New Roman" panose="02020603050405020304" pitchFamily="18" charset="0"/>
                        </a:rPr>
                        <a:t>Pre-COVID-19</a:t>
                      </a:r>
                      <a:endParaRPr lang="en-US" sz="15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500" i="1" dirty="0">
                          <a:solidFill>
                            <a:schemeClr val="tx2"/>
                          </a:solidFill>
                          <a:effectLst/>
                          <a:latin typeface="Cambria" panose="02040503050406030204" pitchFamily="18" charset="0"/>
                          <a:ea typeface="Calibri" panose="020F0502020204030204" pitchFamily="34" charset="0"/>
                          <a:cs typeface="Times New Roman" panose="02020603050405020304" pitchFamily="18" charset="0"/>
                        </a:rPr>
                        <a:t>Experiences</a:t>
                      </a:r>
                      <a:endParaRPr lang="en-US" sz="15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i="1" dirty="0">
                          <a:solidFill>
                            <a:schemeClr val="tx2"/>
                          </a:solidFill>
                          <a:effectLst/>
                          <a:latin typeface="Cambria" panose="02040503050406030204" pitchFamily="18" charset="0"/>
                          <a:ea typeface="Calibri" panose="020F0502020204030204" pitchFamily="34" charset="0"/>
                          <a:cs typeface="Times New Roman" panose="02020603050405020304" pitchFamily="18" charset="0"/>
                        </a:rPr>
                        <a:t>Description</a:t>
                      </a:r>
                      <a:endParaRPr lang="en-US" sz="15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2877215"/>
                  </a:ext>
                </a:extLst>
              </a:tr>
              <a:tr h="740228">
                <a:tc>
                  <a:txBody>
                    <a:bodyPr/>
                    <a:lstStyle/>
                    <a:p>
                      <a:pPr marL="0" marR="0">
                        <a:spcBef>
                          <a:spcPts val="0"/>
                        </a:spcBef>
                        <a:spcAft>
                          <a:spcPts val="0"/>
                        </a:spcAft>
                      </a:pPr>
                      <a:r>
                        <a:rPr lang="en-US" sz="1800" b="1" dirty="0">
                          <a:effectLst/>
                          <a:latin typeface="Cambria" panose="02040503050406030204" pitchFamily="18" charset="0"/>
                          <a:ea typeface="Calibri" panose="020F0502020204030204" pitchFamily="34" charset="0"/>
                          <a:cs typeface="Times New Roman" panose="02020603050405020304" pitchFamily="18" charset="0"/>
                        </a:rPr>
                        <a:t>Positive</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500" dirty="0">
                          <a:effectLst/>
                          <a:latin typeface="Cambria" panose="02040503050406030204" pitchFamily="18" charset="0"/>
                          <a:ea typeface="Calibri" panose="020F0502020204030204" pitchFamily="34" charset="0"/>
                          <a:cs typeface="Times New Roman" panose="02020603050405020304" pitchFamily="18" charset="0"/>
                        </a:rPr>
                        <a:t>Liked and enjoyed all aspects of school (e.g., academic, extra-curricular, social); felt connected to their school, safe, and cared for as part of a community.</a:t>
                      </a:r>
                      <a:endParaRPr lang="en-US" sz="1500" dirty="0"/>
                    </a:p>
                  </a:txBody>
                  <a:tcPr marL="51435" marR="514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3692407"/>
                  </a:ext>
                </a:extLst>
              </a:tr>
              <a:tr h="1110343">
                <a:tc>
                  <a:txBody>
                    <a:bodyPr/>
                    <a:lstStyle/>
                    <a:p>
                      <a:pPr marL="0" marR="0">
                        <a:spcBef>
                          <a:spcPts val="0"/>
                        </a:spcBef>
                        <a:spcAft>
                          <a:spcPts val="0"/>
                        </a:spcAft>
                      </a:pPr>
                      <a:r>
                        <a:rPr lang="en-US" sz="1800" b="1" dirty="0">
                          <a:effectLst/>
                          <a:latin typeface="Cambria" panose="02040503050406030204" pitchFamily="18" charset="0"/>
                          <a:ea typeface="Calibri" panose="020F0502020204030204" pitchFamily="34" charset="0"/>
                          <a:cs typeface="Times New Roman" panose="02020603050405020304" pitchFamily="18" charset="0"/>
                        </a:rPr>
                        <a:t>Variable</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500" dirty="0">
                          <a:effectLst/>
                          <a:latin typeface="Cambria" panose="02040503050406030204" pitchFamily="18" charset="0"/>
                          <a:ea typeface="Calibri" panose="020F0502020204030204" pitchFamily="34" charset="0"/>
                          <a:cs typeface="Times New Roman" panose="02020603050405020304" pitchFamily="18" charset="0"/>
                        </a:rPr>
                        <a:t>Liked and enjoyed only particular aspects of school, and either felt neutral or had negative experiences with other elements (e.g., a student who thrived academically, yet experienced bullying or had limited positive social relationships; or a student who loved afterschool sports but struggled academically).</a:t>
                      </a:r>
                      <a:endParaRPr lang="en-US" sz="1500" dirty="0"/>
                    </a:p>
                  </a:txBody>
                  <a:tcPr marL="51435" marR="514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6847488"/>
                  </a:ext>
                </a:extLst>
              </a:tr>
              <a:tr h="14804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mbria" panose="02040503050406030204" pitchFamily="18" charset="0"/>
                          <a:ea typeface="Calibri" panose="020F0502020204030204" pitchFamily="34" charset="0"/>
                          <a:cs typeface="Times New Roman" panose="02020603050405020304" pitchFamily="18" charset="0"/>
                        </a:rPr>
                        <a:t>Negative</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500" dirty="0">
                          <a:effectLst/>
                          <a:latin typeface="Cambria" panose="02040503050406030204" pitchFamily="18" charset="0"/>
                          <a:ea typeface="Calibri" panose="020F0502020204030204" pitchFamily="34" charset="0"/>
                          <a:cs typeface="Times New Roman" panose="02020603050405020304" pitchFamily="18" charset="0"/>
                        </a:rPr>
                        <a:t>Disliked most or all aspects of school (e.g., academic, extra-curricular, social); did not feel connected to their school, safe, or cared for as part of a community. However, note that some students may find requirements for physical distancing in the “new” school environment to actually make school less negative (e.g., modifications to recess may minimize negative social interactions).</a:t>
                      </a:r>
                      <a:endParaRPr lang="en-US" sz="1500" dirty="0"/>
                    </a:p>
                  </a:txBody>
                  <a:tcPr marL="51435" marR="514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1431932"/>
                  </a:ext>
                </a:extLst>
              </a:tr>
            </a:tbl>
          </a:graphicData>
        </a:graphic>
      </p:graphicFrame>
      <p:pic>
        <p:nvPicPr>
          <p:cNvPr id="6" name="Picture 5">
            <a:extLst>
              <a:ext uri="{FF2B5EF4-FFF2-40B4-BE49-F238E27FC236}">
                <a16:creationId xmlns:a16="http://schemas.microsoft.com/office/drawing/2014/main" id="{A5884B88-8390-4C83-BA43-D1F7185B006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22631" y="114300"/>
            <a:ext cx="1243013" cy="1138238"/>
          </a:xfrm>
          <a:prstGeom prst="rect">
            <a:avLst/>
          </a:prstGeom>
          <a:noFill/>
          <a:ln>
            <a:noFill/>
          </a:ln>
        </p:spPr>
      </p:pic>
      <p:sp>
        <p:nvSpPr>
          <p:cNvPr id="3" name="Slide Number Placeholder 2">
            <a:extLst>
              <a:ext uri="{FF2B5EF4-FFF2-40B4-BE49-F238E27FC236}">
                <a16:creationId xmlns:a16="http://schemas.microsoft.com/office/drawing/2014/main" id="{0EA2F271-7D35-4738-A480-B9B80EF998A1}"/>
              </a:ext>
            </a:extLst>
          </p:cNvPr>
          <p:cNvSpPr>
            <a:spLocks noGrp="1"/>
          </p:cNvSpPr>
          <p:nvPr>
            <p:ph type="sldNum" sz="quarter" idx="12"/>
          </p:nvPr>
        </p:nvSpPr>
        <p:spPr>
          <a:xfrm>
            <a:off x="7009766" y="4755357"/>
            <a:ext cx="2133044" cy="273844"/>
          </a:xfrm>
        </p:spPr>
        <p:txBody>
          <a:bodyPr/>
          <a:lstStyle/>
          <a:p>
            <a:fld id="{81FEFA0A-2F20-4B60-98C6-5FFDA469AA1C}" type="slidenum">
              <a:rPr lang="en-US">
                <a:solidFill>
                  <a:srgbClr val="164B4F">
                    <a:lumMod val="90000"/>
                    <a:lumOff val="10000"/>
                  </a:srgbClr>
                </a:solidFill>
                <a:latin typeface="Euphemia"/>
              </a:rPr>
              <a:pPr/>
              <a:t>59</a:t>
            </a:fld>
            <a:endParaRPr lang="en-US" dirty="0">
              <a:solidFill>
                <a:srgbClr val="164B4F">
                  <a:lumMod val="90000"/>
                  <a:lumOff val="10000"/>
                </a:srgbClr>
              </a:solidFill>
              <a:latin typeface="Euphemia"/>
            </a:endParaRPr>
          </a:p>
        </p:txBody>
      </p:sp>
    </p:spTree>
    <p:extLst>
      <p:ext uri="{BB962C8B-B14F-4D97-AF65-F5344CB8AC3E}">
        <p14:creationId xmlns:p14="http://schemas.microsoft.com/office/powerpoint/2010/main" val="1737157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altLang="en-US" sz="3000" dirty="0"/>
              <a:t>“Expanded” School Mental Health</a:t>
            </a:r>
          </a:p>
        </p:txBody>
      </p:sp>
      <p:sp>
        <p:nvSpPr>
          <p:cNvPr id="29699" name="Rectangle 3"/>
          <p:cNvSpPr>
            <a:spLocks noGrp="1" noChangeArrowheads="1"/>
          </p:cNvSpPr>
          <p:nvPr>
            <p:ph type="body" idx="1"/>
          </p:nvPr>
        </p:nvSpPr>
        <p:spPr/>
        <p:txBody>
          <a:bodyPr/>
          <a:lstStyle/>
          <a:p>
            <a:pPr eaLnBrk="1" hangingPunct="1">
              <a:lnSpc>
                <a:spcPct val="90000"/>
              </a:lnSpc>
            </a:pPr>
            <a:r>
              <a:rPr lang="en-US" altLang="en-US"/>
              <a:t>Full continuum of effective mental health promotion and intervention for students in general and special education</a:t>
            </a:r>
          </a:p>
          <a:p>
            <a:pPr eaLnBrk="1" hangingPunct="1">
              <a:lnSpc>
                <a:spcPct val="90000"/>
              </a:lnSpc>
            </a:pPr>
            <a:r>
              <a:rPr lang="en-US" altLang="en-US"/>
              <a:t>Reflecting a </a:t>
            </a:r>
            <a:r>
              <a:rPr lang="en-US" altLang="en-US" b="1" i="1"/>
              <a:t>“shared agenda” </a:t>
            </a:r>
            <a:r>
              <a:rPr lang="en-US" altLang="en-US"/>
              <a:t>involving school-family-community system partnerships</a:t>
            </a:r>
          </a:p>
          <a:p>
            <a:pPr eaLnBrk="1" hangingPunct="1">
              <a:lnSpc>
                <a:spcPct val="90000"/>
              </a:lnSpc>
            </a:pPr>
            <a:r>
              <a:rPr lang="en-US" altLang="en-US"/>
              <a:t>Collaborating community professionals (not </a:t>
            </a:r>
            <a:r>
              <a:rPr lang="en-US" altLang="en-US" i="1"/>
              <a:t>outsiders</a:t>
            </a:r>
            <a:r>
              <a:rPr lang="en-US" altLang="en-US"/>
              <a:t>) </a:t>
            </a:r>
            <a:r>
              <a:rPr lang="en-US" altLang="en-US" b="1" i="1"/>
              <a:t>augment</a:t>
            </a:r>
            <a:r>
              <a:rPr lang="en-US" altLang="en-US"/>
              <a:t> the work of school-employed staff</a:t>
            </a:r>
          </a:p>
        </p:txBody>
      </p:sp>
    </p:spTree>
    <p:extLst>
      <p:ext uri="{BB962C8B-B14F-4D97-AF65-F5344CB8AC3E}">
        <p14:creationId xmlns:p14="http://schemas.microsoft.com/office/powerpoint/2010/main" val="392864676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3FFF2-92CA-4B88-8C1B-8CC8AE55C20A}"/>
              </a:ext>
            </a:extLst>
          </p:cNvPr>
          <p:cNvSpPr>
            <a:spLocks noGrp="1"/>
          </p:cNvSpPr>
          <p:nvPr>
            <p:ph type="title"/>
          </p:nvPr>
        </p:nvSpPr>
        <p:spPr>
          <a:xfrm>
            <a:off x="628981" y="285750"/>
            <a:ext cx="8081555" cy="857250"/>
          </a:xfrm>
        </p:spPr>
        <p:txBody>
          <a:bodyPr>
            <a:normAutofit fontScale="90000"/>
          </a:bodyPr>
          <a:lstStyle/>
          <a:p>
            <a:r>
              <a:rPr lang="en-US" altLang="en-US" b="1" i="1" dirty="0">
                <a:latin typeface="Cambria" panose="02040503050406030204" pitchFamily="18" charset="0"/>
                <a:ea typeface="Calibri" panose="020F0502020204030204" pitchFamily="34" charset="0"/>
                <a:cs typeface="Times New Roman" panose="02020603050405020304" pitchFamily="18" charset="0"/>
              </a:rPr>
              <a:t>COVID-19 Shelter in Place Environment Support </a:t>
            </a:r>
            <a:br>
              <a:rPr lang="en-US" altLang="en-US" b="1" i="1" dirty="0">
                <a:latin typeface="Cambria" panose="02040503050406030204" pitchFamily="18" charset="0"/>
                <a:ea typeface="Calibri" panose="020F0502020204030204" pitchFamily="34" charset="0"/>
                <a:cs typeface="Times New Roman" panose="02020603050405020304" pitchFamily="18" charset="0"/>
              </a:rPr>
            </a:br>
            <a:r>
              <a:rPr lang="en-US" altLang="en-US" b="1" i="1" dirty="0">
                <a:latin typeface="Cambria" panose="02040503050406030204" pitchFamily="18" charset="0"/>
                <a:ea typeface="Calibri" panose="020F0502020204030204" pitchFamily="34" charset="0"/>
                <a:cs typeface="Times New Roman" panose="02020603050405020304" pitchFamily="18" charset="0"/>
              </a:rPr>
              <a:t>Continuum</a:t>
            </a:r>
            <a:r>
              <a:rPr lang="en-US" altLang="en-US" sz="2400" dirty="0"/>
              <a:t/>
            </a:r>
            <a:br>
              <a:rPr lang="en-US" altLang="en-US" sz="2400" dirty="0"/>
            </a:br>
            <a:endParaRPr lang="en-US" dirty="0"/>
          </a:p>
        </p:txBody>
      </p:sp>
      <p:graphicFrame>
        <p:nvGraphicFramePr>
          <p:cNvPr id="8" name="Content Placeholder 7">
            <a:extLst>
              <a:ext uri="{FF2B5EF4-FFF2-40B4-BE49-F238E27FC236}">
                <a16:creationId xmlns:a16="http://schemas.microsoft.com/office/drawing/2014/main" id="{D474B2EA-3686-486F-86E2-B7ECB737EC00}"/>
              </a:ext>
            </a:extLst>
          </p:cNvPr>
          <p:cNvGraphicFramePr>
            <a:graphicFrameLocks noGrp="1"/>
          </p:cNvGraphicFramePr>
          <p:nvPr>
            <p:ph idx="1"/>
          </p:nvPr>
        </p:nvGraphicFramePr>
        <p:xfrm>
          <a:off x="615884" y="1143000"/>
          <a:ext cx="8526926" cy="3981019"/>
        </p:xfrm>
        <a:graphic>
          <a:graphicData uri="http://schemas.openxmlformats.org/drawingml/2006/table">
            <a:tbl>
              <a:tblPr firstRow="1" firstCol="1" bandRow="1">
                <a:tableStyleId>{3B4B98B0-60AC-42C2-AFA5-B58CD77FA1E5}</a:tableStyleId>
              </a:tblPr>
              <a:tblGrid>
                <a:gridCol w="1098616">
                  <a:extLst>
                    <a:ext uri="{9D8B030D-6E8A-4147-A177-3AD203B41FA5}">
                      <a16:colId xmlns:a16="http://schemas.microsoft.com/office/drawing/2014/main" val="1806959691"/>
                    </a:ext>
                  </a:extLst>
                </a:gridCol>
                <a:gridCol w="7428310">
                  <a:extLst>
                    <a:ext uri="{9D8B030D-6E8A-4147-A177-3AD203B41FA5}">
                      <a16:colId xmlns:a16="http://schemas.microsoft.com/office/drawing/2014/main" val="1745945233"/>
                    </a:ext>
                  </a:extLst>
                </a:gridCol>
              </a:tblGrid>
              <a:tr h="535749">
                <a:tc>
                  <a:txBody>
                    <a:bodyPr/>
                    <a:lstStyle/>
                    <a:p>
                      <a:pPr marL="0" marR="0">
                        <a:spcBef>
                          <a:spcPts val="0"/>
                        </a:spcBef>
                        <a:spcAft>
                          <a:spcPts val="0"/>
                        </a:spcAft>
                      </a:pPr>
                      <a:r>
                        <a:rPr lang="en-US" sz="1500" b="0" i="1" dirty="0">
                          <a:effectLst/>
                          <a:latin typeface="Cambria" panose="02040503050406030204" pitchFamily="18" charset="0"/>
                          <a:ea typeface="Cambria" panose="02040503050406030204" pitchFamily="18" charset="0"/>
                        </a:rPr>
                        <a:t>Degree of Support</a:t>
                      </a:r>
                      <a:endParaRPr lang="en-US" sz="1500" b="0" i="1" dirty="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500" b="0" i="1" dirty="0">
                          <a:effectLst/>
                          <a:latin typeface="Cambria" panose="02040503050406030204" pitchFamily="18" charset="0"/>
                          <a:ea typeface="Cambria" panose="02040503050406030204" pitchFamily="18" charset="0"/>
                        </a:rPr>
                        <a:t>Description</a:t>
                      </a:r>
                      <a:endParaRPr lang="en-US" sz="1500" b="0" i="1" dirty="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1306300057"/>
                  </a:ext>
                </a:extLst>
              </a:tr>
              <a:tr h="861317">
                <a:tc>
                  <a:txBody>
                    <a:bodyPr/>
                    <a:lstStyle/>
                    <a:p>
                      <a:pPr marL="0" marR="0">
                        <a:spcBef>
                          <a:spcPts val="0"/>
                        </a:spcBef>
                        <a:spcAft>
                          <a:spcPts val="0"/>
                        </a:spcAft>
                      </a:pPr>
                      <a:endParaRPr lang="en-US" sz="1800" dirty="0">
                        <a:effectLst/>
                        <a:latin typeface="Cambria" panose="02040503050406030204" pitchFamily="18" charset="0"/>
                        <a:ea typeface="Cambria" panose="02040503050406030204" pitchFamily="18" charset="0"/>
                      </a:endParaRPr>
                    </a:p>
                    <a:p>
                      <a:pPr marL="0" marR="0">
                        <a:spcBef>
                          <a:spcPts val="0"/>
                        </a:spcBef>
                        <a:spcAft>
                          <a:spcPts val="0"/>
                        </a:spcAft>
                      </a:pPr>
                      <a:r>
                        <a:rPr lang="en-US" sz="1800" dirty="0">
                          <a:effectLst/>
                          <a:latin typeface="Cambria" panose="02040503050406030204" pitchFamily="18" charset="0"/>
                          <a:ea typeface="Cambria" panose="02040503050406030204" pitchFamily="18" charset="0"/>
                        </a:rPr>
                        <a:t>Positive</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500" dirty="0">
                          <a:effectLst/>
                          <a:latin typeface="Cambria" panose="02040503050406030204" pitchFamily="18" charset="0"/>
                          <a:ea typeface="Cambria" panose="02040503050406030204" pitchFamily="18" charset="0"/>
                        </a:rPr>
                        <a:t>Healthy, safe, nurturing, and adaptive (e.g., most or all needs met, positive experiences with distance learning, no direct financial or health impacts from COVID-19).</a:t>
                      </a:r>
                      <a:endParaRPr lang="en-US" sz="1500" dirty="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2472791559"/>
                  </a:ext>
                </a:extLst>
              </a:tr>
              <a:tr h="861317">
                <a:tc>
                  <a:txBody>
                    <a:bodyPr/>
                    <a:lstStyle/>
                    <a:p>
                      <a:pPr marL="0" marR="0">
                        <a:spcBef>
                          <a:spcPts val="0"/>
                        </a:spcBef>
                        <a:spcAft>
                          <a:spcPts val="0"/>
                        </a:spcAft>
                      </a:pPr>
                      <a:r>
                        <a:rPr lang="en-US" sz="1800" dirty="0">
                          <a:effectLst/>
                          <a:latin typeface="Cambria" panose="02040503050406030204" pitchFamily="18" charset="0"/>
                          <a:ea typeface="Cambria" panose="02040503050406030204" pitchFamily="18" charset="0"/>
                        </a:rPr>
                        <a:t>Variable</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tc>
                <a:tc>
                  <a:txBody>
                    <a:bodyPr/>
                    <a:lstStyle/>
                    <a:p>
                      <a:pPr marL="0" marR="0">
                        <a:spcBef>
                          <a:spcPts val="0"/>
                        </a:spcBef>
                        <a:spcAft>
                          <a:spcPts val="0"/>
                        </a:spcAft>
                        <a:tabLst>
                          <a:tab pos="628650" algn="l"/>
                        </a:tabLst>
                      </a:pPr>
                      <a:r>
                        <a:rPr lang="en-US" sz="1500" dirty="0">
                          <a:effectLst/>
                          <a:latin typeface="Cambria" panose="02040503050406030204" pitchFamily="18" charset="0"/>
                          <a:ea typeface="Cambria" panose="02040503050406030204" pitchFamily="18" charset="0"/>
                        </a:rPr>
                        <a:t>Some supports but also some challenges ; affected by COVID-19 in some areas (e.g., caregivers losing employment; separation from family members, illness of a loved one).</a:t>
                      </a:r>
                      <a:endParaRPr lang="en-US" sz="1500" dirty="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2715863758"/>
                  </a:ext>
                </a:extLst>
              </a:tr>
              <a:tr h="1722636">
                <a:tc>
                  <a:txBody>
                    <a:bodyPr/>
                    <a:lstStyle/>
                    <a:p>
                      <a:pPr marL="0" marR="0">
                        <a:spcBef>
                          <a:spcPts val="0"/>
                        </a:spcBef>
                        <a:spcAft>
                          <a:spcPts val="0"/>
                        </a:spcAft>
                      </a:pPr>
                      <a:r>
                        <a:rPr lang="en-US" sz="1800" dirty="0">
                          <a:effectLst/>
                          <a:latin typeface="Cambria" panose="02040503050406030204" pitchFamily="18" charset="0"/>
                          <a:ea typeface="Cambria" panose="02040503050406030204" pitchFamily="18" charset="0"/>
                        </a:rPr>
                        <a:t>Negative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500" dirty="0">
                          <a:effectLst/>
                          <a:latin typeface="Cambria" panose="02040503050406030204" pitchFamily="18" charset="0"/>
                          <a:ea typeface="Cambria" panose="02040503050406030204" pitchFamily="18" charset="0"/>
                        </a:rPr>
                        <a:t>Unhealthy, unsafe, dangerous, and maladaptive. Reflects either significant impact from physical, medical, or financial COVID-19 related stress (e.g., death of a loved one; loss of home), or living in an environment of child maltreatment, violence, substance abuse and mental health problems, and rejection.</a:t>
                      </a:r>
                      <a:endParaRPr lang="en-US" sz="1500" dirty="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3154692777"/>
                  </a:ext>
                </a:extLst>
              </a:tr>
            </a:tbl>
          </a:graphicData>
        </a:graphic>
      </p:graphicFrame>
      <p:sp>
        <p:nvSpPr>
          <p:cNvPr id="11" name="Rectangle 6">
            <a:extLst>
              <a:ext uri="{FF2B5EF4-FFF2-40B4-BE49-F238E27FC236}">
                <a16:creationId xmlns:a16="http://schemas.microsoft.com/office/drawing/2014/main" id="{DCBEB9B5-B8BD-41D9-8CDA-21C5DCFF038E}"/>
              </a:ext>
            </a:extLst>
          </p:cNvPr>
          <p:cNvSpPr>
            <a:spLocks noChangeArrowheads="1"/>
          </p:cNvSpPr>
          <p:nvPr/>
        </p:nvSpPr>
        <p:spPr bwMode="auto">
          <a:xfrm>
            <a:off x="2128838" y="2695747"/>
            <a:ext cx="180178" cy="161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eaLnBrk="0" fontAlgn="base" hangingPunct="0">
              <a:spcBef>
                <a:spcPct val="0"/>
              </a:spcBef>
              <a:spcAft>
                <a:spcPct val="0"/>
              </a:spcAft>
            </a:pPr>
            <a:r>
              <a:rPr lang="en-US" altLang="en-US" sz="600" dirty="0">
                <a:solidFill>
                  <a:srgbClr val="164B4F"/>
                </a:solidFill>
                <a:latin typeface="Calibri" panose="020F0502020204030204" pitchFamily="34" charset="0"/>
                <a:ea typeface="Calibri" panose="020F0502020204030204" pitchFamily="34" charset="0"/>
                <a:cs typeface="Times New Roman" panose="02020603050405020304" pitchFamily="18" charset="0"/>
              </a:rPr>
              <a:t> </a:t>
            </a:r>
            <a:r>
              <a:rPr lang="en-US" altLang="en-US" sz="600" dirty="0">
                <a:solidFill>
                  <a:srgbClr val="164B4F"/>
                </a:solidFill>
                <a:latin typeface="Calibri" panose="020F0502020204030204" pitchFamily="34" charset="0"/>
                <a:ea typeface="Calibri" panose="020F0502020204030204" pitchFamily="34" charset="0"/>
                <a:cs typeface="Times New Roman" panose="02020603050405020304" pitchFamily="18" charset="0"/>
                <a:hlinkClick r:id="rId3"/>
              </a:rPr>
              <a:t>[</a:t>
            </a:r>
            <a:endParaRPr lang="en-US" altLang="en-US" dirty="0">
              <a:solidFill>
                <a:srgbClr val="164B4F"/>
              </a:solidFill>
              <a:latin typeface="Arial" panose="020B0604020202020204" pitchFamily="34" charset="0"/>
            </a:endParaRPr>
          </a:p>
        </p:txBody>
      </p:sp>
      <p:pic>
        <p:nvPicPr>
          <p:cNvPr id="12" name="Picture 11">
            <a:extLst>
              <a:ext uri="{FF2B5EF4-FFF2-40B4-BE49-F238E27FC236}">
                <a16:creationId xmlns:a16="http://schemas.microsoft.com/office/drawing/2014/main" id="{B087599F-7C5A-445C-857C-E9BDDCF9DA2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4820" y="57150"/>
            <a:ext cx="1243013" cy="1138238"/>
          </a:xfrm>
          <a:prstGeom prst="rect">
            <a:avLst/>
          </a:prstGeom>
          <a:noFill/>
          <a:ln>
            <a:noFill/>
          </a:ln>
        </p:spPr>
      </p:pic>
      <p:sp>
        <p:nvSpPr>
          <p:cNvPr id="3" name="Slide Number Placeholder 2">
            <a:extLst>
              <a:ext uri="{FF2B5EF4-FFF2-40B4-BE49-F238E27FC236}">
                <a16:creationId xmlns:a16="http://schemas.microsoft.com/office/drawing/2014/main" id="{9A54E998-923C-4572-BD8B-9DF0E29C32F5}"/>
              </a:ext>
            </a:extLst>
          </p:cNvPr>
          <p:cNvSpPr>
            <a:spLocks noGrp="1"/>
          </p:cNvSpPr>
          <p:nvPr>
            <p:ph type="sldNum" sz="quarter" idx="12"/>
          </p:nvPr>
        </p:nvSpPr>
        <p:spPr>
          <a:xfrm>
            <a:off x="6871204" y="4850176"/>
            <a:ext cx="2133044" cy="273844"/>
          </a:xfrm>
        </p:spPr>
        <p:txBody>
          <a:bodyPr/>
          <a:lstStyle/>
          <a:p>
            <a:fld id="{81FEFA0A-2F20-4B60-98C6-5FFDA469AA1C}" type="slidenum">
              <a:rPr lang="en-US">
                <a:solidFill>
                  <a:srgbClr val="164B4F">
                    <a:lumMod val="90000"/>
                    <a:lumOff val="10000"/>
                  </a:srgbClr>
                </a:solidFill>
                <a:latin typeface="Euphemia"/>
              </a:rPr>
              <a:pPr/>
              <a:t>60</a:t>
            </a:fld>
            <a:endParaRPr lang="en-US" dirty="0">
              <a:solidFill>
                <a:srgbClr val="164B4F">
                  <a:lumMod val="90000"/>
                  <a:lumOff val="10000"/>
                </a:srgbClr>
              </a:solidFill>
              <a:latin typeface="Euphemia"/>
            </a:endParaRPr>
          </a:p>
        </p:txBody>
      </p:sp>
      <p:sp>
        <p:nvSpPr>
          <p:cNvPr id="4" name="TextBox 3">
            <a:extLst>
              <a:ext uri="{FF2B5EF4-FFF2-40B4-BE49-F238E27FC236}">
                <a16:creationId xmlns:a16="http://schemas.microsoft.com/office/drawing/2014/main" id="{68D29672-5AC6-4416-9AAE-7B2A68E8BA52}"/>
              </a:ext>
            </a:extLst>
          </p:cNvPr>
          <p:cNvSpPr txBox="1"/>
          <p:nvPr/>
        </p:nvSpPr>
        <p:spPr>
          <a:xfrm>
            <a:off x="1191" y="4772491"/>
            <a:ext cx="9201150" cy="383182"/>
          </a:xfrm>
          <a:prstGeom prst="rect">
            <a:avLst/>
          </a:prstGeom>
          <a:noFill/>
        </p:spPr>
        <p:txBody>
          <a:bodyPr wrap="square" rtlCol="0">
            <a:spAutoFit/>
          </a:bodyPr>
          <a:lstStyle/>
          <a:p>
            <a:pPr>
              <a:lnSpc>
                <a:spcPct val="90000"/>
              </a:lnSpc>
            </a:pPr>
            <a:r>
              <a:rPr lang="en-US" sz="1050" dirty="0">
                <a:solidFill>
                  <a:srgbClr val="164B4F"/>
                </a:solidFill>
                <a:latin typeface="Euphemia"/>
              </a:rPr>
              <a:t>https://www.nasponline.org/resources-and-publications/resources-and-podcasts/covid-19-resource-center/return-to-school/returning-to-school-following-covid-19-related-school-closures-the-covid-19-school-adjustment-risk-matrix-(c-sarm)</a:t>
            </a:r>
          </a:p>
        </p:txBody>
      </p:sp>
    </p:spTree>
    <p:extLst>
      <p:ext uri="{BB962C8B-B14F-4D97-AF65-F5344CB8AC3E}">
        <p14:creationId xmlns:p14="http://schemas.microsoft.com/office/powerpoint/2010/main" val="4067383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A9E568-946D-4F37-9751-AB78DC1A66DA}"/>
              </a:ext>
            </a:extLst>
          </p:cNvPr>
          <p:cNvSpPr>
            <a:spLocks noGrp="1"/>
          </p:cNvSpPr>
          <p:nvPr>
            <p:ph type="title"/>
          </p:nvPr>
        </p:nvSpPr>
        <p:spPr>
          <a:xfrm>
            <a:off x="685800" y="-114300"/>
            <a:ext cx="8058150" cy="857250"/>
          </a:xfrm>
        </p:spPr>
        <p:txBody>
          <a:bodyPr>
            <a:normAutofit/>
          </a:bodyPr>
          <a:lstStyle/>
          <a:p>
            <a:r>
              <a:rPr lang="en-US" sz="2400" b="1" i="1" dirty="0">
                <a:latin typeface="Cambria" panose="02040503050406030204" pitchFamily="18" charset="0"/>
                <a:ea typeface="Cambria" panose="02040503050406030204" pitchFamily="18" charset="0"/>
              </a:rPr>
              <a:t>COVID-19 School Adjustment Risk Matrix (C-SARM)</a:t>
            </a:r>
          </a:p>
        </p:txBody>
      </p:sp>
      <p:sp>
        <p:nvSpPr>
          <p:cNvPr id="10" name="TextBox 9">
            <a:extLst>
              <a:ext uri="{FF2B5EF4-FFF2-40B4-BE49-F238E27FC236}">
                <a16:creationId xmlns:a16="http://schemas.microsoft.com/office/drawing/2014/main" id="{4AE5B4DC-EBDF-4B47-BEF1-8069FFFF470F}"/>
              </a:ext>
            </a:extLst>
          </p:cNvPr>
          <p:cNvSpPr txBox="1"/>
          <p:nvPr/>
        </p:nvSpPr>
        <p:spPr>
          <a:xfrm>
            <a:off x="1191" y="4908051"/>
            <a:ext cx="1200150" cy="258532"/>
          </a:xfrm>
          <a:prstGeom prst="rect">
            <a:avLst/>
          </a:prstGeom>
          <a:noFill/>
        </p:spPr>
        <p:txBody>
          <a:bodyPr wrap="square" rtlCol="0">
            <a:spAutoFit/>
          </a:bodyPr>
          <a:lstStyle/>
          <a:p>
            <a:pPr>
              <a:lnSpc>
                <a:spcPct val="90000"/>
              </a:lnSpc>
            </a:pPr>
            <a:r>
              <a:rPr lang="en-US" sz="1200" dirty="0">
                <a:solidFill>
                  <a:srgbClr val="164B4F"/>
                </a:solidFill>
                <a:latin typeface="Euphemia"/>
              </a:rPr>
              <a:t>Brock (2020)</a:t>
            </a:r>
          </a:p>
        </p:txBody>
      </p:sp>
      <p:sp>
        <p:nvSpPr>
          <p:cNvPr id="11" name="Slide Number Placeholder 10">
            <a:extLst>
              <a:ext uri="{FF2B5EF4-FFF2-40B4-BE49-F238E27FC236}">
                <a16:creationId xmlns:a16="http://schemas.microsoft.com/office/drawing/2014/main" id="{C10B42A6-AD8C-4813-9C60-24E327FCC423}"/>
              </a:ext>
            </a:extLst>
          </p:cNvPr>
          <p:cNvSpPr>
            <a:spLocks noGrp="1"/>
          </p:cNvSpPr>
          <p:nvPr>
            <p:ph type="sldNum" sz="quarter" idx="12"/>
          </p:nvPr>
        </p:nvSpPr>
        <p:spPr>
          <a:xfrm>
            <a:off x="6915151" y="4776720"/>
            <a:ext cx="2133044" cy="273844"/>
          </a:xfrm>
        </p:spPr>
        <p:txBody>
          <a:bodyPr/>
          <a:lstStyle/>
          <a:p>
            <a:fld id="{81FEFA0A-2F20-4B60-98C6-5FFDA469AA1C}" type="slidenum">
              <a:rPr lang="en-US">
                <a:solidFill>
                  <a:srgbClr val="164B4F">
                    <a:lumMod val="90000"/>
                    <a:lumOff val="10000"/>
                  </a:srgbClr>
                </a:solidFill>
                <a:latin typeface="Euphemia"/>
              </a:rPr>
              <a:pPr/>
              <a:t>61</a:t>
            </a:fld>
            <a:endParaRPr lang="en-US" dirty="0">
              <a:solidFill>
                <a:srgbClr val="164B4F">
                  <a:lumMod val="90000"/>
                  <a:lumOff val="10000"/>
                </a:srgbClr>
              </a:solidFill>
              <a:latin typeface="Euphemia"/>
            </a:endParaRPr>
          </a:p>
        </p:txBody>
      </p:sp>
      <p:pic>
        <p:nvPicPr>
          <p:cNvPr id="14" name="Picture 13">
            <a:extLst>
              <a:ext uri="{FF2B5EF4-FFF2-40B4-BE49-F238E27FC236}">
                <a16:creationId xmlns:a16="http://schemas.microsoft.com/office/drawing/2014/main" id="{C9F88AD5-7F51-485D-8099-ABD8142BBCD3}"/>
              </a:ext>
            </a:extLst>
          </p:cNvPr>
          <p:cNvPicPr>
            <a:picLocks noChangeAspect="1"/>
          </p:cNvPicPr>
          <p:nvPr/>
        </p:nvPicPr>
        <p:blipFill>
          <a:blip r:embed="rId3"/>
          <a:stretch>
            <a:fillRect/>
          </a:stretch>
        </p:blipFill>
        <p:spPr>
          <a:xfrm>
            <a:off x="685800" y="1022241"/>
            <a:ext cx="8058150" cy="3749510"/>
          </a:xfrm>
          <a:prstGeom prst="rect">
            <a:avLst/>
          </a:prstGeom>
        </p:spPr>
      </p:pic>
    </p:spTree>
    <p:extLst>
      <p:ext uri="{BB962C8B-B14F-4D97-AF65-F5344CB8AC3E}">
        <p14:creationId xmlns:p14="http://schemas.microsoft.com/office/powerpoint/2010/main" val="3321945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3EFE002-40C1-475C-A8E5-1BC6933BA4DF}"/>
              </a:ext>
            </a:extLst>
          </p:cNvPr>
          <p:cNvSpPr>
            <a:spLocks noGrp="1"/>
          </p:cNvSpPr>
          <p:nvPr>
            <p:ph type="pic" idx="1"/>
          </p:nvPr>
        </p:nvSpPr>
        <p:spPr/>
      </p:sp>
      <p:graphicFrame>
        <p:nvGraphicFramePr>
          <p:cNvPr id="5" name="Diagram 4">
            <a:extLst>
              <a:ext uri="{FF2B5EF4-FFF2-40B4-BE49-F238E27FC236}">
                <a16:creationId xmlns:a16="http://schemas.microsoft.com/office/drawing/2014/main" id="{829AD833-993C-459A-AB9A-917B9CF37246}"/>
              </a:ext>
            </a:extLst>
          </p:cNvPr>
          <p:cNvGraphicFramePr/>
          <p:nvPr>
            <p:extLst>
              <p:ext uri="{D42A27DB-BD31-4B8C-83A1-F6EECF244321}">
                <p14:modId xmlns:p14="http://schemas.microsoft.com/office/powerpoint/2010/main" val="3153044530"/>
              </p:ext>
            </p:extLst>
          </p:nvPr>
        </p:nvGraphicFramePr>
        <p:xfrm>
          <a:off x="800101" y="0"/>
          <a:ext cx="6819107" cy="5143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479DBA68-AAB2-43AB-9340-926A93383CD1}"/>
              </a:ext>
            </a:extLst>
          </p:cNvPr>
          <p:cNvSpPr/>
          <p:nvPr/>
        </p:nvSpPr>
        <p:spPr>
          <a:xfrm rot="20391801">
            <a:off x="-95927" y="1756203"/>
            <a:ext cx="2785184" cy="830997"/>
          </a:xfrm>
          <a:prstGeom prst="rect">
            <a:avLst/>
          </a:prstGeom>
        </p:spPr>
        <p:txBody>
          <a:bodyPr wrap="square">
            <a:spAutoFit/>
          </a:bodyPr>
          <a:lstStyle/>
          <a:p>
            <a:pPr algn="ctr"/>
            <a:r>
              <a:rPr lang="en-US" sz="2400" i="1" dirty="0">
                <a:solidFill>
                  <a:srgbClr val="7030A0"/>
                </a:solidFill>
                <a:effectLst>
                  <a:outerShdw blurRad="38100" dist="38100" dir="2700000" algn="tl">
                    <a:srgbClr val="000000">
                      <a:alpha val="43137"/>
                    </a:srgbClr>
                  </a:outerShdw>
                </a:effectLst>
                <a:latin typeface="Euphemia"/>
              </a:rPr>
              <a:t>Tier 2 now may need to be Tier 1</a:t>
            </a:r>
          </a:p>
        </p:txBody>
      </p:sp>
      <p:cxnSp>
        <p:nvCxnSpPr>
          <p:cNvPr id="8" name="Straight Connector 7">
            <a:extLst>
              <a:ext uri="{FF2B5EF4-FFF2-40B4-BE49-F238E27FC236}">
                <a16:creationId xmlns:a16="http://schemas.microsoft.com/office/drawing/2014/main" id="{BA6DF037-D118-458C-B265-DA5C246AC9AD}"/>
              </a:ext>
            </a:extLst>
          </p:cNvPr>
          <p:cNvCxnSpPr/>
          <p:nvPr/>
        </p:nvCxnSpPr>
        <p:spPr>
          <a:xfrm>
            <a:off x="2857500" y="1714500"/>
            <a:ext cx="17145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C24AA12-0F9A-4843-9EC6-4F4DA48A0823}"/>
              </a:ext>
            </a:extLst>
          </p:cNvPr>
          <p:cNvCxnSpPr/>
          <p:nvPr/>
        </p:nvCxnSpPr>
        <p:spPr>
          <a:xfrm>
            <a:off x="2305447" y="2857500"/>
            <a:ext cx="278090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681751F-433C-4526-AC80-7DA5AD8E28B0}"/>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22394" y="30985"/>
            <a:ext cx="1243013" cy="1138238"/>
          </a:xfrm>
          <a:prstGeom prst="rect">
            <a:avLst/>
          </a:prstGeom>
          <a:noFill/>
          <a:ln>
            <a:noFill/>
          </a:ln>
        </p:spPr>
      </p:pic>
    </p:spTree>
    <p:extLst>
      <p:ext uri="{BB962C8B-B14F-4D97-AF65-F5344CB8AC3E}">
        <p14:creationId xmlns:p14="http://schemas.microsoft.com/office/powerpoint/2010/main" val="67482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551" y="1143001"/>
            <a:ext cx="6743699" cy="2000249"/>
          </a:xfrm>
        </p:spPr>
        <p:txBody>
          <a:bodyPr>
            <a:normAutofit/>
          </a:bodyPr>
          <a:lstStyle/>
          <a:p>
            <a:r>
              <a:rPr lang="en-US" sz="4800" b="1" dirty="0">
                <a:solidFill>
                  <a:srgbClr val="7030A0"/>
                </a:solidFill>
                <a:effectLst>
                  <a:outerShdw blurRad="38100" dist="38100" dir="2700000" algn="tl">
                    <a:srgbClr val="000000">
                      <a:alpha val="43137"/>
                    </a:srgbClr>
                  </a:outerShdw>
                </a:effectLst>
              </a:rPr>
              <a:t>Strategies to Manage Emotions</a:t>
            </a:r>
          </a:p>
        </p:txBody>
      </p:sp>
      <p:sp>
        <p:nvSpPr>
          <p:cNvPr id="3" name="Text Placeholder 2"/>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6917639-CD18-467E-9137-7F2E3A7980E3}"/>
              </a:ext>
            </a:extLst>
          </p:cNvPr>
          <p:cNvSpPr>
            <a:spLocks noGrp="1"/>
          </p:cNvSpPr>
          <p:nvPr>
            <p:ph type="sldNum" sz="quarter" idx="12"/>
          </p:nvPr>
        </p:nvSpPr>
        <p:spPr>
          <a:xfrm>
            <a:off x="6915151" y="4800600"/>
            <a:ext cx="2133044" cy="273844"/>
          </a:xfrm>
        </p:spPr>
        <p:txBody>
          <a:bodyPr/>
          <a:lstStyle/>
          <a:p>
            <a:fld id="{81FEFA0A-2F20-4B60-98C6-5FFDA469AA1C}" type="slidenum">
              <a:rPr lang="en-US">
                <a:solidFill>
                  <a:srgbClr val="164B4F">
                    <a:lumMod val="90000"/>
                    <a:lumOff val="10000"/>
                  </a:srgbClr>
                </a:solidFill>
                <a:latin typeface="Euphemia"/>
              </a:rPr>
              <a:pPr/>
              <a:t>63</a:t>
            </a:fld>
            <a:endParaRPr lang="en-US" dirty="0">
              <a:solidFill>
                <a:srgbClr val="164B4F">
                  <a:lumMod val="90000"/>
                  <a:lumOff val="10000"/>
                </a:srgbClr>
              </a:solidFill>
              <a:latin typeface="Euphemia"/>
            </a:endParaRPr>
          </a:p>
        </p:txBody>
      </p:sp>
    </p:spTree>
    <p:extLst>
      <p:ext uri="{BB962C8B-B14F-4D97-AF65-F5344CB8AC3E}">
        <p14:creationId xmlns:p14="http://schemas.microsoft.com/office/powerpoint/2010/main" val="206119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DE3AC4-6474-4E71-A80D-E3B8FF630A8B}"/>
              </a:ext>
            </a:extLst>
          </p:cNvPr>
          <p:cNvSpPr>
            <a:spLocks noGrp="1"/>
          </p:cNvSpPr>
          <p:nvPr>
            <p:ph type="title"/>
          </p:nvPr>
        </p:nvSpPr>
        <p:spPr>
          <a:xfrm>
            <a:off x="742950" y="-156158"/>
            <a:ext cx="7200900" cy="857250"/>
          </a:xfrm>
        </p:spPr>
        <p:txBody>
          <a:bodyPr/>
          <a:lstStyle/>
          <a:p>
            <a:r>
              <a:rPr lang="en-US" b="1" dirty="0"/>
              <a:t>Reframing</a:t>
            </a:r>
          </a:p>
        </p:txBody>
      </p:sp>
      <p:sp>
        <p:nvSpPr>
          <p:cNvPr id="8" name="Text Placeholder 7">
            <a:extLst>
              <a:ext uri="{FF2B5EF4-FFF2-40B4-BE49-F238E27FC236}">
                <a16:creationId xmlns:a16="http://schemas.microsoft.com/office/drawing/2014/main" id="{D323A294-4E4F-4537-9B25-2FE5D373412E}"/>
              </a:ext>
            </a:extLst>
          </p:cNvPr>
          <p:cNvSpPr>
            <a:spLocks noGrp="1"/>
          </p:cNvSpPr>
          <p:nvPr>
            <p:ph type="body" idx="1"/>
          </p:nvPr>
        </p:nvSpPr>
        <p:spPr/>
        <p:txBody>
          <a:bodyPr/>
          <a:lstStyle/>
          <a:p>
            <a:endParaRPr lang="en-US" dirty="0"/>
          </a:p>
          <a:p>
            <a:endParaRPr lang="en-US" dirty="0"/>
          </a:p>
          <a:p>
            <a:endParaRPr lang="en-US" dirty="0"/>
          </a:p>
        </p:txBody>
      </p:sp>
      <p:sp>
        <p:nvSpPr>
          <p:cNvPr id="5" name="Content Placeholder 4">
            <a:extLst>
              <a:ext uri="{FF2B5EF4-FFF2-40B4-BE49-F238E27FC236}">
                <a16:creationId xmlns:a16="http://schemas.microsoft.com/office/drawing/2014/main" id="{3F341C9E-5FE1-4CCF-B3E0-C06EAA004A14}"/>
              </a:ext>
            </a:extLst>
          </p:cNvPr>
          <p:cNvSpPr>
            <a:spLocks noGrp="1"/>
          </p:cNvSpPr>
          <p:nvPr>
            <p:ph sz="half" idx="2"/>
          </p:nvPr>
        </p:nvSpPr>
        <p:spPr>
          <a:xfrm>
            <a:off x="599560" y="1869576"/>
            <a:ext cx="4052828" cy="3370457"/>
          </a:xfrm>
        </p:spPr>
        <p:txBody>
          <a:bodyPr>
            <a:normAutofit fontScale="92500" lnSpcReduction="10000"/>
          </a:bodyPr>
          <a:lstStyle/>
          <a:p>
            <a:r>
              <a:rPr lang="en-US" sz="1950" dirty="0"/>
              <a:t>Social Distancing </a:t>
            </a:r>
          </a:p>
          <a:p>
            <a:endParaRPr lang="en-US" sz="1950" dirty="0"/>
          </a:p>
          <a:p>
            <a:r>
              <a:rPr lang="en-US" sz="1950" dirty="0"/>
              <a:t>Shelter-in-place is miserable</a:t>
            </a:r>
          </a:p>
          <a:p>
            <a:endParaRPr lang="en-US" sz="1950" dirty="0"/>
          </a:p>
          <a:p>
            <a:r>
              <a:rPr lang="en-US" sz="1950" dirty="0"/>
              <a:t>Self-care </a:t>
            </a:r>
          </a:p>
          <a:p>
            <a:endParaRPr lang="en-US" sz="1950" dirty="0"/>
          </a:p>
          <a:p>
            <a:r>
              <a:rPr lang="en-US" sz="1950" dirty="0"/>
              <a:t>Students are not learning</a:t>
            </a:r>
          </a:p>
          <a:p>
            <a:endParaRPr lang="en-US" sz="1950" dirty="0"/>
          </a:p>
          <a:p>
            <a:r>
              <a:rPr lang="en-US" sz="1950" dirty="0"/>
              <a:t>We need to    expectations</a:t>
            </a:r>
          </a:p>
          <a:p>
            <a:endParaRPr lang="en-US" dirty="0"/>
          </a:p>
        </p:txBody>
      </p:sp>
      <p:sp>
        <p:nvSpPr>
          <p:cNvPr id="13" name="Text Placeholder 12">
            <a:extLst>
              <a:ext uri="{FF2B5EF4-FFF2-40B4-BE49-F238E27FC236}">
                <a16:creationId xmlns:a16="http://schemas.microsoft.com/office/drawing/2014/main" id="{1E65D2A2-84A0-47C4-A3DC-0C1BDC0D8054}"/>
              </a:ext>
            </a:extLst>
          </p:cNvPr>
          <p:cNvSpPr>
            <a:spLocks noGrp="1"/>
          </p:cNvSpPr>
          <p:nvPr>
            <p:ph type="body" sz="quarter" idx="3"/>
          </p:nvPr>
        </p:nvSpPr>
        <p:spPr>
          <a:xfrm>
            <a:off x="4787335" y="1138602"/>
            <a:ext cx="4268241" cy="571501"/>
          </a:xfrm>
        </p:spPr>
        <p:txBody>
          <a:bodyPr/>
          <a:lstStyle/>
          <a:p>
            <a:r>
              <a:rPr lang="en-US" sz="2250" b="1" u="sng" dirty="0">
                <a:solidFill>
                  <a:srgbClr val="7030A0"/>
                </a:solidFill>
                <a:effectLst>
                  <a:outerShdw blurRad="38100" dist="38100" dir="2700000" algn="tl">
                    <a:srgbClr val="000000">
                      <a:alpha val="43137"/>
                    </a:srgbClr>
                  </a:outerShdw>
                </a:effectLst>
              </a:rPr>
              <a:t>Positive/Empowering Thought</a:t>
            </a:r>
          </a:p>
          <a:p>
            <a:pPr algn="ctr"/>
            <a:endParaRPr lang="en-US" dirty="0"/>
          </a:p>
        </p:txBody>
      </p:sp>
      <p:sp>
        <p:nvSpPr>
          <p:cNvPr id="14" name="Content Placeholder 13">
            <a:extLst>
              <a:ext uri="{FF2B5EF4-FFF2-40B4-BE49-F238E27FC236}">
                <a16:creationId xmlns:a16="http://schemas.microsoft.com/office/drawing/2014/main" id="{52E84380-660C-45CD-9A15-3147E66A561F}"/>
              </a:ext>
            </a:extLst>
          </p:cNvPr>
          <p:cNvSpPr>
            <a:spLocks noGrp="1"/>
          </p:cNvSpPr>
          <p:nvPr>
            <p:ph sz="quarter" idx="4"/>
          </p:nvPr>
        </p:nvSpPr>
        <p:spPr>
          <a:xfrm>
            <a:off x="4787335" y="1901182"/>
            <a:ext cx="4270394" cy="3141857"/>
          </a:xfrm>
        </p:spPr>
        <p:txBody>
          <a:bodyPr>
            <a:normAutofit fontScale="85000" lnSpcReduction="20000"/>
          </a:bodyPr>
          <a:lstStyle/>
          <a:p>
            <a:pPr marL="0" indent="0">
              <a:buNone/>
            </a:pPr>
            <a:r>
              <a:rPr lang="en-US" sz="1950" b="1" dirty="0">
                <a:solidFill>
                  <a:srgbClr val="7030A0"/>
                </a:solidFill>
              </a:rPr>
              <a:t>Physical/Spatial Distancing</a:t>
            </a:r>
          </a:p>
          <a:p>
            <a:pPr marL="0" indent="0">
              <a:buNone/>
            </a:pPr>
            <a:endParaRPr lang="en-US" sz="1950" b="1" dirty="0">
              <a:solidFill>
                <a:srgbClr val="7030A0"/>
              </a:solidFill>
            </a:endParaRPr>
          </a:p>
          <a:p>
            <a:pPr marL="0" indent="0">
              <a:buNone/>
            </a:pPr>
            <a:r>
              <a:rPr lang="en-US" sz="1950" b="1" dirty="0">
                <a:solidFill>
                  <a:srgbClr val="7030A0"/>
                </a:solidFill>
              </a:rPr>
              <a:t>Others have done it, we can too! </a:t>
            </a:r>
          </a:p>
          <a:p>
            <a:pPr marL="0" indent="0">
              <a:buNone/>
            </a:pPr>
            <a:endParaRPr lang="en-US" sz="1950" b="1" dirty="0">
              <a:solidFill>
                <a:srgbClr val="7030A0"/>
              </a:solidFill>
            </a:endParaRPr>
          </a:p>
          <a:p>
            <a:pPr marL="0" indent="0">
              <a:buNone/>
            </a:pPr>
            <a:r>
              <a:rPr lang="en-US" sz="1950" b="1" dirty="0">
                <a:solidFill>
                  <a:srgbClr val="7030A0"/>
                </a:solidFill>
              </a:rPr>
              <a:t>“Career Sustaining Behavior”</a:t>
            </a:r>
          </a:p>
          <a:p>
            <a:pPr marL="0" indent="0">
              <a:buNone/>
            </a:pPr>
            <a:endParaRPr lang="en-US" sz="1950" b="1" dirty="0">
              <a:solidFill>
                <a:srgbClr val="7030A0"/>
              </a:solidFill>
            </a:endParaRPr>
          </a:p>
          <a:p>
            <a:pPr marL="0" indent="0">
              <a:buNone/>
            </a:pPr>
            <a:r>
              <a:rPr lang="en-US" sz="1950" b="1" dirty="0">
                <a:solidFill>
                  <a:srgbClr val="7030A0"/>
                </a:solidFill>
              </a:rPr>
              <a:t>We are learning, just in different ways</a:t>
            </a:r>
          </a:p>
          <a:p>
            <a:pPr marL="0" indent="0">
              <a:buNone/>
            </a:pPr>
            <a:endParaRPr lang="en-US" sz="1950" b="1" dirty="0">
              <a:solidFill>
                <a:srgbClr val="7030A0"/>
              </a:solidFill>
            </a:endParaRPr>
          </a:p>
          <a:p>
            <a:pPr marL="0" indent="0">
              <a:buNone/>
            </a:pPr>
            <a:r>
              <a:rPr lang="en-US" sz="1950" b="1" dirty="0">
                <a:solidFill>
                  <a:srgbClr val="7030A0"/>
                </a:solidFill>
              </a:rPr>
              <a:t>We need to modify expectations</a:t>
            </a:r>
          </a:p>
          <a:p>
            <a:endParaRPr lang="en-US" b="1" dirty="0"/>
          </a:p>
          <a:p>
            <a:endParaRPr lang="en-US" dirty="0"/>
          </a:p>
        </p:txBody>
      </p:sp>
      <p:sp>
        <p:nvSpPr>
          <p:cNvPr id="15" name="Text Placeholder 12">
            <a:extLst>
              <a:ext uri="{FF2B5EF4-FFF2-40B4-BE49-F238E27FC236}">
                <a16:creationId xmlns:a16="http://schemas.microsoft.com/office/drawing/2014/main" id="{1DB4CEDE-D100-4F23-AB49-0332F8876C83}"/>
              </a:ext>
            </a:extLst>
          </p:cNvPr>
          <p:cNvSpPr txBox="1">
            <a:spLocks/>
          </p:cNvSpPr>
          <p:nvPr/>
        </p:nvSpPr>
        <p:spPr>
          <a:xfrm>
            <a:off x="649675" y="1117517"/>
            <a:ext cx="3527444" cy="571501"/>
          </a:xfrm>
          <a:prstGeom prst="rect">
            <a:avLst/>
          </a:prstGeom>
        </p:spPr>
        <p:txBody>
          <a:bodyPr vert="horz" lIns="68580" tIns="34290" rIns="68580" bIns="34290" rtlCol="0" anchor="ctr">
            <a:noAutofit/>
          </a:bodyPr>
          <a:lstStyle>
            <a:lvl1pPr marL="0" indent="0" algn="l" defTabSz="914400" rtl="0" eaLnBrk="1" latinLnBrk="0" hangingPunct="1">
              <a:lnSpc>
                <a:spcPct val="90000"/>
              </a:lnSpc>
              <a:spcBef>
                <a:spcPts val="0"/>
              </a:spcBef>
              <a:buFont typeface="Arial" pitchFamily="34" charset="0"/>
              <a:buNone/>
              <a:defRPr sz="2400" b="0" kern="1200">
                <a:solidFill>
                  <a:schemeClr val="tx1"/>
                </a:solidFill>
                <a:latin typeface="+mn-lt"/>
                <a:ea typeface="+mn-ea"/>
                <a:cs typeface="+mn-cs"/>
              </a:defRPr>
            </a:lvl1pPr>
            <a:lvl2pPr marL="457200" indent="0" algn="l" defTabSz="914400" rtl="0" eaLnBrk="1" latinLnBrk="0" hangingPunct="1">
              <a:lnSpc>
                <a:spcPct val="90000"/>
              </a:lnSpc>
              <a:spcBef>
                <a:spcPts val="600"/>
              </a:spcBef>
              <a:buFont typeface="Euphemia"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600"/>
              </a:spcBef>
              <a:buFont typeface="Euphemia"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Euphemia"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600"/>
              </a:spcBef>
              <a:buFont typeface="Euphemia" pitchFamily="34" charset="0"/>
              <a:buNone/>
              <a:defRPr sz="1600" b="1" kern="1200">
                <a:solidFill>
                  <a:schemeClr val="tx1"/>
                </a:solidFill>
                <a:latin typeface="+mn-lt"/>
                <a:ea typeface="+mn-ea"/>
                <a:cs typeface="+mn-cs"/>
              </a:defRPr>
            </a:lvl5pPr>
            <a:lvl6pPr marL="2286000" indent="0" algn="l" defTabSz="914400" rtl="0" eaLnBrk="1" latinLnBrk="0" hangingPunct="1">
              <a:spcBef>
                <a:spcPts val="600"/>
              </a:spcBef>
              <a:buFont typeface="Euphemia" pitchFamily="34" charset="0"/>
              <a:buNone/>
              <a:defRPr sz="1600" b="1" kern="1200">
                <a:solidFill>
                  <a:schemeClr val="tx1"/>
                </a:solidFill>
                <a:latin typeface="+mn-lt"/>
                <a:ea typeface="+mn-ea"/>
                <a:cs typeface="+mn-cs"/>
              </a:defRPr>
            </a:lvl6pPr>
            <a:lvl7pPr marL="2743200" indent="0" algn="l" defTabSz="914400" rtl="0" eaLnBrk="1" latinLnBrk="0" hangingPunct="1">
              <a:spcBef>
                <a:spcPts val="600"/>
              </a:spcBef>
              <a:buFont typeface="Euphemia" pitchFamily="34" charset="0"/>
              <a:buNone/>
              <a:defRPr sz="1600" b="1" kern="1200">
                <a:solidFill>
                  <a:schemeClr val="tx1"/>
                </a:solidFill>
                <a:latin typeface="+mn-lt"/>
                <a:ea typeface="+mn-ea"/>
                <a:cs typeface="+mn-cs"/>
              </a:defRPr>
            </a:lvl7pPr>
            <a:lvl8pPr marL="3200400" indent="0" algn="l" defTabSz="914400" rtl="0" eaLnBrk="1" latinLnBrk="0" hangingPunct="1">
              <a:spcBef>
                <a:spcPts val="600"/>
              </a:spcBef>
              <a:buFont typeface="Euphemia" pitchFamily="34" charset="0"/>
              <a:buNone/>
              <a:defRPr sz="1600" b="1" kern="1200">
                <a:solidFill>
                  <a:schemeClr val="tx1"/>
                </a:solidFill>
                <a:latin typeface="+mn-lt"/>
                <a:ea typeface="+mn-ea"/>
                <a:cs typeface="+mn-cs"/>
              </a:defRPr>
            </a:lvl8pPr>
            <a:lvl9pPr marL="3657600" indent="0" algn="l" defTabSz="914400" rtl="0" eaLnBrk="1" latinLnBrk="0" hangingPunct="1">
              <a:spcBef>
                <a:spcPts val="600"/>
              </a:spcBef>
              <a:buFont typeface="Euphemia" pitchFamily="34" charset="0"/>
              <a:buNone/>
              <a:defRPr sz="1600" b="1" kern="1200">
                <a:solidFill>
                  <a:schemeClr val="tx1"/>
                </a:solidFill>
                <a:latin typeface="+mn-lt"/>
                <a:ea typeface="+mn-ea"/>
                <a:cs typeface="+mn-cs"/>
              </a:defRPr>
            </a:lvl9pPr>
          </a:lstStyle>
          <a:p>
            <a:pPr defTabSz="685800"/>
            <a:r>
              <a:rPr lang="en-US" sz="2250" u="sng" dirty="0">
                <a:solidFill>
                  <a:srgbClr val="164B4F"/>
                </a:solidFill>
                <a:latin typeface="Euphemia"/>
              </a:rPr>
              <a:t>Defeating Thought</a:t>
            </a:r>
          </a:p>
          <a:p>
            <a:pPr algn="ctr" defTabSz="685800"/>
            <a:endParaRPr lang="en-US" sz="1800" dirty="0">
              <a:solidFill>
                <a:srgbClr val="164B4F"/>
              </a:solidFill>
              <a:latin typeface="Euphemia"/>
            </a:endParaRPr>
          </a:p>
        </p:txBody>
      </p:sp>
      <p:sp>
        <p:nvSpPr>
          <p:cNvPr id="16" name="Arrow: Right 15">
            <a:extLst>
              <a:ext uri="{FF2B5EF4-FFF2-40B4-BE49-F238E27FC236}">
                <a16:creationId xmlns:a16="http://schemas.microsoft.com/office/drawing/2014/main" id="{2481F495-7A5A-4C2F-B92C-2D4C029C0880}"/>
              </a:ext>
            </a:extLst>
          </p:cNvPr>
          <p:cNvSpPr/>
          <p:nvPr/>
        </p:nvSpPr>
        <p:spPr>
          <a:xfrm>
            <a:off x="3943351" y="1901182"/>
            <a:ext cx="554057" cy="1981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latin typeface="Euphemia"/>
            </a:endParaRPr>
          </a:p>
        </p:txBody>
      </p:sp>
      <p:sp>
        <p:nvSpPr>
          <p:cNvPr id="17" name="Arrow: Right 16">
            <a:extLst>
              <a:ext uri="{FF2B5EF4-FFF2-40B4-BE49-F238E27FC236}">
                <a16:creationId xmlns:a16="http://schemas.microsoft.com/office/drawing/2014/main" id="{CD38DE61-04DB-4130-9B11-C3C808750930}"/>
              </a:ext>
            </a:extLst>
          </p:cNvPr>
          <p:cNvSpPr/>
          <p:nvPr/>
        </p:nvSpPr>
        <p:spPr>
          <a:xfrm>
            <a:off x="3987730" y="2571751"/>
            <a:ext cx="554057" cy="1981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latin typeface="Euphemia"/>
            </a:endParaRPr>
          </a:p>
        </p:txBody>
      </p:sp>
      <p:sp>
        <p:nvSpPr>
          <p:cNvPr id="18" name="Arrow: Right 17">
            <a:extLst>
              <a:ext uri="{FF2B5EF4-FFF2-40B4-BE49-F238E27FC236}">
                <a16:creationId xmlns:a16="http://schemas.microsoft.com/office/drawing/2014/main" id="{BA26DA8D-379E-4E58-B0CE-00138028D214}"/>
              </a:ext>
            </a:extLst>
          </p:cNvPr>
          <p:cNvSpPr/>
          <p:nvPr/>
        </p:nvSpPr>
        <p:spPr>
          <a:xfrm>
            <a:off x="3999607" y="3251511"/>
            <a:ext cx="554057" cy="1981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latin typeface="Euphemia"/>
            </a:endParaRPr>
          </a:p>
        </p:txBody>
      </p:sp>
      <p:sp>
        <p:nvSpPr>
          <p:cNvPr id="19" name="Arrow: Right 18">
            <a:extLst>
              <a:ext uri="{FF2B5EF4-FFF2-40B4-BE49-F238E27FC236}">
                <a16:creationId xmlns:a16="http://schemas.microsoft.com/office/drawing/2014/main" id="{478FA4F0-5CC9-48B2-B755-CEEC14D52EA6}"/>
              </a:ext>
            </a:extLst>
          </p:cNvPr>
          <p:cNvSpPr/>
          <p:nvPr/>
        </p:nvSpPr>
        <p:spPr>
          <a:xfrm>
            <a:off x="3999607" y="3953686"/>
            <a:ext cx="554057" cy="1981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latin typeface="Euphemia"/>
            </a:endParaRPr>
          </a:p>
        </p:txBody>
      </p:sp>
      <p:sp>
        <p:nvSpPr>
          <p:cNvPr id="20" name="Arrow: Down 19">
            <a:extLst>
              <a:ext uri="{FF2B5EF4-FFF2-40B4-BE49-F238E27FC236}">
                <a16:creationId xmlns:a16="http://schemas.microsoft.com/office/drawing/2014/main" id="{81BC4774-976B-45D4-AE30-6DEEF9ED6B3C}"/>
              </a:ext>
            </a:extLst>
          </p:cNvPr>
          <p:cNvSpPr/>
          <p:nvPr/>
        </p:nvSpPr>
        <p:spPr>
          <a:xfrm>
            <a:off x="2114550" y="4572000"/>
            <a:ext cx="298847" cy="3171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latin typeface="Euphemia"/>
            </a:endParaRPr>
          </a:p>
        </p:txBody>
      </p:sp>
      <p:sp>
        <p:nvSpPr>
          <p:cNvPr id="21" name="Arrow: Right 20">
            <a:extLst>
              <a:ext uri="{FF2B5EF4-FFF2-40B4-BE49-F238E27FC236}">
                <a16:creationId xmlns:a16="http://schemas.microsoft.com/office/drawing/2014/main" id="{6B2197B7-2EDA-4BF9-8703-0E749F9D7977}"/>
              </a:ext>
            </a:extLst>
          </p:cNvPr>
          <p:cNvSpPr/>
          <p:nvPr/>
        </p:nvSpPr>
        <p:spPr>
          <a:xfrm>
            <a:off x="3983384" y="4633446"/>
            <a:ext cx="554057" cy="1981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latin typeface="Euphemia"/>
            </a:endParaRPr>
          </a:p>
        </p:txBody>
      </p:sp>
      <p:sp>
        <p:nvSpPr>
          <p:cNvPr id="2" name="Slide Number Placeholder 1">
            <a:extLst>
              <a:ext uri="{FF2B5EF4-FFF2-40B4-BE49-F238E27FC236}">
                <a16:creationId xmlns:a16="http://schemas.microsoft.com/office/drawing/2014/main" id="{E36E35E7-06D9-4078-938A-B478F3ACF10C}"/>
              </a:ext>
            </a:extLst>
          </p:cNvPr>
          <p:cNvSpPr>
            <a:spLocks noGrp="1"/>
          </p:cNvSpPr>
          <p:nvPr>
            <p:ph type="sldNum" sz="quarter" idx="12"/>
          </p:nvPr>
        </p:nvSpPr>
        <p:spPr>
          <a:xfrm>
            <a:off x="6922532" y="4869657"/>
            <a:ext cx="2133044" cy="273844"/>
          </a:xfrm>
        </p:spPr>
        <p:txBody>
          <a:bodyPr/>
          <a:lstStyle/>
          <a:p>
            <a:fld id="{81FEFA0A-2F20-4B60-98C6-5FFDA469AA1C}" type="slidenum">
              <a:rPr lang="en-US">
                <a:solidFill>
                  <a:srgbClr val="164B4F">
                    <a:lumMod val="90000"/>
                    <a:lumOff val="10000"/>
                  </a:srgbClr>
                </a:solidFill>
                <a:latin typeface="Euphemia"/>
              </a:rPr>
              <a:pPr/>
              <a:t>64</a:t>
            </a:fld>
            <a:endParaRPr lang="en-US" dirty="0">
              <a:solidFill>
                <a:srgbClr val="164B4F">
                  <a:lumMod val="90000"/>
                  <a:lumOff val="10000"/>
                </a:srgbClr>
              </a:solidFill>
              <a:latin typeface="Euphemia"/>
            </a:endParaRPr>
          </a:p>
        </p:txBody>
      </p:sp>
    </p:spTree>
    <p:extLst>
      <p:ext uri="{BB962C8B-B14F-4D97-AF65-F5344CB8AC3E}">
        <p14:creationId xmlns:p14="http://schemas.microsoft.com/office/powerpoint/2010/main" val="2403796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Effect transition="in" filter="fade">
                                      <p:cBhvr>
                                        <p:cTn id="11" dur="500"/>
                                        <p:tgtEl>
                                          <p:spTgt spid="1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fade">
                                      <p:cBhvr>
                                        <p:cTn id="16" dur="1000"/>
                                        <p:tgtEl>
                                          <p:spTgt spid="5">
                                            <p:txEl>
                                              <p:pRg st="2" end="2"/>
                                            </p:txEl>
                                          </p:spTgt>
                                        </p:tgtEl>
                                      </p:cBhvr>
                                    </p:animEffect>
                                    <p:anim calcmode="lin" valueType="num">
                                      <p:cBhvr>
                                        <p:cTn id="17"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8"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4">
                                            <p:txEl>
                                              <p:pRg st="2" end="2"/>
                                            </p:txEl>
                                          </p:spTgt>
                                        </p:tgtEl>
                                        <p:attrNameLst>
                                          <p:attrName>style.visibility</p:attrName>
                                        </p:attrNameLst>
                                      </p:cBhvr>
                                      <p:to>
                                        <p:strVal val="visible"/>
                                      </p:to>
                                    </p:set>
                                    <p:anim calcmode="lin" valueType="num">
                                      <p:cBhvr additive="base">
                                        <p:cTn id="23"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fade">
                                      <p:cBhvr>
                                        <p:cTn id="29" dur="500"/>
                                        <p:tgtEl>
                                          <p:spTgt spid="5">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4">
                                            <p:txEl>
                                              <p:pRg st="4" end="4"/>
                                            </p:txEl>
                                          </p:spTgt>
                                        </p:tgtEl>
                                        <p:attrNameLst>
                                          <p:attrName>style.visibility</p:attrName>
                                        </p:attrNameLst>
                                      </p:cBhvr>
                                      <p:to>
                                        <p:strVal val="visible"/>
                                      </p:to>
                                    </p:set>
                                    <p:animEffect transition="in" filter="fade">
                                      <p:cBhvr>
                                        <p:cTn id="34" dur="1000"/>
                                        <p:tgtEl>
                                          <p:spTgt spid="14">
                                            <p:txEl>
                                              <p:pRg st="4" end="4"/>
                                            </p:txEl>
                                          </p:spTgt>
                                        </p:tgtEl>
                                      </p:cBhvr>
                                    </p:animEffect>
                                    <p:anim calcmode="lin" valueType="num">
                                      <p:cBhvr>
                                        <p:cTn id="35"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5">
                                            <p:txEl>
                                              <p:pRg st="6" end="6"/>
                                            </p:txEl>
                                          </p:spTgt>
                                        </p:tgtEl>
                                        <p:attrNameLst>
                                          <p:attrName>style.visibility</p:attrName>
                                        </p:attrNameLst>
                                      </p:cBhvr>
                                      <p:to>
                                        <p:strVal val="visible"/>
                                      </p:to>
                                    </p:set>
                                    <p:animEffect transition="in" filter="randombar(horizontal)">
                                      <p:cBhvr>
                                        <p:cTn id="41" dur="500"/>
                                        <p:tgtEl>
                                          <p:spTgt spid="5">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14">
                                            <p:txEl>
                                              <p:pRg st="6" end="6"/>
                                            </p:txEl>
                                          </p:spTgt>
                                        </p:tgtEl>
                                        <p:attrNameLst>
                                          <p:attrName>style.visibility</p:attrName>
                                        </p:attrNameLst>
                                      </p:cBhvr>
                                      <p:to>
                                        <p:strVal val="visible"/>
                                      </p:to>
                                    </p:set>
                                    <p:animEffect transition="in" filter="randombar(horizontal)">
                                      <p:cBhvr>
                                        <p:cTn id="46" dur="500"/>
                                        <p:tgtEl>
                                          <p:spTgt spid="14">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5">
                                            <p:txEl>
                                              <p:pRg st="8" end="8"/>
                                            </p:txEl>
                                          </p:spTgt>
                                        </p:tgtEl>
                                        <p:attrNameLst>
                                          <p:attrName>style.visibility</p:attrName>
                                        </p:attrNameLst>
                                      </p:cBhvr>
                                      <p:to>
                                        <p:strVal val="visible"/>
                                      </p:to>
                                    </p:set>
                                    <p:animEffect transition="in" filter="wipe(down)">
                                      <p:cBhvr>
                                        <p:cTn id="51" dur="500"/>
                                        <p:tgtEl>
                                          <p:spTgt spid="5">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additive="base">
                                        <p:cTn id="56" dur="500" fill="hold"/>
                                        <p:tgtEl>
                                          <p:spTgt spid="20"/>
                                        </p:tgtEl>
                                        <p:attrNameLst>
                                          <p:attrName>ppt_x</p:attrName>
                                        </p:attrNameLst>
                                      </p:cBhvr>
                                      <p:tavLst>
                                        <p:tav tm="0">
                                          <p:val>
                                            <p:strVal val="#ppt_x"/>
                                          </p:val>
                                        </p:tav>
                                        <p:tav tm="100000">
                                          <p:val>
                                            <p:strVal val="#ppt_x"/>
                                          </p:val>
                                        </p:tav>
                                      </p:tavLst>
                                    </p:anim>
                                    <p:anim calcmode="lin" valueType="num">
                                      <p:cBhvr additive="base">
                                        <p:cTn id="5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4">
                                            <p:txEl>
                                              <p:pRg st="8" end="8"/>
                                            </p:txEl>
                                          </p:spTgt>
                                        </p:tgtEl>
                                        <p:attrNameLst>
                                          <p:attrName>style.visibility</p:attrName>
                                        </p:attrNameLst>
                                      </p:cBhvr>
                                      <p:to>
                                        <p:strVal val="visible"/>
                                      </p:to>
                                    </p:set>
                                    <p:animEffect transition="in" filter="barn(inVertical)">
                                      <p:cBhvr>
                                        <p:cTn id="62" dur="500"/>
                                        <p:tgtEl>
                                          <p:spTgt spid="1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4EC57-DE10-48A9-BCD5-FFA4C96DED19}"/>
              </a:ext>
            </a:extLst>
          </p:cNvPr>
          <p:cNvSpPr>
            <a:spLocks noGrp="1"/>
          </p:cNvSpPr>
          <p:nvPr>
            <p:ph type="title"/>
          </p:nvPr>
        </p:nvSpPr>
        <p:spPr>
          <a:xfrm>
            <a:off x="756291" y="-285750"/>
            <a:ext cx="7200900" cy="857250"/>
          </a:xfrm>
        </p:spPr>
        <p:txBody>
          <a:bodyPr/>
          <a:lstStyle/>
          <a:p>
            <a:r>
              <a:rPr lang="en-US" b="1" dirty="0"/>
              <a:t>Protective Factors</a:t>
            </a:r>
          </a:p>
        </p:txBody>
      </p:sp>
      <p:sp>
        <p:nvSpPr>
          <p:cNvPr id="3" name="Content Placeholder 2">
            <a:extLst>
              <a:ext uri="{FF2B5EF4-FFF2-40B4-BE49-F238E27FC236}">
                <a16:creationId xmlns:a16="http://schemas.microsoft.com/office/drawing/2014/main" id="{0CF478AC-3006-4387-A208-70418FFABB13}"/>
              </a:ext>
            </a:extLst>
          </p:cNvPr>
          <p:cNvSpPr>
            <a:spLocks noGrp="1"/>
          </p:cNvSpPr>
          <p:nvPr>
            <p:ph idx="1"/>
          </p:nvPr>
        </p:nvSpPr>
        <p:spPr>
          <a:xfrm>
            <a:off x="1600200" y="3489423"/>
            <a:ext cx="6859982" cy="763607"/>
          </a:xfrm>
        </p:spPr>
        <p:txBody>
          <a:bodyPr>
            <a:noAutofit/>
          </a:bodyPr>
          <a:lstStyle/>
          <a:p>
            <a:pPr marL="428625" indent="-428625" algn="ctr"/>
            <a:r>
              <a:rPr lang="en-US" sz="2700" dirty="0"/>
              <a:t>Administrator with more developed emotion skills</a:t>
            </a:r>
          </a:p>
        </p:txBody>
      </p:sp>
      <p:sp>
        <p:nvSpPr>
          <p:cNvPr id="4" name="Slide Number Placeholder 3">
            <a:extLst>
              <a:ext uri="{FF2B5EF4-FFF2-40B4-BE49-F238E27FC236}">
                <a16:creationId xmlns:a16="http://schemas.microsoft.com/office/drawing/2014/main" id="{FAF72A29-580F-4E7C-BE11-93BD689E3346}"/>
              </a:ext>
            </a:extLst>
          </p:cNvPr>
          <p:cNvSpPr>
            <a:spLocks noGrp="1"/>
          </p:cNvSpPr>
          <p:nvPr>
            <p:ph type="sldNum" sz="quarter" idx="12"/>
          </p:nvPr>
        </p:nvSpPr>
        <p:spPr>
          <a:xfrm>
            <a:off x="6911739" y="4825389"/>
            <a:ext cx="2133044" cy="273844"/>
          </a:xfrm>
        </p:spPr>
        <p:txBody>
          <a:bodyPr/>
          <a:lstStyle/>
          <a:p>
            <a:fld id="{81FEFA0A-2F20-4B60-98C6-5FFDA469AA1C}" type="slidenum">
              <a:rPr lang="en-US">
                <a:solidFill>
                  <a:srgbClr val="164B4F">
                    <a:lumMod val="90000"/>
                    <a:lumOff val="10000"/>
                  </a:srgbClr>
                </a:solidFill>
                <a:latin typeface="Euphemia"/>
              </a:rPr>
              <a:pPr/>
              <a:t>65</a:t>
            </a:fld>
            <a:endParaRPr lang="en-US" dirty="0">
              <a:solidFill>
                <a:srgbClr val="164B4F">
                  <a:lumMod val="90000"/>
                  <a:lumOff val="10000"/>
                </a:srgbClr>
              </a:solidFill>
              <a:latin typeface="Euphemia"/>
            </a:endParaRPr>
          </a:p>
        </p:txBody>
      </p:sp>
      <p:pic>
        <p:nvPicPr>
          <p:cNvPr id="1030" name="Picture 6" descr="What is Social and Emotional Learning? What Is Social, Mcgraw Hill, Social Emotional Learning, Bright Future, Heart And Mind, Counseling, Students, Mindfulness, Teaching">
            <a:extLst>
              <a:ext uri="{FF2B5EF4-FFF2-40B4-BE49-F238E27FC236}">
                <a16:creationId xmlns:a16="http://schemas.microsoft.com/office/drawing/2014/main" id="{EEA08DA1-1BD9-41B6-991D-F136E42E59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429" y="0"/>
            <a:ext cx="3962675" cy="26417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ovement-Based SEL Activities for the Classroom - Loveety Social Emotional Activities, Movement Activities, Counseling Activities, Therapy Activities, Kindergarten Activities, School Counseling, Classroom Activities, Learning Activities, Preschool">
            <a:extLst>
              <a:ext uri="{FF2B5EF4-FFF2-40B4-BE49-F238E27FC236}">
                <a16:creationId xmlns:a16="http://schemas.microsoft.com/office/drawing/2014/main" id="{3AF59F7F-41EE-4B18-88B5-B50CA206AA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7" y="2152506"/>
            <a:ext cx="1968577" cy="29467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3A0F67E-BB01-4D7D-82E1-1861B7FFC931}"/>
              </a:ext>
            </a:extLst>
          </p:cNvPr>
          <p:cNvSpPr txBox="1"/>
          <p:nvPr/>
        </p:nvSpPr>
        <p:spPr>
          <a:xfrm>
            <a:off x="958812" y="1463755"/>
            <a:ext cx="4335641" cy="1131079"/>
          </a:xfrm>
          <a:prstGeom prst="rect">
            <a:avLst/>
          </a:prstGeom>
          <a:noFill/>
        </p:spPr>
        <p:txBody>
          <a:bodyPr wrap="square" rtlCol="0">
            <a:spAutoFit/>
          </a:bodyPr>
          <a:lstStyle/>
          <a:p>
            <a:pPr marL="428625" indent="-428625" algn="ctr">
              <a:buFont typeface="Arial" panose="020B0604020202020204" pitchFamily="34" charset="0"/>
              <a:buChar char="•"/>
            </a:pPr>
            <a:r>
              <a:rPr lang="en-US" sz="2700" dirty="0">
                <a:solidFill>
                  <a:srgbClr val="164B4F"/>
                </a:solidFill>
                <a:latin typeface="Euphemia"/>
              </a:rPr>
              <a:t>Developed emotional skills = </a:t>
            </a:r>
            <a:r>
              <a:rPr lang="en-US" sz="2700" dirty="0">
                <a:solidFill>
                  <a:srgbClr val="391353"/>
                </a:solidFill>
                <a:effectLst>
                  <a:outerShdw blurRad="38100" dist="38100" dir="2700000" algn="tl">
                    <a:srgbClr val="000000">
                      <a:alpha val="43137"/>
                    </a:srgbClr>
                  </a:outerShdw>
                </a:effectLst>
                <a:latin typeface="Britannic Bold" panose="020B0903060703020204" pitchFamily="34" charset="0"/>
              </a:rPr>
              <a:t>SEL!!!</a:t>
            </a:r>
          </a:p>
          <a:p>
            <a:endParaRPr lang="en-US" dirty="0">
              <a:solidFill>
                <a:srgbClr val="164B4F"/>
              </a:solidFill>
              <a:latin typeface="Euphemia"/>
            </a:endParaRPr>
          </a:p>
        </p:txBody>
      </p:sp>
    </p:spTree>
    <p:extLst>
      <p:ext uri="{BB962C8B-B14F-4D97-AF65-F5344CB8AC3E}">
        <p14:creationId xmlns:p14="http://schemas.microsoft.com/office/powerpoint/2010/main" val="4289809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E102FA-96F5-4A69-A7B9-E251BDD28FEC}"/>
              </a:ext>
            </a:extLst>
          </p:cNvPr>
          <p:cNvSpPr>
            <a:spLocks noGrp="1"/>
          </p:cNvSpPr>
          <p:nvPr>
            <p:ph type="title"/>
          </p:nvPr>
        </p:nvSpPr>
        <p:spPr>
          <a:xfrm>
            <a:off x="685800" y="0"/>
            <a:ext cx="7200900" cy="857250"/>
          </a:xfrm>
        </p:spPr>
        <p:txBody>
          <a:bodyPr/>
          <a:lstStyle/>
          <a:p>
            <a:r>
              <a:rPr lang="en-US" b="1" dirty="0"/>
              <a:t>“Emotions Matter for…”</a:t>
            </a:r>
          </a:p>
        </p:txBody>
      </p:sp>
      <p:sp>
        <p:nvSpPr>
          <p:cNvPr id="5" name="Content Placeholder 4">
            <a:extLst>
              <a:ext uri="{FF2B5EF4-FFF2-40B4-BE49-F238E27FC236}">
                <a16:creationId xmlns:a16="http://schemas.microsoft.com/office/drawing/2014/main" id="{F70AA7A2-078C-4BE5-9213-8A0B2F3130F5}"/>
              </a:ext>
            </a:extLst>
          </p:cNvPr>
          <p:cNvSpPr>
            <a:spLocks noGrp="1"/>
          </p:cNvSpPr>
          <p:nvPr>
            <p:ph idx="1"/>
          </p:nvPr>
        </p:nvSpPr>
        <p:spPr>
          <a:xfrm>
            <a:off x="766057" y="1257300"/>
            <a:ext cx="7200900" cy="3371850"/>
          </a:xfrm>
        </p:spPr>
        <p:txBody>
          <a:bodyPr/>
          <a:lstStyle/>
          <a:p>
            <a:r>
              <a:rPr lang="en-US" sz="2100" dirty="0"/>
              <a:t>Attention, memory, learning</a:t>
            </a:r>
          </a:p>
          <a:p>
            <a:r>
              <a:rPr lang="en-US" sz="2100" dirty="0"/>
              <a:t>Decision making</a:t>
            </a:r>
          </a:p>
          <a:p>
            <a:r>
              <a:rPr lang="en-US" sz="2100" dirty="0"/>
              <a:t>Relationships</a:t>
            </a:r>
          </a:p>
          <a:p>
            <a:r>
              <a:rPr lang="en-US" sz="2100" dirty="0"/>
              <a:t>Heath and well-being</a:t>
            </a:r>
          </a:p>
          <a:p>
            <a:r>
              <a:rPr lang="en-US" sz="2100" dirty="0"/>
              <a:t>Performance</a:t>
            </a:r>
          </a:p>
          <a:p>
            <a:endParaRPr lang="en-US" dirty="0"/>
          </a:p>
        </p:txBody>
      </p:sp>
      <p:sp>
        <p:nvSpPr>
          <p:cNvPr id="2" name="TextBox 1">
            <a:extLst>
              <a:ext uri="{FF2B5EF4-FFF2-40B4-BE49-F238E27FC236}">
                <a16:creationId xmlns:a16="http://schemas.microsoft.com/office/drawing/2014/main" id="{2DBCE02F-D79E-4DD4-A8C1-F64C20A42CD2}"/>
              </a:ext>
            </a:extLst>
          </p:cNvPr>
          <p:cNvSpPr txBox="1"/>
          <p:nvPr/>
        </p:nvSpPr>
        <p:spPr>
          <a:xfrm>
            <a:off x="114300" y="4857750"/>
            <a:ext cx="3943350" cy="237757"/>
          </a:xfrm>
          <a:prstGeom prst="rect">
            <a:avLst/>
          </a:prstGeom>
          <a:noFill/>
        </p:spPr>
        <p:txBody>
          <a:bodyPr wrap="square" rtlCol="0">
            <a:spAutoFit/>
          </a:bodyPr>
          <a:lstStyle/>
          <a:p>
            <a:pPr>
              <a:lnSpc>
                <a:spcPct val="90000"/>
              </a:lnSpc>
            </a:pPr>
            <a:r>
              <a:rPr lang="en-US" sz="1050" dirty="0">
                <a:solidFill>
                  <a:srgbClr val="164B4F"/>
                </a:solidFill>
                <a:latin typeface="Euphemia"/>
              </a:rPr>
              <a:t>Yale University (2020) – RULER Approach </a:t>
            </a:r>
          </a:p>
        </p:txBody>
      </p:sp>
      <p:sp>
        <p:nvSpPr>
          <p:cNvPr id="3" name="Slide Number Placeholder 2">
            <a:extLst>
              <a:ext uri="{FF2B5EF4-FFF2-40B4-BE49-F238E27FC236}">
                <a16:creationId xmlns:a16="http://schemas.microsoft.com/office/drawing/2014/main" id="{DE83D361-D0AA-43BD-860F-FFCD9575E4CE}"/>
              </a:ext>
            </a:extLst>
          </p:cNvPr>
          <p:cNvSpPr>
            <a:spLocks noGrp="1"/>
          </p:cNvSpPr>
          <p:nvPr>
            <p:ph type="sldNum" sz="quarter" idx="12"/>
          </p:nvPr>
        </p:nvSpPr>
        <p:spPr>
          <a:xfrm>
            <a:off x="6896657" y="4857750"/>
            <a:ext cx="2133044" cy="273844"/>
          </a:xfrm>
        </p:spPr>
        <p:txBody>
          <a:bodyPr/>
          <a:lstStyle/>
          <a:p>
            <a:fld id="{81FEFA0A-2F20-4B60-98C6-5FFDA469AA1C}" type="slidenum">
              <a:rPr lang="en-US">
                <a:solidFill>
                  <a:srgbClr val="164B4F">
                    <a:lumMod val="90000"/>
                    <a:lumOff val="10000"/>
                  </a:srgbClr>
                </a:solidFill>
                <a:latin typeface="Euphemia"/>
              </a:rPr>
              <a:pPr/>
              <a:t>66</a:t>
            </a:fld>
            <a:endParaRPr lang="en-US" dirty="0">
              <a:solidFill>
                <a:srgbClr val="164B4F">
                  <a:lumMod val="90000"/>
                  <a:lumOff val="10000"/>
                </a:srgbClr>
              </a:solidFill>
              <a:latin typeface="Euphemia"/>
            </a:endParaRPr>
          </a:p>
        </p:txBody>
      </p:sp>
      <p:pic>
        <p:nvPicPr>
          <p:cNvPr id="2050" name="Picture 2" descr="Why emotions matter - YouTube">
            <a:extLst>
              <a:ext uri="{FF2B5EF4-FFF2-40B4-BE49-F238E27FC236}">
                <a16:creationId xmlns:a16="http://schemas.microsoft.com/office/drawing/2014/main" id="{D66DB045-2171-43DF-B697-012C2C89E1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0650" y="901976"/>
            <a:ext cx="3586016" cy="268605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3">
            <a:extLst>
              <a:ext uri="{FF2B5EF4-FFF2-40B4-BE49-F238E27FC236}">
                <a16:creationId xmlns:a16="http://schemas.microsoft.com/office/drawing/2014/main" id="{D4D1D93D-F5EC-4E01-B409-8F1FC30C26A6}"/>
              </a:ext>
            </a:extLst>
          </p:cNvPr>
          <p:cNvSpPr txBox="1">
            <a:spLocks/>
          </p:cNvSpPr>
          <p:nvPr/>
        </p:nvSpPr>
        <p:spPr>
          <a:xfrm>
            <a:off x="264681" y="3816626"/>
            <a:ext cx="8500916" cy="891288"/>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defTabSz="685800"/>
            <a:r>
              <a:rPr lang="en-US" sz="2700" i="1" dirty="0">
                <a:solidFill>
                  <a:srgbClr val="7030A0"/>
                </a:solidFill>
                <a:effectLst>
                  <a:outerShdw blurRad="38100" dist="38100" dir="2700000" algn="tl">
                    <a:srgbClr val="000000">
                      <a:alpha val="43137"/>
                    </a:srgbClr>
                  </a:outerShdw>
                </a:effectLst>
                <a:latin typeface="Euphemia"/>
              </a:rPr>
              <a:t>All emotions are ok, is what you do with those emotions.</a:t>
            </a:r>
          </a:p>
        </p:txBody>
      </p:sp>
    </p:spTree>
    <p:extLst>
      <p:ext uri="{BB962C8B-B14F-4D97-AF65-F5344CB8AC3E}">
        <p14:creationId xmlns:p14="http://schemas.microsoft.com/office/powerpoint/2010/main" val="2577613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7DB7A-D5D4-4AEE-8BAC-153FD3685067}"/>
              </a:ext>
            </a:extLst>
          </p:cNvPr>
          <p:cNvSpPr>
            <a:spLocks noGrp="1"/>
          </p:cNvSpPr>
          <p:nvPr>
            <p:ph type="title"/>
          </p:nvPr>
        </p:nvSpPr>
        <p:spPr>
          <a:xfrm>
            <a:off x="857250" y="-142875"/>
            <a:ext cx="7200900" cy="857250"/>
          </a:xfrm>
        </p:spPr>
        <p:txBody>
          <a:bodyPr/>
          <a:lstStyle/>
          <a:p>
            <a:r>
              <a:rPr lang="en-US" b="1" dirty="0"/>
              <a:t>Student (and Staff) SEL</a:t>
            </a:r>
          </a:p>
        </p:txBody>
      </p:sp>
      <p:sp>
        <p:nvSpPr>
          <p:cNvPr id="3" name="Content Placeholder 2">
            <a:extLst>
              <a:ext uri="{FF2B5EF4-FFF2-40B4-BE49-F238E27FC236}">
                <a16:creationId xmlns:a16="http://schemas.microsoft.com/office/drawing/2014/main" id="{C0B842B8-6A60-47CF-9C57-F8EE4930E303}"/>
              </a:ext>
            </a:extLst>
          </p:cNvPr>
          <p:cNvSpPr>
            <a:spLocks noGrp="1"/>
          </p:cNvSpPr>
          <p:nvPr>
            <p:ph idx="1"/>
          </p:nvPr>
        </p:nvSpPr>
        <p:spPr>
          <a:xfrm>
            <a:off x="800100" y="1200150"/>
            <a:ext cx="7200900" cy="3371850"/>
          </a:xfrm>
        </p:spPr>
        <p:txBody>
          <a:bodyPr/>
          <a:lstStyle/>
          <a:p>
            <a:r>
              <a:rPr lang="en-US" sz="2100" dirty="0"/>
              <a:t>Self-Awareness</a:t>
            </a:r>
          </a:p>
          <a:p>
            <a:r>
              <a:rPr lang="en-US" sz="2100" dirty="0"/>
              <a:t>Self-Management</a:t>
            </a:r>
          </a:p>
          <a:p>
            <a:r>
              <a:rPr lang="en-US" sz="2100" dirty="0"/>
              <a:t>Social Awareness</a:t>
            </a:r>
          </a:p>
          <a:p>
            <a:r>
              <a:rPr lang="en-US" sz="2100" dirty="0"/>
              <a:t>Relationship Skills</a:t>
            </a:r>
          </a:p>
          <a:p>
            <a:r>
              <a:rPr lang="en-US" sz="2100" dirty="0"/>
              <a:t>Responsible Decision Making</a:t>
            </a:r>
          </a:p>
          <a:p>
            <a:endParaRPr lang="en-US" dirty="0"/>
          </a:p>
          <a:p>
            <a:endParaRPr lang="en-US" dirty="0"/>
          </a:p>
        </p:txBody>
      </p:sp>
      <p:sp>
        <p:nvSpPr>
          <p:cNvPr id="4" name="TextBox 3">
            <a:extLst>
              <a:ext uri="{FF2B5EF4-FFF2-40B4-BE49-F238E27FC236}">
                <a16:creationId xmlns:a16="http://schemas.microsoft.com/office/drawing/2014/main" id="{9E68494E-9051-4D28-8BE5-CD36EDF62377}"/>
              </a:ext>
            </a:extLst>
          </p:cNvPr>
          <p:cNvSpPr txBox="1"/>
          <p:nvPr/>
        </p:nvSpPr>
        <p:spPr>
          <a:xfrm>
            <a:off x="-937" y="4800601"/>
            <a:ext cx="7658101" cy="279307"/>
          </a:xfrm>
          <a:prstGeom prst="rect">
            <a:avLst/>
          </a:prstGeom>
          <a:noFill/>
        </p:spPr>
        <p:txBody>
          <a:bodyPr wrap="square" rtlCol="0">
            <a:spAutoFit/>
          </a:bodyPr>
          <a:lstStyle/>
          <a:p>
            <a:pPr>
              <a:lnSpc>
                <a:spcPct val="90000"/>
              </a:lnSpc>
            </a:pPr>
            <a:r>
              <a:rPr lang="en-US" dirty="0">
                <a:solidFill>
                  <a:srgbClr val="164B4F"/>
                </a:solidFill>
                <a:latin typeface="Euphemia"/>
              </a:rPr>
              <a:t>SEL4US: </a:t>
            </a:r>
            <a:r>
              <a:rPr lang="en-US" dirty="0">
                <a:solidFill>
                  <a:srgbClr val="000000"/>
                </a:solidFill>
                <a:latin typeface="Euphemia"/>
                <a:hlinkClick r:id="rId3">
                  <a:extLst>
                    <a:ext uri="{A12FA001-AC4F-418D-AE19-62706E023703}">
                      <ahyp:hlinkClr xmlns:ahyp="http://schemas.microsoft.com/office/drawing/2018/hyperlinkcolor" xmlns="" val="tx"/>
                    </a:ext>
                  </a:extLst>
                </a:hlinkClick>
              </a:rPr>
              <a:t>https://sel4us.org/blog/social-emotional-learning-supports-around-covid-19/</a:t>
            </a:r>
            <a:r>
              <a:rPr lang="en-US" dirty="0">
                <a:solidFill>
                  <a:srgbClr val="000000"/>
                </a:solidFill>
                <a:latin typeface="Euphemia"/>
              </a:rPr>
              <a:t> </a:t>
            </a:r>
          </a:p>
        </p:txBody>
      </p:sp>
      <p:pic>
        <p:nvPicPr>
          <p:cNvPr id="7170" name="Picture 2" descr="350+ Group Pictures | Download Free Images &amp; Stock Photos on Unsplash">
            <a:extLst>
              <a:ext uri="{FF2B5EF4-FFF2-40B4-BE49-F238E27FC236}">
                <a16:creationId xmlns:a16="http://schemas.microsoft.com/office/drawing/2014/main" id="{12DB2E46-C0D6-4CED-991A-51681353CE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4900" y="942975"/>
            <a:ext cx="3881402" cy="316039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30558FDE-355B-4CFE-AA0F-0FBDD6940C68}"/>
              </a:ext>
            </a:extLst>
          </p:cNvPr>
          <p:cNvSpPr>
            <a:spLocks noGrp="1"/>
          </p:cNvSpPr>
          <p:nvPr>
            <p:ph type="sldNum" sz="quarter" idx="12"/>
          </p:nvPr>
        </p:nvSpPr>
        <p:spPr>
          <a:xfrm>
            <a:off x="6934478" y="4782981"/>
            <a:ext cx="2133044" cy="273844"/>
          </a:xfrm>
        </p:spPr>
        <p:txBody>
          <a:bodyPr/>
          <a:lstStyle/>
          <a:p>
            <a:fld id="{81FEFA0A-2F20-4B60-98C6-5FFDA469AA1C}" type="slidenum">
              <a:rPr lang="en-US">
                <a:solidFill>
                  <a:srgbClr val="164B4F">
                    <a:lumMod val="90000"/>
                    <a:lumOff val="10000"/>
                  </a:srgbClr>
                </a:solidFill>
                <a:latin typeface="Euphemia"/>
              </a:rPr>
              <a:pPr/>
              <a:t>67</a:t>
            </a:fld>
            <a:endParaRPr lang="en-US" dirty="0">
              <a:solidFill>
                <a:srgbClr val="164B4F">
                  <a:lumMod val="90000"/>
                  <a:lumOff val="10000"/>
                </a:srgbClr>
              </a:solidFill>
              <a:latin typeface="Euphemia"/>
            </a:endParaRPr>
          </a:p>
        </p:txBody>
      </p:sp>
    </p:spTree>
    <p:extLst>
      <p:ext uri="{BB962C8B-B14F-4D97-AF65-F5344CB8AC3E}">
        <p14:creationId xmlns:p14="http://schemas.microsoft.com/office/powerpoint/2010/main" val="1512032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6F15C903-1427-4DEA-B7B5-7301BFC68DD5}"/>
              </a:ext>
            </a:extLst>
          </p:cNvPr>
          <p:cNvCxnSpPr/>
          <p:nvPr/>
        </p:nvCxnSpPr>
        <p:spPr>
          <a:xfrm>
            <a:off x="4938728" y="1126073"/>
            <a:ext cx="0" cy="2891354"/>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13" name="Title 1">
            <a:extLst>
              <a:ext uri="{FF2B5EF4-FFF2-40B4-BE49-F238E27FC236}">
                <a16:creationId xmlns:a16="http://schemas.microsoft.com/office/drawing/2014/main" id="{95B9EBA3-17B0-44B2-A175-5D9C1841A604}"/>
              </a:ext>
            </a:extLst>
          </p:cNvPr>
          <p:cNvSpPr txBox="1">
            <a:spLocks/>
          </p:cNvSpPr>
          <p:nvPr/>
        </p:nvSpPr>
        <p:spPr>
          <a:xfrm>
            <a:off x="607725" y="800100"/>
            <a:ext cx="3902813" cy="2666305"/>
          </a:xfrm>
          <a:prstGeom prst="rect">
            <a:avLst/>
          </a:prstGeom>
        </p:spPr>
        <p:txBody>
          <a:bodyPr vert="horz" lIns="91416" tIns="45708" rIns="91416" bIns="45708" rtlCol="0" anchor="b">
            <a:normAutofit/>
          </a:bodyPr>
          <a:lstStyle>
            <a:lvl1pPr algn="l" defTabSz="914400" rtl="0" eaLnBrk="1" latinLnBrk="0" hangingPunct="1">
              <a:lnSpc>
                <a:spcPct val="90000"/>
              </a:lnSpc>
              <a:spcBef>
                <a:spcPct val="0"/>
              </a:spcBef>
              <a:buNone/>
              <a:defRPr sz="4800" b="0" i="0" kern="1200" cap="none" baseline="0">
                <a:solidFill>
                  <a:schemeClr val="tx1"/>
                </a:solidFill>
                <a:latin typeface="+mj-lt"/>
                <a:ea typeface="+mj-ea"/>
                <a:cs typeface="+mj-cs"/>
              </a:defRPr>
            </a:lvl1pPr>
          </a:lstStyle>
          <a:p>
            <a:pPr algn="ctr" defTabSz="914171">
              <a:defRPr/>
            </a:pPr>
            <a:r>
              <a:rPr lang="en-US" sz="4799" b="1" dirty="0">
                <a:solidFill>
                  <a:srgbClr val="7030A0"/>
                </a:solidFill>
                <a:effectLst>
                  <a:outerShdw blurRad="38100" dist="38100" dir="2700000" algn="tl">
                    <a:srgbClr val="000000">
                      <a:alpha val="43137"/>
                    </a:srgbClr>
                  </a:outerShdw>
                </a:effectLst>
                <a:latin typeface="Euphemia"/>
              </a:rPr>
              <a:t>Strategies and Resources</a:t>
            </a:r>
          </a:p>
        </p:txBody>
      </p:sp>
      <p:pic>
        <p:nvPicPr>
          <p:cNvPr id="21" name="Picture 2" descr="Personal Resilience Stock Photo - 81185605">
            <a:extLst>
              <a:ext uri="{FF2B5EF4-FFF2-40B4-BE49-F238E27FC236}">
                <a16:creationId xmlns:a16="http://schemas.microsoft.com/office/drawing/2014/main" id="{B78F7893-BC5C-4531-BB77-3B1096F91C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5584" y="1020616"/>
            <a:ext cx="4100411" cy="310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752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previews.123rf.com/images/iqoncept/iqoncept1402/iqoncept140200088/26147037-survival-endurance-resilience-and-attitude-words-on-colorful-road-signs-with-arrows-pointing-to-dire.jpg">
            <a:extLst>
              <a:ext uri="{FF2B5EF4-FFF2-40B4-BE49-F238E27FC236}">
                <a16:creationId xmlns:a16="http://schemas.microsoft.com/office/drawing/2014/main" id="{BB934CF7-0ADD-4C4D-BB51-5AE26AFFE2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6551" y="-64524"/>
            <a:ext cx="2447588" cy="313929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613259" y="918477"/>
            <a:ext cx="6514716" cy="4225024"/>
          </a:xfrm>
        </p:spPr>
        <p:txBody>
          <a:bodyPr>
            <a:normAutofit lnSpcReduction="10000"/>
          </a:bodyPr>
          <a:lstStyle/>
          <a:p>
            <a:pPr marL="279727" indent="-258302">
              <a:lnSpc>
                <a:spcPct val="80000"/>
              </a:lnSpc>
            </a:pPr>
            <a:r>
              <a:rPr lang="en-US" sz="2000" dirty="0">
                <a:ea typeface="ＭＳ Ｐゴシック" pitchFamily="-108" charset="-128"/>
              </a:rPr>
              <a:t>Promote </a:t>
            </a:r>
          </a:p>
          <a:p>
            <a:pPr marL="679677" lvl="1" indent="-258302">
              <a:lnSpc>
                <a:spcPct val="80000"/>
              </a:lnSpc>
            </a:pPr>
            <a:r>
              <a:rPr lang="en-US" sz="2000" dirty="0">
                <a:ea typeface="ＭＳ Ｐゴシック" pitchFamily="-108" charset="-128"/>
              </a:rPr>
              <a:t>active oriented coping styles</a:t>
            </a:r>
          </a:p>
          <a:p>
            <a:pPr marL="679677" lvl="1" indent="-258302">
              <a:lnSpc>
                <a:spcPct val="80000"/>
              </a:lnSpc>
            </a:pPr>
            <a:r>
              <a:rPr lang="en-US" sz="2000" dirty="0">
                <a:ea typeface="ＭＳ Ｐゴシック" pitchFamily="-108" charset="-128"/>
              </a:rPr>
              <a:t>student and staff mental health</a:t>
            </a:r>
          </a:p>
          <a:p>
            <a:pPr marL="679677" lvl="1" indent="-258302">
              <a:lnSpc>
                <a:spcPct val="80000"/>
              </a:lnSpc>
            </a:pPr>
            <a:r>
              <a:rPr lang="en-US" sz="2000" dirty="0">
                <a:ea typeface="ＭＳ Ｐゴシック" pitchFamily="-108" charset="-128"/>
              </a:rPr>
              <a:t>internal locus of control</a:t>
            </a:r>
          </a:p>
          <a:p>
            <a:pPr marL="679677" lvl="1" indent="-258302">
              <a:lnSpc>
                <a:spcPct val="80000"/>
              </a:lnSpc>
            </a:pPr>
            <a:r>
              <a:rPr lang="en-US" sz="2000" dirty="0">
                <a:ea typeface="ＭＳ Ｐゴシック" pitchFamily="-108" charset="-128"/>
              </a:rPr>
              <a:t>self-confidence and self-esteem</a:t>
            </a:r>
          </a:p>
          <a:p>
            <a:pPr marL="279727" indent="-258302">
              <a:lnSpc>
                <a:spcPct val="80000"/>
              </a:lnSpc>
            </a:pPr>
            <a:r>
              <a:rPr lang="en-US" sz="2000" dirty="0">
                <a:ea typeface="ＭＳ Ｐゴシック" pitchFamily="-108" charset="-128"/>
              </a:rPr>
              <a:t>Teach </a:t>
            </a:r>
          </a:p>
          <a:p>
            <a:pPr marL="679677" lvl="1" indent="-258302">
              <a:lnSpc>
                <a:spcPct val="80000"/>
              </a:lnSpc>
            </a:pPr>
            <a:r>
              <a:rPr lang="en-US" sz="2000" dirty="0">
                <a:ea typeface="ＭＳ Ｐゴシック" pitchFamily="-108" charset="-128"/>
              </a:rPr>
              <a:t>how to better regulate emotions</a:t>
            </a:r>
          </a:p>
          <a:p>
            <a:pPr marL="679677" lvl="1" indent="-258302">
              <a:lnSpc>
                <a:spcPct val="80000"/>
              </a:lnSpc>
            </a:pPr>
            <a:r>
              <a:rPr lang="en-US" sz="2000" dirty="0">
                <a:ea typeface="ＭＳ Ｐゴシック" pitchFamily="-108" charset="-128"/>
              </a:rPr>
              <a:t>how to accurately identify facial expressions and emotions</a:t>
            </a:r>
          </a:p>
          <a:p>
            <a:pPr marL="279727" indent="-258302">
              <a:lnSpc>
                <a:spcPct val="80000"/>
              </a:lnSpc>
            </a:pPr>
            <a:r>
              <a:rPr lang="en-US" sz="2000" dirty="0">
                <a:ea typeface="ＭＳ Ｐゴシック" pitchFamily="-108" charset="-128"/>
              </a:rPr>
              <a:t>Develop problem-solving skills</a:t>
            </a:r>
          </a:p>
          <a:p>
            <a:pPr marL="279727" indent="-258302">
              <a:lnSpc>
                <a:spcPct val="80000"/>
              </a:lnSpc>
            </a:pPr>
            <a:r>
              <a:rPr lang="en-US" sz="2000" dirty="0">
                <a:ea typeface="ＭＳ Ｐゴシック" pitchFamily="-108" charset="-128"/>
              </a:rPr>
              <a:t>Foster development of empathy and a strong self-concept</a:t>
            </a:r>
          </a:p>
          <a:p>
            <a:pPr marL="279727" indent="-258302">
              <a:lnSpc>
                <a:spcPct val="80000"/>
              </a:lnSpc>
            </a:pPr>
            <a:r>
              <a:rPr lang="en-US" sz="2000" dirty="0">
                <a:ea typeface="ＭＳ Ｐゴシック" pitchFamily="-108" charset="-128"/>
              </a:rPr>
              <a:t>Validate the importance of faith and belief systems</a:t>
            </a:r>
          </a:p>
        </p:txBody>
      </p:sp>
      <p:sp>
        <p:nvSpPr>
          <p:cNvPr id="4" name="Title 3">
            <a:extLst>
              <a:ext uri="{FF2B5EF4-FFF2-40B4-BE49-F238E27FC236}">
                <a16:creationId xmlns:a16="http://schemas.microsoft.com/office/drawing/2014/main" id="{2D069012-CF59-4B42-AC2D-B84CCDB70A9A}"/>
              </a:ext>
            </a:extLst>
          </p:cNvPr>
          <p:cNvSpPr>
            <a:spLocks noGrp="1"/>
          </p:cNvSpPr>
          <p:nvPr>
            <p:ph type="title"/>
          </p:nvPr>
        </p:nvSpPr>
        <p:spPr>
          <a:xfrm>
            <a:off x="628650" y="129979"/>
            <a:ext cx="7200900" cy="857250"/>
          </a:xfrm>
        </p:spPr>
        <p:txBody>
          <a:bodyPr/>
          <a:lstStyle/>
          <a:p>
            <a:r>
              <a:rPr lang="en-US" b="1" dirty="0"/>
              <a:t>Strengthen internal resiliency</a:t>
            </a:r>
            <a:br>
              <a:rPr lang="en-US" b="1" dirty="0"/>
            </a:br>
            <a:endParaRPr lang="en-US" dirty="0"/>
          </a:p>
        </p:txBody>
      </p:sp>
      <p:sp>
        <p:nvSpPr>
          <p:cNvPr id="7" name="TextBox 6">
            <a:extLst>
              <a:ext uri="{FF2B5EF4-FFF2-40B4-BE49-F238E27FC236}">
                <a16:creationId xmlns:a16="http://schemas.microsoft.com/office/drawing/2014/main" id="{2F99251F-A24B-4390-89DE-1CE8DD2A0019}"/>
              </a:ext>
            </a:extLst>
          </p:cNvPr>
          <p:cNvSpPr txBox="1"/>
          <p:nvPr/>
        </p:nvSpPr>
        <p:spPr>
          <a:xfrm rot="20653698">
            <a:off x="7020191" y="3703178"/>
            <a:ext cx="1780305" cy="830740"/>
          </a:xfrm>
          <a:prstGeom prst="rect">
            <a:avLst/>
          </a:prstGeom>
          <a:noFill/>
        </p:spPr>
        <p:txBody>
          <a:bodyPr wrap="square" rtlCol="0">
            <a:spAutoFit/>
          </a:bodyPr>
          <a:lstStyle/>
          <a:p>
            <a:pPr algn="ctr"/>
            <a:r>
              <a:rPr lang="en-US" sz="2399" b="1" i="1" dirty="0">
                <a:solidFill>
                  <a:srgbClr val="7030A0"/>
                </a:solidFill>
                <a:effectLst>
                  <a:outerShdw blurRad="38100" dist="38100" dir="2700000" algn="tl">
                    <a:srgbClr val="000000">
                      <a:alpha val="43137"/>
                    </a:srgbClr>
                  </a:outerShdw>
                </a:effectLst>
                <a:latin typeface="Euphemia"/>
              </a:rPr>
              <a:t>SEL Curriculum! </a:t>
            </a:r>
          </a:p>
        </p:txBody>
      </p:sp>
    </p:spTree>
    <p:extLst>
      <p:ext uri="{BB962C8B-B14F-4D97-AF65-F5344CB8AC3E}">
        <p14:creationId xmlns:p14="http://schemas.microsoft.com/office/powerpoint/2010/main" val="163143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normAutofit fontScale="90000"/>
          </a:bodyPr>
          <a:lstStyle/>
          <a:p>
            <a:r>
              <a:rPr lang="en-US" altLang="en-US"/>
              <a:t>Roles of School-Employed MH Staff (in some instances)</a:t>
            </a:r>
          </a:p>
        </p:txBody>
      </p:sp>
      <p:sp>
        <p:nvSpPr>
          <p:cNvPr id="70659" name="Content Placeholder 2"/>
          <p:cNvSpPr>
            <a:spLocks noGrp="1"/>
          </p:cNvSpPr>
          <p:nvPr>
            <p:ph idx="1"/>
          </p:nvPr>
        </p:nvSpPr>
        <p:spPr/>
        <p:txBody>
          <a:bodyPr/>
          <a:lstStyle/>
          <a:p>
            <a:r>
              <a:rPr lang="en-US" altLang="en-US"/>
              <a:t>Course scheduling</a:t>
            </a:r>
          </a:p>
          <a:p>
            <a:r>
              <a:rPr lang="en-US" altLang="en-US"/>
              <a:t>Attendance monitoring</a:t>
            </a:r>
          </a:p>
          <a:p>
            <a:r>
              <a:rPr lang="en-US" altLang="en-US"/>
              <a:t>Examination monitoring</a:t>
            </a:r>
          </a:p>
          <a:p>
            <a:r>
              <a:rPr lang="en-US" altLang="en-US"/>
              <a:t>Career guidance</a:t>
            </a:r>
          </a:p>
          <a:p>
            <a:r>
              <a:rPr lang="en-US" altLang="en-US"/>
              <a:t>Logistics assistance</a:t>
            </a:r>
          </a:p>
          <a:p>
            <a:pPr lvl="1"/>
            <a:r>
              <a:rPr lang="en-US" altLang="en-US" sz="1500"/>
              <a:t>See Steve Evans, Ohio University</a:t>
            </a:r>
          </a:p>
          <a:p>
            <a:endParaRPr lang="en-US" altLang="en-US" sz="1500"/>
          </a:p>
          <a:p>
            <a:endParaRPr lang="en-US" altLang="en-US" sz="1500"/>
          </a:p>
        </p:txBody>
      </p:sp>
    </p:spTree>
    <p:extLst>
      <p:ext uri="{BB962C8B-B14F-4D97-AF65-F5344CB8AC3E}">
        <p14:creationId xmlns:p14="http://schemas.microsoft.com/office/powerpoint/2010/main" val="306045441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6822" y="1094741"/>
            <a:ext cx="7950657" cy="3866441"/>
          </a:xfrm>
        </p:spPr>
        <p:txBody>
          <a:bodyPr>
            <a:normAutofit lnSpcReduction="10000"/>
          </a:bodyPr>
          <a:lstStyle/>
          <a:p>
            <a:pPr marL="679677" lvl="1" indent="-258302"/>
            <a:r>
              <a:rPr lang="en-US" sz="2100" dirty="0">
                <a:ea typeface="ＭＳ Ｐゴシック" pitchFamily="-108" charset="-128"/>
              </a:rPr>
              <a:t>Facilitate school connectedness and engagement</a:t>
            </a:r>
          </a:p>
          <a:p>
            <a:pPr marL="679677" lvl="1" indent="-258302"/>
            <a:endParaRPr lang="en-US" sz="2100" dirty="0">
              <a:ea typeface="ＭＳ Ｐゴシック" pitchFamily="-108" charset="-128"/>
            </a:endParaRPr>
          </a:p>
          <a:p>
            <a:pPr marL="679677" lvl="1" indent="-258302"/>
            <a:r>
              <a:rPr lang="en-US" sz="2100" dirty="0">
                <a:ea typeface="ＭＳ Ｐゴシック" pitchFamily="-108" charset="-128"/>
              </a:rPr>
              <a:t>Support staff and families (i.e., provide staff/parent education and appropriate social services)</a:t>
            </a:r>
          </a:p>
          <a:p>
            <a:pPr marL="679677" lvl="1" indent="-258302"/>
            <a:endParaRPr lang="en-US" sz="2100" dirty="0">
              <a:ea typeface="ＭＳ Ｐゴシック" pitchFamily="-108" charset="-128"/>
            </a:endParaRPr>
          </a:p>
          <a:p>
            <a:pPr marL="679677" lvl="1" indent="-258302"/>
            <a:r>
              <a:rPr lang="en-US" sz="2100" dirty="0">
                <a:ea typeface="ＭＳ Ｐゴシック" pitchFamily="-108" charset="-128"/>
              </a:rPr>
              <a:t>Facilitate peer relationships</a:t>
            </a:r>
          </a:p>
          <a:p>
            <a:pPr marL="679677" lvl="1" indent="-258302"/>
            <a:endParaRPr lang="en-US" sz="2100" dirty="0">
              <a:ea typeface="ＭＳ Ｐゴシック" pitchFamily="-108" charset="-128"/>
            </a:endParaRPr>
          </a:p>
          <a:p>
            <a:pPr marL="679677" lvl="1" indent="-258302"/>
            <a:r>
              <a:rPr lang="en-US" sz="2100" dirty="0">
                <a:ea typeface="ＭＳ Ｐゴシック" pitchFamily="-108" charset="-128"/>
              </a:rPr>
              <a:t>Provide access to positive role models</a:t>
            </a:r>
          </a:p>
          <a:p>
            <a:pPr marL="679677" lvl="1" indent="-258302"/>
            <a:endParaRPr lang="en-US" sz="2100" dirty="0">
              <a:ea typeface="ＭＳ Ｐゴシック" pitchFamily="-108" charset="-128"/>
            </a:endParaRPr>
          </a:p>
          <a:p>
            <a:pPr marL="679677" lvl="1" indent="-258302"/>
            <a:r>
              <a:rPr lang="en-US" sz="2100" dirty="0">
                <a:ea typeface="ＭＳ Ｐゴシック" pitchFamily="-108" charset="-128"/>
              </a:rPr>
              <a:t>Ensure connections with pro-social institutions</a:t>
            </a:r>
          </a:p>
          <a:p>
            <a:pPr marL="679677" lvl="1" indent="-258302"/>
            <a:endParaRPr lang="en-US" sz="2100" dirty="0">
              <a:ea typeface="ＭＳ Ｐゴシック" pitchFamily="-108" charset="-128"/>
            </a:endParaRPr>
          </a:p>
          <a:p>
            <a:pPr marL="679677" lvl="1" indent="-258302"/>
            <a:r>
              <a:rPr lang="en-US" sz="2100" dirty="0">
                <a:ea typeface="ＭＳ Ｐゴシック" pitchFamily="-108" charset="-128"/>
              </a:rPr>
              <a:t>Others?</a:t>
            </a:r>
          </a:p>
          <a:p>
            <a:pPr lvl="2"/>
            <a:endParaRPr lang="en-US" dirty="0"/>
          </a:p>
          <a:p>
            <a:endParaRPr lang="en-US" dirty="0"/>
          </a:p>
        </p:txBody>
      </p:sp>
      <p:sp>
        <p:nvSpPr>
          <p:cNvPr id="5" name="Slide Number Placeholder 4"/>
          <p:cNvSpPr>
            <a:spLocks noGrp="1"/>
          </p:cNvSpPr>
          <p:nvPr>
            <p:ph type="sldNum" sz="quarter" idx="12"/>
          </p:nvPr>
        </p:nvSpPr>
        <p:spPr/>
        <p:txBody>
          <a:bodyPr/>
          <a:lstStyle/>
          <a:p>
            <a:pPr defTabSz="342815">
              <a:defRPr/>
            </a:pPr>
            <a:fld id="{07CFEF33-8EFB-EA42-A64C-ED9F100C268D}" type="slidenum">
              <a:rPr lang="en-US" sz="750">
                <a:solidFill>
                  <a:srgbClr val="000000"/>
                </a:solidFill>
                <a:latin typeface="Arial"/>
                <a:cs typeface="Arial"/>
              </a:rPr>
              <a:pPr defTabSz="342815">
                <a:defRPr/>
              </a:pPr>
              <a:t>70</a:t>
            </a:fld>
            <a:endParaRPr lang="en-US" sz="750" dirty="0">
              <a:solidFill>
                <a:srgbClr val="000000"/>
              </a:solidFill>
              <a:latin typeface="Arial"/>
              <a:cs typeface="Arial"/>
            </a:endParaRPr>
          </a:p>
        </p:txBody>
      </p:sp>
      <p:pic>
        <p:nvPicPr>
          <p:cNvPr id="2052" name="Picture 4" descr="https://previews.123rf.com/images/lassedesignen/lassedesignen1704/lassedesignen170400146/75343920-solidarity.jpg">
            <a:extLst>
              <a:ext uri="{FF2B5EF4-FFF2-40B4-BE49-F238E27FC236}">
                <a16:creationId xmlns:a16="http://schemas.microsoft.com/office/drawing/2014/main" id="{41026C38-0332-4FAC-913C-B5D4389547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9112" y="3143250"/>
            <a:ext cx="2423698" cy="1980057"/>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11D3676B-7F6F-4A36-AD50-B3049AD7A887}"/>
              </a:ext>
            </a:extLst>
          </p:cNvPr>
          <p:cNvSpPr>
            <a:spLocks noGrp="1"/>
          </p:cNvSpPr>
          <p:nvPr>
            <p:ph type="title"/>
          </p:nvPr>
        </p:nvSpPr>
        <p:spPr>
          <a:xfrm>
            <a:off x="628651" y="123444"/>
            <a:ext cx="5656376" cy="971297"/>
          </a:xfrm>
        </p:spPr>
        <p:txBody>
          <a:bodyPr/>
          <a:lstStyle/>
          <a:p>
            <a:r>
              <a:rPr lang="en-US" b="1" dirty="0">
                <a:ea typeface="ＭＳ Ｐゴシック" pitchFamily="-108" charset="-128"/>
              </a:rPr>
              <a:t>Build External Resiliency</a:t>
            </a:r>
            <a:r>
              <a:rPr lang="en-US" sz="3000" b="1" dirty="0">
                <a:ea typeface="ＭＳ Ｐゴシック" pitchFamily="-108" charset="-128"/>
              </a:rPr>
              <a:t/>
            </a:r>
            <a:br>
              <a:rPr lang="en-US" sz="3000" b="1" dirty="0">
                <a:ea typeface="ＭＳ Ｐゴシック" pitchFamily="-108" charset="-128"/>
              </a:rPr>
            </a:br>
            <a:endParaRPr lang="en-US" sz="2849" dirty="0"/>
          </a:p>
        </p:txBody>
      </p:sp>
    </p:spTree>
    <p:extLst>
      <p:ext uri="{BB962C8B-B14F-4D97-AF65-F5344CB8AC3E}">
        <p14:creationId xmlns:p14="http://schemas.microsoft.com/office/powerpoint/2010/main" val="1688649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2205C-1410-45BC-9EBC-DFAD5BA4065C}"/>
              </a:ext>
            </a:extLst>
          </p:cNvPr>
          <p:cNvSpPr>
            <a:spLocks noGrp="1"/>
          </p:cNvSpPr>
          <p:nvPr>
            <p:ph type="title"/>
          </p:nvPr>
        </p:nvSpPr>
        <p:spPr>
          <a:xfrm>
            <a:off x="706277" y="-260748"/>
            <a:ext cx="7200900" cy="857250"/>
          </a:xfrm>
        </p:spPr>
        <p:txBody>
          <a:bodyPr/>
          <a:lstStyle/>
          <a:p>
            <a:r>
              <a:rPr lang="en-US" b="1" dirty="0"/>
              <a:t>Staff</a:t>
            </a:r>
          </a:p>
        </p:txBody>
      </p:sp>
      <p:sp>
        <p:nvSpPr>
          <p:cNvPr id="3" name="Content Placeholder 2">
            <a:extLst>
              <a:ext uri="{FF2B5EF4-FFF2-40B4-BE49-F238E27FC236}">
                <a16:creationId xmlns:a16="http://schemas.microsoft.com/office/drawing/2014/main" id="{B18113C6-3A2E-4964-9E6D-BB7824964D46}"/>
              </a:ext>
            </a:extLst>
          </p:cNvPr>
          <p:cNvSpPr>
            <a:spLocks noGrp="1"/>
          </p:cNvSpPr>
          <p:nvPr>
            <p:ph idx="1"/>
          </p:nvPr>
        </p:nvSpPr>
        <p:spPr>
          <a:xfrm>
            <a:off x="628650" y="798789"/>
            <a:ext cx="8130780" cy="3856674"/>
          </a:xfrm>
        </p:spPr>
        <p:txBody>
          <a:bodyPr>
            <a:normAutofit fontScale="92500"/>
          </a:bodyPr>
          <a:lstStyle/>
          <a:p>
            <a:r>
              <a:rPr lang="en-US" sz="1950" dirty="0"/>
              <a:t>Time to connect</a:t>
            </a:r>
          </a:p>
          <a:p>
            <a:r>
              <a:rPr lang="en-US" sz="1950" dirty="0"/>
              <a:t>Positive psychology!      </a:t>
            </a:r>
            <a:endParaRPr lang="en-US" sz="1950" i="1" dirty="0">
              <a:effectLst>
                <a:outerShdw blurRad="38100" dist="38100" dir="2700000" algn="tl">
                  <a:srgbClr val="000000">
                    <a:alpha val="43137"/>
                  </a:srgbClr>
                </a:outerShdw>
              </a:effectLst>
            </a:endParaRPr>
          </a:p>
          <a:p>
            <a:r>
              <a:rPr lang="en-US" sz="1950" dirty="0"/>
              <a:t>Help build their capacity to support SEL learning and student SEL</a:t>
            </a:r>
          </a:p>
          <a:p>
            <a:r>
              <a:rPr lang="en-US" sz="1950" dirty="0"/>
              <a:t>Maximize abilities to connect with students, families, community partners</a:t>
            </a:r>
          </a:p>
          <a:p>
            <a:r>
              <a:rPr lang="en-US" sz="1950" dirty="0"/>
              <a:t>Access to MH supports</a:t>
            </a:r>
          </a:p>
          <a:p>
            <a:r>
              <a:rPr lang="en-US" sz="1950" dirty="0"/>
              <a:t>Trauma Informed/Sensitive Schools</a:t>
            </a:r>
          </a:p>
          <a:p>
            <a:r>
              <a:rPr lang="en-US" sz="1950" dirty="0"/>
              <a:t>Facilitate parent-school-student partnership – ongoing feedback</a:t>
            </a:r>
          </a:p>
          <a:p>
            <a:r>
              <a:rPr lang="en-US" sz="1950" dirty="0"/>
              <a:t>Collect and act on data regarding students who are             disengaged or chronically absent</a:t>
            </a:r>
          </a:p>
          <a:p>
            <a:r>
              <a:rPr lang="en-US" sz="1950" dirty="0"/>
              <a:t>FUN ACTIVITIES!!!</a:t>
            </a:r>
          </a:p>
          <a:p>
            <a:pPr marL="0" indent="0">
              <a:buNone/>
            </a:pPr>
            <a:endParaRPr lang="en-US" dirty="0"/>
          </a:p>
        </p:txBody>
      </p:sp>
      <p:sp>
        <p:nvSpPr>
          <p:cNvPr id="4" name="TextBox 3">
            <a:extLst>
              <a:ext uri="{FF2B5EF4-FFF2-40B4-BE49-F238E27FC236}">
                <a16:creationId xmlns:a16="http://schemas.microsoft.com/office/drawing/2014/main" id="{96BF0A35-C31E-4682-AEAD-DE0929517216}"/>
              </a:ext>
            </a:extLst>
          </p:cNvPr>
          <p:cNvSpPr txBox="1"/>
          <p:nvPr/>
        </p:nvSpPr>
        <p:spPr>
          <a:xfrm>
            <a:off x="-24493" y="4907599"/>
            <a:ext cx="1143000" cy="237757"/>
          </a:xfrm>
          <a:prstGeom prst="rect">
            <a:avLst/>
          </a:prstGeom>
          <a:noFill/>
        </p:spPr>
        <p:txBody>
          <a:bodyPr wrap="square" rtlCol="0">
            <a:spAutoFit/>
          </a:bodyPr>
          <a:lstStyle/>
          <a:p>
            <a:pPr>
              <a:lnSpc>
                <a:spcPct val="90000"/>
              </a:lnSpc>
            </a:pPr>
            <a:r>
              <a:rPr lang="en-US" sz="1050" dirty="0">
                <a:solidFill>
                  <a:srgbClr val="164B4F"/>
                </a:solidFill>
                <a:latin typeface="Euphemia"/>
              </a:rPr>
              <a:t>CASEL 2020</a:t>
            </a:r>
          </a:p>
        </p:txBody>
      </p:sp>
      <p:sp>
        <p:nvSpPr>
          <p:cNvPr id="5" name="Star: 5 Points 4">
            <a:extLst>
              <a:ext uri="{FF2B5EF4-FFF2-40B4-BE49-F238E27FC236}">
                <a16:creationId xmlns:a16="http://schemas.microsoft.com/office/drawing/2014/main" id="{8593BBC3-A1DF-4E1B-B843-742CE62D23C5}"/>
              </a:ext>
            </a:extLst>
          </p:cNvPr>
          <p:cNvSpPr/>
          <p:nvPr/>
        </p:nvSpPr>
        <p:spPr>
          <a:xfrm>
            <a:off x="4171949" y="1135175"/>
            <a:ext cx="400050"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latin typeface="Euphemia"/>
            </a:endParaRPr>
          </a:p>
        </p:txBody>
      </p:sp>
      <p:sp>
        <p:nvSpPr>
          <p:cNvPr id="6" name="Star: 5 Points 5">
            <a:extLst>
              <a:ext uri="{FF2B5EF4-FFF2-40B4-BE49-F238E27FC236}">
                <a16:creationId xmlns:a16="http://schemas.microsoft.com/office/drawing/2014/main" id="{5D1788E1-B9ED-4142-A07E-4DF622F4A87B}"/>
              </a:ext>
            </a:extLst>
          </p:cNvPr>
          <p:cNvSpPr/>
          <p:nvPr/>
        </p:nvSpPr>
        <p:spPr>
          <a:xfrm>
            <a:off x="8111048" y="91606"/>
            <a:ext cx="400050"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latin typeface="Euphemia"/>
            </a:endParaRPr>
          </a:p>
        </p:txBody>
      </p:sp>
      <p:pic>
        <p:nvPicPr>
          <p:cNvPr id="8" name="Picture 7" descr="A group of people standing in a room&#10;&#10;Description automatically generated">
            <a:extLst>
              <a:ext uri="{FF2B5EF4-FFF2-40B4-BE49-F238E27FC236}">
                <a16:creationId xmlns:a16="http://schemas.microsoft.com/office/drawing/2014/main" id="{6CED7551-0A00-4965-9104-9AF178F558E7}"/>
              </a:ext>
            </a:extLst>
          </p:cNvPr>
          <p:cNvPicPr>
            <a:picLocks noChangeAspect="1"/>
          </p:cNvPicPr>
          <p:nvPr/>
        </p:nvPicPr>
        <p:blipFill>
          <a:blip r:embed="rId3"/>
          <a:stretch>
            <a:fillRect/>
          </a:stretch>
        </p:blipFill>
        <p:spPr>
          <a:xfrm>
            <a:off x="6858000" y="3619616"/>
            <a:ext cx="2213848" cy="1478163"/>
          </a:xfrm>
          <a:prstGeom prst="rect">
            <a:avLst/>
          </a:prstGeom>
        </p:spPr>
      </p:pic>
      <p:sp>
        <p:nvSpPr>
          <p:cNvPr id="7" name="Slide Number Placeholder 6">
            <a:extLst>
              <a:ext uri="{FF2B5EF4-FFF2-40B4-BE49-F238E27FC236}">
                <a16:creationId xmlns:a16="http://schemas.microsoft.com/office/drawing/2014/main" id="{794753FF-EF06-439B-BD8B-E786F48E4F22}"/>
              </a:ext>
            </a:extLst>
          </p:cNvPr>
          <p:cNvSpPr>
            <a:spLocks noGrp="1"/>
          </p:cNvSpPr>
          <p:nvPr>
            <p:ph type="sldNum" sz="quarter" idx="12"/>
          </p:nvPr>
        </p:nvSpPr>
        <p:spPr/>
        <p:txBody>
          <a:bodyPr/>
          <a:lstStyle/>
          <a:p>
            <a:fld id="{81FEFA0A-2F20-4B60-98C6-5FFDA469AA1C}" type="slidenum">
              <a:rPr lang="en-US">
                <a:solidFill>
                  <a:srgbClr val="164B4F">
                    <a:lumMod val="90000"/>
                    <a:lumOff val="10000"/>
                  </a:srgbClr>
                </a:solidFill>
                <a:latin typeface="Euphemia"/>
              </a:rPr>
              <a:pPr/>
              <a:t>71</a:t>
            </a:fld>
            <a:endParaRPr lang="en-US" dirty="0">
              <a:solidFill>
                <a:srgbClr val="164B4F">
                  <a:lumMod val="90000"/>
                  <a:lumOff val="10000"/>
                </a:srgbClr>
              </a:solidFill>
              <a:latin typeface="Euphemia"/>
            </a:endParaRPr>
          </a:p>
        </p:txBody>
      </p:sp>
      <p:sp>
        <p:nvSpPr>
          <p:cNvPr id="9" name="TextBox 8">
            <a:extLst>
              <a:ext uri="{FF2B5EF4-FFF2-40B4-BE49-F238E27FC236}">
                <a16:creationId xmlns:a16="http://schemas.microsoft.com/office/drawing/2014/main" id="{3492FA1E-56FE-4D01-9659-99AF50122FDB}"/>
              </a:ext>
            </a:extLst>
          </p:cNvPr>
          <p:cNvSpPr txBox="1"/>
          <p:nvPr/>
        </p:nvSpPr>
        <p:spPr>
          <a:xfrm rot="20754796">
            <a:off x="4453083" y="485279"/>
            <a:ext cx="4069237" cy="424732"/>
          </a:xfrm>
          <a:prstGeom prst="rect">
            <a:avLst/>
          </a:prstGeom>
          <a:noFill/>
        </p:spPr>
        <p:txBody>
          <a:bodyPr wrap="square" rtlCol="0">
            <a:spAutoFit/>
          </a:bodyPr>
          <a:lstStyle/>
          <a:p>
            <a:pPr>
              <a:lnSpc>
                <a:spcPct val="90000"/>
              </a:lnSpc>
            </a:pPr>
            <a:r>
              <a:rPr lang="en-US" sz="2400" i="1" dirty="0">
                <a:solidFill>
                  <a:srgbClr val="7030A0"/>
                </a:solidFill>
                <a:effectLst>
                  <a:outerShdw blurRad="38100" dist="38100" dir="2700000" algn="tl">
                    <a:srgbClr val="000000">
                      <a:alpha val="43137"/>
                    </a:srgbClr>
                  </a:outerShdw>
                </a:effectLst>
                <a:latin typeface="Euphemia"/>
              </a:rPr>
              <a:t>identify new opportunities</a:t>
            </a:r>
            <a:endParaRPr lang="en-US" sz="2400" dirty="0">
              <a:solidFill>
                <a:srgbClr val="7030A0"/>
              </a:solidFill>
              <a:latin typeface="Euphemia"/>
            </a:endParaRPr>
          </a:p>
        </p:txBody>
      </p:sp>
    </p:spTree>
    <p:extLst>
      <p:ext uri="{BB962C8B-B14F-4D97-AF65-F5344CB8AC3E}">
        <p14:creationId xmlns:p14="http://schemas.microsoft.com/office/powerpoint/2010/main" val="1934238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82EBD-E1DF-4BFE-807B-7BC8A2042252}"/>
              </a:ext>
            </a:extLst>
          </p:cNvPr>
          <p:cNvSpPr>
            <a:spLocks noGrp="1"/>
          </p:cNvSpPr>
          <p:nvPr>
            <p:ph type="title"/>
          </p:nvPr>
        </p:nvSpPr>
        <p:spPr>
          <a:xfrm>
            <a:off x="742950" y="-181024"/>
            <a:ext cx="7200900" cy="857250"/>
          </a:xfrm>
        </p:spPr>
        <p:txBody>
          <a:bodyPr/>
          <a:lstStyle/>
          <a:p>
            <a:r>
              <a:rPr lang="en-US" b="1" dirty="0"/>
              <a:t>Students – SEL Activities &amp; Resources</a:t>
            </a:r>
          </a:p>
        </p:txBody>
      </p:sp>
      <p:pic>
        <p:nvPicPr>
          <p:cNvPr id="1026" name="Picture 2">
            <a:extLst>
              <a:ext uri="{FF2B5EF4-FFF2-40B4-BE49-F238E27FC236}">
                <a16:creationId xmlns:a16="http://schemas.microsoft.com/office/drawing/2014/main" id="{E9008B72-9B97-4C85-8B68-5C749E885B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1" y="3096573"/>
            <a:ext cx="1435892" cy="189537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28" name="Picture 4" descr="It's Okay To Be Different">
            <a:extLst>
              <a:ext uri="{FF2B5EF4-FFF2-40B4-BE49-F238E27FC236}">
                <a16:creationId xmlns:a16="http://schemas.microsoft.com/office/drawing/2014/main" id="{BF62F3B9-70A7-46B2-9BA8-022B5BE9E9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7973" y="1221327"/>
            <a:ext cx="1435893" cy="143589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05720666-28A6-4878-A289-1F1CCD60D8EE}"/>
              </a:ext>
            </a:extLst>
          </p:cNvPr>
          <p:cNvSpPr txBox="1">
            <a:spLocks/>
          </p:cNvSpPr>
          <p:nvPr/>
        </p:nvSpPr>
        <p:spPr>
          <a:xfrm>
            <a:off x="4793695" y="3030541"/>
            <a:ext cx="3114425" cy="4441448"/>
          </a:xfrm>
          <a:prstGeom prst="rect">
            <a:avLst/>
          </a:prstGeom>
        </p:spPr>
        <p:txBody>
          <a:bodyPr vert="horz" lIns="68580" tIns="34290" rIns="68580" bIns="34290" rtlCol="0">
            <a:normAutofit/>
          </a:bodyPr>
          <a:lst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a:lstStyle>
          <a:p>
            <a:pPr marL="377190" lvl="1" indent="-171450" defTabSz="685800">
              <a:spcBef>
                <a:spcPts val="450"/>
              </a:spcBef>
            </a:pPr>
            <a:endParaRPr lang="en-US" sz="1500" dirty="0">
              <a:solidFill>
                <a:srgbClr val="164B4F"/>
              </a:solidFill>
              <a:latin typeface="Euphemia"/>
            </a:endParaRPr>
          </a:p>
          <a:p>
            <a:pPr marL="377190" lvl="1" indent="-171450" defTabSz="685800">
              <a:spcBef>
                <a:spcPts val="450"/>
              </a:spcBef>
            </a:pPr>
            <a:endParaRPr lang="en-US" sz="1500" dirty="0">
              <a:solidFill>
                <a:srgbClr val="164B4F"/>
              </a:solidFill>
              <a:latin typeface="Euphemia"/>
            </a:endParaRPr>
          </a:p>
          <a:p>
            <a:pPr marL="377190" lvl="1" indent="-171450" defTabSz="685800">
              <a:spcBef>
                <a:spcPts val="450"/>
              </a:spcBef>
            </a:pPr>
            <a:endParaRPr lang="en-US" sz="1500" dirty="0">
              <a:solidFill>
                <a:srgbClr val="164B4F"/>
              </a:solidFill>
              <a:latin typeface="Euphemia"/>
            </a:endParaRPr>
          </a:p>
          <a:p>
            <a:pPr marL="377190" lvl="1" indent="-171450" defTabSz="685800">
              <a:spcBef>
                <a:spcPts val="450"/>
              </a:spcBef>
            </a:pPr>
            <a:endParaRPr lang="en-US" sz="1500" dirty="0">
              <a:solidFill>
                <a:srgbClr val="164B4F"/>
              </a:solidFill>
              <a:latin typeface="Euphemia"/>
            </a:endParaRPr>
          </a:p>
          <a:p>
            <a:pPr marL="205740" lvl="1" indent="0" defTabSz="685800">
              <a:spcBef>
                <a:spcPts val="450"/>
              </a:spcBef>
              <a:buNone/>
            </a:pPr>
            <a:endParaRPr lang="en-US" sz="1500" dirty="0">
              <a:solidFill>
                <a:srgbClr val="164B4F"/>
              </a:solidFill>
              <a:latin typeface="Euphemia"/>
            </a:endParaRPr>
          </a:p>
          <a:p>
            <a:pPr marL="167879" indent="-171450" defTabSz="685800">
              <a:spcBef>
                <a:spcPts val="1200"/>
              </a:spcBef>
            </a:pPr>
            <a:endParaRPr lang="en-US" sz="1800" dirty="0">
              <a:solidFill>
                <a:srgbClr val="164B4F"/>
              </a:solidFill>
              <a:latin typeface="Euphemia"/>
            </a:endParaRPr>
          </a:p>
        </p:txBody>
      </p:sp>
      <p:sp>
        <p:nvSpPr>
          <p:cNvPr id="4" name="AutoShape 6">
            <a:extLst>
              <a:ext uri="{FF2B5EF4-FFF2-40B4-BE49-F238E27FC236}">
                <a16:creationId xmlns:a16="http://schemas.microsoft.com/office/drawing/2014/main" id="{7B3E55CF-9392-48E8-9ACC-9DFB8ACD87E4}"/>
              </a:ext>
            </a:extLst>
          </p:cNvPr>
          <p:cNvSpPr>
            <a:spLocks noChangeAspect="1" noChangeArrowheads="1"/>
          </p:cNvSpPr>
          <p:nvPr/>
        </p:nvSpPr>
        <p:spPr bwMode="auto">
          <a:xfrm>
            <a:off x="6820934" y="4314057"/>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dirty="0">
              <a:solidFill>
                <a:srgbClr val="164B4F"/>
              </a:solidFill>
              <a:latin typeface="Euphemia"/>
            </a:endParaRPr>
          </a:p>
        </p:txBody>
      </p:sp>
      <p:sp>
        <p:nvSpPr>
          <p:cNvPr id="5" name="AutoShape 8">
            <a:extLst>
              <a:ext uri="{FF2B5EF4-FFF2-40B4-BE49-F238E27FC236}">
                <a16:creationId xmlns:a16="http://schemas.microsoft.com/office/drawing/2014/main" id="{633D0EFD-1216-4320-8A44-EF4C07935E73}"/>
              </a:ext>
            </a:extLst>
          </p:cNvPr>
          <p:cNvSpPr>
            <a:spLocks noChangeAspect="1" noChangeArrowheads="1"/>
          </p:cNvSpPr>
          <p:nvPr/>
        </p:nvSpPr>
        <p:spPr bwMode="auto">
          <a:xfrm>
            <a:off x="4229099" y="2571750"/>
            <a:ext cx="571502" cy="5715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dirty="0">
              <a:solidFill>
                <a:srgbClr val="164B4F"/>
              </a:solidFill>
              <a:latin typeface="Euphemia"/>
            </a:endParaRPr>
          </a:p>
        </p:txBody>
      </p:sp>
      <p:pic>
        <p:nvPicPr>
          <p:cNvPr id="9" name="Picture 8">
            <a:extLst>
              <a:ext uri="{FF2B5EF4-FFF2-40B4-BE49-F238E27FC236}">
                <a16:creationId xmlns:a16="http://schemas.microsoft.com/office/drawing/2014/main" id="{FDE17604-85DC-40CB-A75C-2C1C3BFA2CE5}"/>
              </a:ext>
            </a:extLst>
          </p:cNvPr>
          <p:cNvPicPr>
            <a:picLocks noChangeAspect="1"/>
          </p:cNvPicPr>
          <p:nvPr/>
        </p:nvPicPr>
        <p:blipFill>
          <a:blip r:embed="rId5"/>
          <a:stretch>
            <a:fillRect/>
          </a:stretch>
        </p:blipFill>
        <p:spPr>
          <a:xfrm>
            <a:off x="139907" y="3143252"/>
            <a:ext cx="1428748" cy="1848699"/>
          </a:xfrm>
          <a:prstGeom prst="rect">
            <a:avLst/>
          </a:prstGeom>
          <a:ln>
            <a:solidFill>
              <a:schemeClr val="accent1"/>
            </a:solidFill>
          </a:ln>
        </p:spPr>
      </p:pic>
      <p:pic>
        <p:nvPicPr>
          <p:cNvPr id="12" name="Picture 11">
            <a:extLst>
              <a:ext uri="{FF2B5EF4-FFF2-40B4-BE49-F238E27FC236}">
                <a16:creationId xmlns:a16="http://schemas.microsoft.com/office/drawing/2014/main" id="{936F8600-911D-467F-8A6F-EE19FB3A876A}"/>
              </a:ext>
            </a:extLst>
          </p:cNvPr>
          <p:cNvPicPr>
            <a:picLocks noChangeAspect="1"/>
          </p:cNvPicPr>
          <p:nvPr/>
        </p:nvPicPr>
        <p:blipFill>
          <a:blip r:embed="rId6"/>
          <a:stretch>
            <a:fillRect/>
          </a:stretch>
        </p:blipFill>
        <p:spPr>
          <a:xfrm>
            <a:off x="1771650" y="1683256"/>
            <a:ext cx="1825388" cy="1277771"/>
          </a:xfrm>
          <a:prstGeom prst="rect">
            <a:avLst/>
          </a:prstGeom>
          <a:ln>
            <a:solidFill>
              <a:schemeClr val="accent1"/>
            </a:solidFill>
          </a:ln>
        </p:spPr>
      </p:pic>
      <p:sp>
        <p:nvSpPr>
          <p:cNvPr id="13" name="TextBox 12">
            <a:extLst>
              <a:ext uri="{FF2B5EF4-FFF2-40B4-BE49-F238E27FC236}">
                <a16:creationId xmlns:a16="http://schemas.microsoft.com/office/drawing/2014/main" id="{2B00FF91-7C8C-4E47-9B25-9C8F2A7C4DF3}"/>
              </a:ext>
            </a:extLst>
          </p:cNvPr>
          <p:cNvSpPr txBox="1"/>
          <p:nvPr/>
        </p:nvSpPr>
        <p:spPr>
          <a:xfrm>
            <a:off x="5829300" y="806503"/>
            <a:ext cx="3143250" cy="369332"/>
          </a:xfrm>
          <a:prstGeom prst="rect">
            <a:avLst/>
          </a:prstGeom>
          <a:noFill/>
        </p:spPr>
        <p:txBody>
          <a:bodyPr wrap="square" rtlCol="0">
            <a:spAutoFit/>
          </a:bodyPr>
          <a:lstStyle/>
          <a:p>
            <a:r>
              <a:rPr lang="en-US" sz="1800" dirty="0">
                <a:solidFill>
                  <a:srgbClr val="7030A0"/>
                </a:solidFill>
                <a:latin typeface="Euphemia"/>
                <a:hlinkClick r:id="rId7">
                  <a:extLst>
                    <a:ext uri="{A12FA001-AC4F-418D-AE19-62706E023703}">
                      <ahyp:hlinkClr xmlns:ahyp="http://schemas.microsoft.com/office/drawing/2018/hyperlinkcolor" xmlns="" val="tx"/>
                    </a:ext>
                  </a:extLst>
                </a:hlinkClick>
              </a:rPr>
              <a:t>https://www.toddparr.com/</a:t>
            </a:r>
            <a:endParaRPr lang="en-US" sz="1800" dirty="0">
              <a:solidFill>
                <a:srgbClr val="7030A0"/>
              </a:solidFill>
              <a:latin typeface="Euphemia"/>
            </a:endParaRPr>
          </a:p>
        </p:txBody>
      </p:sp>
      <p:sp>
        <p:nvSpPr>
          <p:cNvPr id="16" name="TextBox 15">
            <a:extLst>
              <a:ext uri="{FF2B5EF4-FFF2-40B4-BE49-F238E27FC236}">
                <a16:creationId xmlns:a16="http://schemas.microsoft.com/office/drawing/2014/main" id="{F30F3E74-DE09-4CAA-924F-F0AE6E12E08A}"/>
              </a:ext>
            </a:extLst>
          </p:cNvPr>
          <p:cNvSpPr txBox="1"/>
          <p:nvPr/>
        </p:nvSpPr>
        <p:spPr>
          <a:xfrm>
            <a:off x="6307876" y="3330889"/>
            <a:ext cx="2767601" cy="1315745"/>
          </a:xfrm>
          <a:prstGeom prst="rect">
            <a:avLst/>
          </a:prstGeom>
          <a:noFill/>
        </p:spPr>
        <p:txBody>
          <a:bodyPr wrap="square" rtlCol="0">
            <a:spAutoFit/>
          </a:bodyPr>
          <a:lstStyle/>
          <a:p>
            <a:r>
              <a:rPr lang="en-US" sz="1800" b="1" dirty="0">
                <a:solidFill>
                  <a:srgbClr val="164B4F"/>
                </a:solidFill>
                <a:latin typeface="Euphemia"/>
              </a:rPr>
              <a:t>Black Emotional and Mental Health (BEAM)</a:t>
            </a:r>
          </a:p>
          <a:p>
            <a:pPr marL="214313" indent="-214313">
              <a:buFont typeface="Arial" panose="020B0604020202020204" pitchFamily="34" charset="0"/>
              <a:buChar char="•"/>
            </a:pPr>
            <a:r>
              <a:rPr lang="en-US" sz="1500" b="1" dirty="0">
                <a:solidFill>
                  <a:srgbClr val="164B4F"/>
                </a:solidFill>
                <a:latin typeface="Euphemia"/>
                <a:hlinkClick r:id="rId8"/>
              </a:rPr>
              <a:t>https://www.beam.community/tool-kits-education</a:t>
            </a:r>
            <a:endParaRPr lang="en-US" sz="1500" b="1" dirty="0">
              <a:solidFill>
                <a:srgbClr val="164B4F"/>
              </a:solidFill>
              <a:latin typeface="Euphemia"/>
            </a:endParaRPr>
          </a:p>
          <a:p>
            <a:pPr lvl="1"/>
            <a:endParaRPr lang="en-US" dirty="0">
              <a:solidFill>
                <a:srgbClr val="164B4F"/>
              </a:solidFill>
              <a:latin typeface="Euphemia"/>
            </a:endParaRPr>
          </a:p>
        </p:txBody>
      </p:sp>
      <p:sp>
        <p:nvSpPr>
          <p:cNvPr id="17" name="TextBox 16">
            <a:extLst>
              <a:ext uri="{FF2B5EF4-FFF2-40B4-BE49-F238E27FC236}">
                <a16:creationId xmlns:a16="http://schemas.microsoft.com/office/drawing/2014/main" id="{58DF9182-3739-4392-83D6-E9BCAB359C2A}"/>
              </a:ext>
            </a:extLst>
          </p:cNvPr>
          <p:cNvSpPr txBox="1"/>
          <p:nvPr/>
        </p:nvSpPr>
        <p:spPr>
          <a:xfrm>
            <a:off x="685800" y="828912"/>
            <a:ext cx="4686301" cy="1015663"/>
          </a:xfrm>
          <a:prstGeom prst="rect">
            <a:avLst/>
          </a:prstGeom>
          <a:noFill/>
        </p:spPr>
        <p:txBody>
          <a:bodyPr wrap="square" rtlCol="0">
            <a:spAutoFit/>
          </a:bodyPr>
          <a:lstStyle/>
          <a:p>
            <a:r>
              <a:rPr lang="en-US" sz="1800" dirty="0">
                <a:solidFill>
                  <a:srgbClr val="7030A0"/>
                </a:solidFill>
                <a:latin typeface="Euphemia"/>
                <a:hlinkClick r:id="rId9">
                  <a:extLst>
                    <a:ext uri="{A12FA001-AC4F-418D-AE19-62706E023703}">
                      <ahyp:hlinkClr xmlns:ahyp="http://schemas.microsoft.com/office/drawing/2018/hyperlinkcolor" xmlns="" val="tx"/>
                    </a:ext>
                  </a:extLst>
                </a:hlinkClick>
              </a:rPr>
              <a:t>https://www.juliacookonline.com/</a:t>
            </a:r>
            <a:endParaRPr lang="en-US" sz="1800" dirty="0">
              <a:solidFill>
                <a:srgbClr val="7030A0"/>
              </a:solidFill>
              <a:latin typeface="Euphemia"/>
            </a:endParaRPr>
          </a:p>
          <a:p>
            <a:pPr marL="423624" lvl="1" indent="-214313">
              <a:buFont typeface="Arial" panose="020B0604020202020204" pitchFamily="34" charset="0"/>
              <a:buChar char="•"/>
            </a:pPr>
            <a:r>
              <a:rPr lang="en-US" sz="1500" dirty="0">
                <a:solidFill>
                  <a:srgbClr val="000000"/>
                </a:solidFill>
                <a:latin typeface="Euphemia"/>
                <a:hlinkClick r:id="rId10">
                  <a:extLst>
                    <a:ext uri="{A12FA001-AC4F-418D-AE19-62706E023703}">
                      <ahyp:hlinkClr xmlns:ahyp="http://schemas.microsoft.com/office/drawing/2018/hyperlinkcolor" xmlns="" val="tx"/>
                    </a:ext>
                  </a:extLst>
                </a:hlinkClick>
              </a:rPr>
              <a:t>YouTube Narration:</a:t>
            </a:r>
            <a:r>
              <a:rPr lang="en-US" sz="1500" dirty="0">
                <a:solidFill>
                  <a:srgbClr val="27A99A"/>
                </a:solidFill>
                <a:latin typeface="Euphemia"/>
                <a:hlinkClick r:id="rId10">
                  <a:extLst>
                    <a:ext uri="{A12FA001-AC4F-418D-AE19-62706E023703}">
                      <ahyp:hlinkClr xmlns:ahyp="http://schemas.microsoft.com/office/drawing/2018/hyperlinkcolor" xmlns="" val="tx"/>
                    </a:ext>
                  </a:extLst>
                </a:hlinkClick>
              </a:rPr>
              <a:t> </a:t>
            </a:r>
            <a:r>
              <a:rPr lang="en-US" b="1" dirty="0">
                <a:solidFill>
                  <a:srgbClr val="27A99A"/>
                </a:solidFill>
                <a:latin typeface="Euphemia"/>
                <a:hlinkClick r:id="rId10">
                  <a:extLst>
                    <a:ext uri="{A12FA001-AC4F-418D-AE19-62706E023703}">
                      <ahyp:hlinkClr xmlns:ahyp="http://schemas.microsoft.com/office/drawing/2018/hyperlinkcolor" xmlns="" val="tx"/>
                    </a:ext>
                  </a:extLst>
                </a:hlinkClick>
              </a:rPr>
              <a:t>https://www.youtube.com/watch?v=ZD9KNhmOCV4</a:t>
            </a:r>
            <a:endParaRPr lang="en-US" b="1" dirty="0">
              <a:solidFill>
                <a:srgbClr val="164B4F"/>
              </a:solidFill>
              <a:latin typeface="Euphemia"/>
            </a:endParaRPr>
          </a:p>
        </p:txBody>
      </p:sp>
      <p:sp>
        <p:nvSpPr>
          <p:cNvPr id="18" name="TextBox 17">
            <a:extLst>
              <a:ext uri="{FF2B5EF4-FFF2-40B4-BE49-F238E27FC236}">
                <a16:creationId xmlns:a16="http://schemas.microsoft.com/office/drawing/2014/main" id="{AEA3ACD3-75BB-4CDA-A920-C7C345521A62}"/>
              </a:ext>
            </a:extLst>
          </p:cNvPr>
          <p:cNvSpPr txBox="1"/>
          <p:nvPr/>
        </p:nvSpPr>
        <p:spPr>
          <a:xfrm>
            <a:off x="1657238" y="3330889"/>
            <a:ext cx="3013707" cy="1384995"/>
          </a:xfrm>
          <a:prstGeom prst="rect">
            <a:avLst/>
          </a:prstGeom>
          <a:noFill/>
        </p:spPr>
        <p:txBody>
          <a:bodyPr wrap="square" rtlCol="0">
            <a:spAutoFit/>
          </a:bodyPr>
          <a:lstStyle/>
          <a:p>
            <a:pPr marL="257175" indent="-257175"/>
            <a:r>
              <a:rPr lang="en-US" sz="1800" b="1" dirty="0">
                <a:solidFill>
                  <a:srgbClr val="164B4F"/>
                </a:solidFill>
                <a:latin typeface="Euphemia"/>
              </a:rPr>
              <a:t>6 Minute SEL Lessons</a:t>
            </a:r>
          </a:p>
          <a:p>
            <a:r>
              <a:rPr lang="en-US" sz="1800" b="1" dirty="0">
                <a:solidFill>
                  <a:srgbClr val="164B4F"/>
                </a:solidFill>
                <a:latin typeface="Euphemia"/>
                <a:hlinkClick r:id="rId11"/>
              </a:rPr>
              <a:t>https://www.lessonsforsel.com/</a:t>
            </a:r>
            <a:endParaRPr lang="en-US" sz="1800" b="1" dirty="0">
              <a:solidFill>
                <a:srgbClr val="164B4F"/>
              </a:solidFill>
              <a:latin typeface="Euphemia"/>
            </a:endParaRPr>
          </a:p>
          <a:p>
            <a:r>
              <a:rPr lang="en-US" sz="1500" dirty="0">
                <a:solidFill>
                  <a:srgbClr val="164B4F"/>
                </a:solidFill>
                <a:latin typeface="Euphemia"/>
              </a:rPr>
              <a:t>$20 for 150 lessons (digital); $70 hard copy + free video series</a:t>
            </a:r>
          </a:p>
        </p:txBody>
      </p:sp>
      <p:sp>
        <p:nvSpPr>
          <p:cNvPr id="3" name="Slide Number Placeholder 2">
            <a:extLst>
              <a:ext uri="{FF2B5EF4-FFF2-40B4-BE49-F238E27FC236}">
                <a16:creationId xmlns:a16="http://schemas.microsoft.com/office/drawing/2014/main" id="{0EB01234-82A6-403A-9CCF-1313FFA91233}"/>
              </a:ext>
            </a:extLst>
          </p:cNvPr>
          <p:cNvSpPr>
            <a:spLocks noGrp="1"/>
          </p:cNvSpPr>
          <p:nvPr>
            <p:ph type="sldNum" sz="quarter" idx="12"/>
          </p:nvPr>
        </p:nvSpPr>
        <p:spPr>
          <a:xfrm>
            <a:off x="6935234" y="4814684"/>
            <a:ext cx="2133044" cy="273844"/>
          </a:xfrm>
        </p:spPr>
        <p:txBody>
          <a:bodyPr/>
          <a:lstStyle/>
          <a:p>
            <a:fld id="{81FEFA0A-2F20-4B60-98C6-5FFDA469AA1C}" type="slidenum">
              <a:rPr lang="en-US">
                <a:solidFill>
                  <a:srgbClr val="164B4F">
                    <a:lumMod val="90000"/>
                    <a:lumOff val="10000"/>
                  </a:srgbClr>
                </a:solidFill>
                <a:latin typeface="Euphemia"/>
              </a:rPr>
              <a:pPr/>
              <a:t>72</a:t>
            </a:fld>
            <a:endParaRPr lang="en-US" dirty="0">
              <a:solidFill>
                <a:srgbClr val="164B4F">
                  <a:lumMod val="90000"/>
                  <a:lumOff val="10000"/>
                </a:srgbClr>
              </a:solidFill>
              <a:latin typeface="Euphemia"/>
            </a:endParaRPr>
          </a:p>
        </p:txBody>
      </p:sp>
    </p:spTree>
    <p:extLst>
      <p:ext uri="{BB962C8B-B14F-4D97-AF65-F5344CB8AC3E}">
        <p14:creationId xmlns:p14="http://schemas.microsoft.com/office/powerpoint/2010/main" val="243567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944E2AA-0AE4-41BA-8DC1-543FA77B0C67}"/>
              </a:ext>
            </a:extLst>
          </p:cNvPr>
          <p:cNvSpPr>
            <a:spLocks noGrp="1"/>
          </p:cNvSpPr>
          <p:nvPr>
            <p:ph sz="half" idx="1"/>
          </p:nvPr>
        </p:nvSpPr>
        <p:spPr>
          <a:xfrm>
            <a:off x="628650" y="1083967"/>
            <a:ext cx="8435181" cy="3945233"/>
          </a:xfrm>
        </p:spPr>
        <p:txBody>
          <a:bodyPr>
            <a:normAutofit/>
          </a:bodyPr>
          <a:lstStyle/>
          <a:p>
            <a:pPr>
              <a:buClr>
                <a:srgbClr val="7030A0"/>
              </a:buClr>
            </a:pPr>
            <a:r>
              <a:rPr lang="en-US" sz="2100" dirty="0"/>
              <a:t>Sacramento Co. Office of Education</a:t>
            </a:r>
          </a:p>
          <a:p>
            <a:pPr lvl="1"/>
            <a:r>
              <a:rPr lang="en-US" sz="2100" dirty="0">
                <a:solidFill>
                  <a:srgbClr val="7030A0"/>
                </a:solidFill>
                <a:hlinkClick r:id="rId3">
                  <a:extLst>
                    <a:ext uri="{A12FA001-AC4F-418D-AE19-62706E023703}">
                      <ahyp:hlinkClr xmlns:ahyp="http://schemas.microsoft.com/office/drawing/2018/hyperlinkcolor" xmlns="" val="tx"/>
                    </a:ext>
                  </a:extLst>
                </a:hlinkClick>
              </a:rPr>
              <a:t>https://www.scoe.net/divisions/administration/communications/coronavirus/resources/wellness/</a:t>
            </a:r>
            <a:endParaRPr lang="en-US" sz="2100" dirty="0">
              <a:solidFill>
                <a:srgbClr val="7030A0"/>
              </a:solidFill>
            </a:endParaRPr>
          </a:p>
          <a:p>
            <a:pPr lvl="1"/>
            <a:endParaRPr lang="en-US" sz="2100" dirty="0">
              <a:solidFill>
                <a:srgbClr val="7030A0"/>
              </a:solidFill>
            </a:endParaRPr>
          </a:p>
          <a:p>
            <a:pPr>
              <a:buClr>
                <a:srgbClr val="7030A0"/>
              </a:buClr>
            </a:pPr>
            <a:r>
              <a:rPr lang="en-US" sz="2100" dirty="0"/>
              <a:t>Kaiser Permanente</a:t>
            </a:r>
          </a:p>
          <a:p>
            <a:pPr lvl="1"/>
            <a:r>
              <a:rPr lang="en-US" sz="2100" dirty="0">
                <a:solidFill>
                  <a:srgbClr val="7030A0"/>
                </a:solidFill>
                <a:hlinkClick r:id="rId4">
                  <a:extLst>
                    <a:ext uri="{A12FA001-AC4F-418D-AE19-62706E023703}">
                      <ahyp:hlinkClr xmlns:ahyp="http://schemas.microsoft.com/office/drawing/2018/hyperlinkcolor" xmlns="" val="tx"/>
                    </a:ext>
                  </a:extLst>
                </a:hlinkClick>
              </a:rPr>
              <a:t>https://thrivingschools.kaiserpermanente.org/resources-for-schools-and-families-impacted-by-covid-19/</a:t>
            </a:r>
            <a:endParaRPr lang="en-US" sz="2100" dirty="0">
              <a:solidFill>
                <a:srgbClr val="7030A0"/>
              </a:solidFill>
            </a:endParaRPr>
          </a:p>
          <a:p>
            <a:pPr lvl="1"/>
            <a:endParaRPr lang="en-US" sz="2100" dirty="0">
              <a:solidFill>
                <a:srgbClr val="7030A0"/>
              </a:solidFill>
            </a:endParaRPr>
          </a:p>
          <a:p>
            <a:pPr marL="342900" indent="-342900">
              <a:buClr>
                <a:srgbClr val="7030A0"/>
              </a:buClr>
            </a:pPr>
            <a:r>
              <a:rPr lang="en-US" sz="2100" dirty="0"/>
              <a:t>West Ed</a:t>
            </a:r>
          </a:p>
          <a:p>
            <a:pPr lvl="1">
              <a:buClr>
                <a:srgbClr val="7030A0"/>
              </a:buClr>
            </a:pPr>
            <a:r>
              <a:rPr lang="en-US" sz="2100" dirty="0">
                <a:solidFill>
                  <a:srgbClr val="7030A0"/>
                </a:solidFill>
                <a:hlinkClick r:id="rId5">
                  <a:extLst>
                    <a:ext uri="{A12FA001-AC4F-418D-AE19-62706E023703}">
                      <ahyp:hlinkClr xmlns:ahyp="http://schemas.microsoft.com/office/drawing/2018/hyperlinkcolor" xmlns="" val="tx"/>
                    </a:ext>
                  </a:extLst>
                </a:hlinkClick>
              </a:rPr>
              <a:t>https://www.wested.org/covid-19-resources/</a:t>
            </a:r>
            <a:endParaRPr lang="en-US" sz="2100" dirty="0">
              <a:solidFill>
                <a:srgbClr val="7030A0"/>
              </a:solidFill>
            </a:endParaRPr>
          </a:p>
        </p:txBody>
      </p:sp>
      <p:sp>
        <p:nvSpPr>
          <p:cNvPr id="5" name="Title 1">
            <a:extLst>
              <a:ext uri="{FF2B5EF4-FFF2-40B4-BE49-F238E27FC236}">
                <a16:creationId xmlns:a16="http://schemas.microsoft.com/office/drawing/2014/main" id="{5F29133D-76A2-4644-B655-2C84367DD003}"/>
              </a:ext>
            </a:extLst>
          </p:cNvPr>
          <p:cNvSpPr txBox="1">
            <a:spLocks/>
          </p:cNvSpPr>
          <p:nvPr/>
        </p:nvSpPr>
        <p:spPr>
          <a:xfrm>
            <a:off x="720927" y="114300"/>
            <a:ext cx="7702147" cy="857027"/>
          </a:xfrm>
        </p:spPr>
        <p:txBody>
          <a:bodyPr/>
          <a:lstStyle>
            <a:lvl1pPr algn="l" defTabSz="457200" rtl="0" eaLnBrk="1" latinLnBrk="0" hangingPunct="1">
              <a:spcBef>
                <a:spcPct val="0"/>
              </a:spcBef>
              <a:buNone/>
              <a:defRPr sz="3600" b="1" kern="1200">
                <a:solidFill>
                  <a:schemeClr val="tx1"/>
                </a:solidFill>
                <a:latin typeface="+mj-lt"/>
                <a:ea typeface="+mj-ea"/>
                <a:cs typeface="+mj-cs"/>
              </a:defRPr>
            </a:lvl1pPr>
          </a:lstStyle>
          <a:p>
            <a:pPr defTabSz="342900"/>
            <a:r>
              <a:rPr lang="en-US" sz="2799" dirty="0">
                <a:solidFill>
                  <a:srgbClr val="164B4F"/>
                </a:solidFill>
                <a:latin typeface="Euphemia"/>
              </a:rPr>
              <a:t>Staff &amp; Parents– SEL Activities &amp; Resources</a:t>
            </a:r>
          </a:p>
        </p:txBody>
      </p:sp>
    </p:spTree>
    <p:extLst>
      <p:ext uri="{BB962C8B-B14F-4D97-AF65-F5344CB8AC3E}">
        <p14:creationId xmlns:p14="http://schemas.microsoft.com/office/powerpoint/2010/main" val="42715428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058D-DFE0-466C-AC9D-F35BB32145A8}"/>
              </a:ext>
            </a:extLst>
          </p:cNvPr>
          <p:cNvSpPr>
            <a:spLocks noGrp="1"/>
          </p:cNvSpPr>
          <p:nvPr>
            <p:ph type="title"/>
          </p:nvPr>
        </p:nvSpPr>
        <p:spPr>
          <a:xfrm>
            <a:off x="742950" y="-285750"/>
            <a:ext cx="7200900" cy="857250"/>
          </a:xfrm>
        </p:spPr>
        <p:txBody>
          <a:bodyPr/>
          <a:lstStyle/>
          <a:p>
            <a:r>
              <a:rPr lang="en-US" b="1" dirty="0"/>
              <a:t>Resources </a:t>
            </a:r>
          </a:p>
        </p:txBody>
      </p:sp>
      <p:sp>
        <p:nvSpPr>
          <p:cNvPr id="3" name="Content Placeholder 2">
            <a:extLst>
              <a:ext uri="{FF2B5EF4-FFF2-40B4-BE49-F238E27FC236}">
                <a16:creationId xmlns:a16="http://schemas.microsoft.com/office/drawing/2014/main" id="{F0E8F7FE-6913-407E-BF58-F1858DB7C670}"/>
              </a:ext>
            </a:extLst>
          </p:cNvPr>
          <p:cNvSpPr>
            <a:spLocks noGrp="1"/>
          </p:cNvSpPr>
          <p:nvPr>
            <p:ph idx="1"/>
          </p:nvPr>
        </p:nvSpPr>
        <p:spPr>
          <a:xfrm>
            <a:off x="628650" y="800100"/>
            <a:ext cx="6572250" cy="4343400"/>
          </a:xfrm>
        </p:spPr>
        <p:txBody>
          <a:bodyPr>
            <a:normAutofit/>
          </a:bodyPr>
          <a:lstStyle/>
          <a:p>
            <a:pPr lvl="1"/>
            <a:endParaRPr lang="en-US" dirty="0">
              <a:solidFill>
                <a:srgbClr val="7030A0"/>
              </a:solidFill>
            </a:endParaRPr>
          </a:p>
          <a:p>
            <a:r>
              <a:rPr lang="en-US" sz="2100" dirty="0"/>
              <a:t>RULER Approach – Yale Child Study Center</a:t>
            </a:r>
          </a:p>
          <a:p>
            <a:pPr lvl="1"/>
            <a:r>
              <a:rPr lang="en-US" sz="2100" dirty="0">
                <a:solidFill>
                  <a:srgbClr val="7030A0"/>
                </a:solidFill>
                <a:hlinkClick r:id="rId3">
                  <a:extLst>
                    <a:ext uri="{A12FA001-AC4F-418D-AE19-62706E023703}">
                      <ahyp:hlinkClr xmlns:ahyp="http://schemas.microsoft.com/office/drawing/2018/hyperlinkcolor" xmlns="" val="tx"/>
                    </a:ext>
                  </a:extLst>
                </a:hlinkClick>
              </a:rPr>
              <a:t>https://www.rulerapproach.org/about/what-is-ruler/</a:t>
            </a:r>
            <a:endParaRPr lang="en-US" sz="2100" dirty="0">
              <a:solidFill>
                <a:srgbClr val="7030A0"/>
              </a:solidFill>
            </a:endParaRPr>
          </a:p>
          <a:p>
            <a:pPr lvl="1"/>
            <a:endParaRPr lang="en-US" sz="2100" dirty="0">
              <a:solidFill>
                <a:srgbClr val="7030A0"/>
              </a:solidFill>
            </a:endParaRPr>
          </a:p>
          <a:p>
            <a:r>
              <a:rPr lang="en-US" sz="2100" dirty="0"/>
              <a:t>Sesame Street</a:t>
            </a:r>
          </a:p>
          <a:p>
            <a:pPr lvl="1"/>
            <a:r>
              <a:rPr lang="en-US" sz="2100" dirty="0">
                <a:solidFill>
                  <a:srgbClr val="7030A0"/>
                </a:solidFill>
                <a:hlinkClick r:id="rId4">
                  <a:extLst>
                    <a:ext uri="{A12FA001-AC4F-418D-AE19-62706E023703}">
                      <ahyp:hlinkClr xmlns:ahyp="http://schemas.microsoft.com/office/drawing/2018/hyperlinkcolor" xmlns="" val="tx"/>
                    </a:ext>
                  </a:extLst>
                </a:hlinkClick>
              </a:rPr>
              <a:t>www.sesamestreet.org</a:t>
            </a:r>
            <a:endParaRPr lang="en-US" sz="2100" dirty="0">
              <a:solidFill>
                <a:srgbClr val="7030A0"/>
              </a:solidFill>
            </a:endParaRPr>
          </a:p>
          <a:p>
            <a:pPr lvl="1"/>
            <a:r>
              <a:rPr lang="en-US" sz="2100" dirty="0">
                <a:solidFill>
                  <a:srgbClr val="7030A0"/>
                </a:solidFill>
                <a:hlinkClick r:id="rId5">
                  <a:extLst>
                    <a:ext uri="{A12FA001-AC4F-418D-AE19-62706E023703}">
                      <ahyp:hlinkClr xmlns:ahyp="http://schemas.microsoft.com/office/drawing/2018/hyperlinkcolor" xmlns="" val="tx"/>
                    </a:ext>
                  </a:extLst>
                </a:hlinkClick>
              </a:rPr>
              <a:t>https://sesamestreetincommunities.org/</a:t>
            </a:r>
            <a:endParaRPr lang="en-US" sz="2100" dirty="0">
              <a:solidFill>
                <a:srgbClr val="7030A0"/>
              </a:solidFill>
            </a:endParaRPr>
          </a:p>
          <a:p>
            <a:endParaRPr lang="en-US" sz="2100" dirty="0"/>
          </a:p>
          <a:p>
            <a:r>
              <a:rPr lang="en-US" sz="2100" dirty="0"/>
              <a:t>Trauma Informed/Sensitive Schools</a:t>
            </a:r>
          </a:p>
          <a:p>
            <a:pPr lvl="1"/>
            <a:r>
              <a:rPr lang="en-US" sz="2100" dirty="0">
                <a:solidFill>
                  <a:srgbClr val="7030A0"/>
                </a:solidFill>
                <a:hlinkClick r:id="rId6">
                  <a:extLst>
                    <a:ext uri="{A12FA001-AC4F-418D-AE19-62706E023703}">
                      <ahyp:hlinkClr xmlns:ahyp="http://schemas.microsoft.com/office/drawing/2018/hyperlinkcolor" xmlns="" val="tx"/>
                    </a:ext>
                  </a:extLst>
                </a:hlinkClick>
              </a:rPr>
              <a:t>https://traumasensitiveschools.org/</a:t>
            </a:r>
            <a:endParaRPr lang="en-US" sz="2100" dirty="0">
              <a:solidFill>
                <a:srgbClr val="7030A0"/>
              </a:solidFill>
            </a:endParaRPr>
          </a:p>
          <a:p>
            <a:pPr lvl="1"/>
            <a:r>
              <a:rPr lang="en-US" sz="2100" dirty="0">
                <a:solidFill>
                  <a:srgbClr val="7030A0"/>
                </a:solidFill>
                <a:hlinkClick r:id="rId7">
                  <a:extLst>
                    <a:ext uri="{A12FA001-AC4F-418D-AE19-62706E023703}">
                      <ahyp:hlinkClr xmlns:ahyp="http://schemas.microsoft.com/office/drawing/2018/hyperlinkcolor" xmlns="" val="tx"/>
                    </a:ext>
                  </a:extLst>
                </a:hlinkClick>
              </a:rPr>
              <a:t>www,nctsn.org</a:t>
            </a:r>
          </a:p>
          <a:p>
            <a:pPr lvl="1"/>
            <a:endParaRPr lang="en-US" dirty="0">
              <a:solidFill>
                <a:srgbClr val="27A99A"/>
              </a:solidFill>
              <a:hlinkClick r:id="rId7">
                <a:extLst>
                  <a:ext uri="{A12FA001-AC4F-418D-AE19-62706E023703}">
                    <ahyp:hlinkClr xmlns:ahyp="http://schemas.microsoft.com/office/drawing/2018/hyperlinkcolor" xmlns="" val="tx"/>
                  </a:ext>
                </a:extLst>
              </a:hlinkClick>
            </a:endParaRPr>
          </a:p>
        </p:txBody>
      </p:sp>
      <p:pic>
        <p:nvPicPr>
          <p:cNvPr id="5124" name="Picture 4" descr="Elmo and his parents hug and smile together">
            <a:extLst>
              <a:ext uri="{FF2B5EF4-FFF2-40B4-BE49-F238E27FC236}">
                <a16:creationId xmlns:a16="http://schemas.microsoft.com/office/drawing/2014/main" id="{BF4648DE-DCB6-4BD4-879B-4AA7EC9939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43550" y="1996674"/>
            <a:ext cx="3821476" cy="2346726"/>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3CBEA60F-7484-4A97-94F2-CEA255ED9FAC}"/>
              </a:ext>
            </a:extLst>
          </p:cNvPr>
          <p:cNvSpPr>
            <a:spLocks noGrp="1"/>
          </p:cNvSpPr>
          <p:nvPr>
            <p:ph type="sldNum" sz="quarter" idx="12"/>
          </p:nvPr>
        </p:nvSpPr>
        <p:spPr>
          <a:xfrm>
            <a:off x="6877328" y="4869657"/>
            <a:ext cx="2133044" cy="273844"/>
          </a:xfrm>
        </p:spPr>
        <p:txBody>
          <a:bodyPr/>
          <a:lstStyle/>
          <a:p>
            <a:fld id="{81FEFA0A-2F20-4B60-98C6-5FFDA469AA1C}" type="slidenum">
              <a:rPr lang="en-US">
                <a:solidFill>
                  <a:srgbClr val="164B4F">
                    <a:lumMod val="90000"/>
                    <a:lumOff val="10000"/>
                  </a:srgbClr>
                </a:solidFill>
                <a:latin typeface="Euphemia"/>
              </a:rPr>
              <a:pPr/>
              <a:t>74</a:t>
            </a:fld>
            <a:endParaRPr lang="en-US" dirty="0">
              <a:solidFill>
                <a:srgbClr val="164B4F">
                  <a:lumMod val="90000"/>
                  <a:lumOff val="10000"/>
                </a:srgbClr>
              </a:solidFill>
              <a:latin typeface="Euphemia"/>
            </a:endParaRPr>
          </a:p>
        </p:txBody>
      </p:sp>
    </p:spTree>
    <p:extLst>
      <p:ext uri="{BB962C8B-B14F-4D97-AF65-F5344CB8AC3E}">
        <p14:creationId xmlns:p14="http://schemas.microsoft.com/office/powerpoint/2010/main" val="322960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058D-DFE0-466C-AC9D-F35BB32145A8}"/>
              </a:ext>
            </a:extLst>
          </p:cNvPr>
          <p:cNvSpPr>
            <a:spLocks noGrp="1"/>
          </p:cNvSpPr>
          <p:nvPr>
            <p:ph type="title"/>
          </p:nvPr>
        </p:nvSpPr>
        <p:spPr>
          <a:xfrm>
            <a:off x="685800" y="-169025"/>
            <a:ext cx="7199025" cy="857027"/>
          </a:xfrm>
        </p:spPr>
        <p:txBody>
          <a:bodyPr/>
          <a:lstStyle/>
          <a:p>
            <a:r>
              <a:rPr lang="en-US" sz="2799" b="1" dirty="0"/>
              <a:t>Resources </a:t>
            </a:r>
          </a:p>
        </p:txBody>
      </p:sp>
      <p:sp>
        <p:nvSpPr>
          <p:cNvPr id="3" name="Content Placeholder 2">
            <a:extLst>
              <a:ext uri="{FF2B5EF4-FFF2-40B4-BE49-F238E27FC236}">
                <a16:creationId xmlns:a16="http://schemas.microsoft.com/office/drawing/2014/main" id="{F0E8F7FE-6913-407E-BF58-F1858DB7C670}"/>
              </a:ext>
            </a:extLst>
          </p:cNvPr>
          <p:cNvSpPr>
            <a:spLocks noGrp="1"/>
          </p:cNvSpPr>
          <p:nvPr>
            <p:ph idx="1"/>
          </p:nvPr>
        </p:nvSpPr>
        <p:spPr>
          <a:xfrm>
            <a:off x="514351" y="971550"/>
            <a:ext cx="7065431" cy="4342269"/>
          </a:xfrm>
        </p:spPr>
        <p:txBody>
          <a:bodyPr>
            <a:normAutofit/>
          </a:bodyPr>
          <a:lstStyle/>
          <a:p>
            <a:r>
              <a:rPr lang="en-US" sz="2100" dirty="0"/>
              <a:t>CASEL</a:t>
            </a:r>
          </a:p>
          <a:p>
            <a:pPr lvl="1"/>
            <a:r>
              <a:rPr lang="en-US" sz="1950" u="sng" dirty="0">
                <a:solidFill>
                  <a:srgbClr val="7030A0"/>
                </a:solidFill>
                <a:hlinkClick r:id="" action="ppaction://noaction">
                  <a:extLst>
                    <a:ext uri="{A12FA001-AC4F-418D-AE19-62706E023703}">
                      <ahyp:hlinkClr xmlns:ahyp="http://schemas.microsoft.com/office/drawing/2018/hyperlinkcolor" xmlns="" val="tx"/>
                    </a:ext>
                  </a:extLst>
                </a:hlinkClick>
              </a:rPr>
              <a:t>www.casel.org</a:t>
            </a:r>
          </a:p>
          <a:p>
            <a:pPr lvl="1"/>
            <a:r>
              <a:rPr lang="en-US" sz="1950" u="sng" dirty="0">
                <a:solidFill>
                  <a:srgbClr val="7030A0"/>
                </a:solidFill>
                <a:hlinkClick r:id="rId3">
                  <a:extLst>
                    <a:ext uri="{A12FA001-AC4F-418D-AE19-62706E023703}">
                      <ahyp:hlinkClr xmlns:ahyp="http://schemas.microsoft.com/office/drawing/2018/hyperlinkcolor" xmlns="" val="tx"/>
                    </a:ext>
                  </a:extLst>
                </a:hlinkClick>
              </a:rPr>
              <a:t>https://casel.org/wp-content/uploads/2020/05/CASEL_Leveraging-SEL-as-You-Prepare-to-Reopen-and-Renew.pdf</a:t>
            </a:r>
            <a:endParaRPr lang="en-US" sz="1950" u="sng" dirty="0">
              <a:solidFill>
                <a:srgbClr val="7030A0"/>
              </a:solidFill>
            </a:endParaRPr>
          </a:p>
          <a:p>
            <a:pPr marL="205740" lvl="1" indent="0">
              <a:buNone/>
            </a:pPr>
            <a:endParaRPr lang="en-US" sz="2100" u="sng" dirty="0">
              <a:solidFill>
                <a:srgbClr val="7030A0"/>
              </a:solidFill>
            </a:endParaRPr>
          </a:p>
          <a:p>
            <a:r>
              <a:rPr lang="en-US" sz="2100" dirty="0"/>
              <a:t>NASP/ASCA</a:t>
            </a:r>
          </a:p>
          <a:p>
            <a:pPr lvl="1"/>
            <a:r>
              <a:rPr lang="en-US" sz="1950" dirty="0">
                <a:solidFill>
                  <a:srgbClr val="7030A0"/>
                </a:solidFill>
                <a:hlinkClick r:id="rId4">
                  <a:extLst>
                    <a:ext uri="{A12FA001-AC4F-418D-AE19-62706E023703}">
                      <ahyp:hlinkClr xmlns:ahyp="http://schemas.microsoft.com/office/drawing/2018/hyperlinkcolor" xmlns="" val="tx"/>
                    </a:ext>
                  </a:extLst>
                </a:hlinkClick>
              </a:rPr>
              <a:t>https://www.schoolcounselor.org/school-counselors/professional-development/learn-more/school-re-entry</a:t>
            </a:r>
            <a:endParaRPr lang="en-US" sz="1950" dirty="0">
              <a:solidFill>
                <a:srgbClr val="7030A0"/>
              </a:solidFill>
            </a:endParaRPr>
          </a:p>
          <a:p>
            <a:pPr lvl="1"/>
            <a:r>
              <a:rPr lang="en-US" sz="1950" dirty="0">
                <a:solidFill>
                  <a:srgbClr val="7030A0"/>
                </a:solidFill>
                <a:hlinkClick r:id="rId5">
                  <a:extLst>
                    <a:ext uri="{A12FA001-AC4F-418D-AE19-62706E023703}">
                      <ahyp:hlinkClr xmlns:ahyp="http://schemas.microsoft.com/office/drawing/2018/hyperlinkcolor" xmlns="" val="tx"/>
                    </a:ext>
                  </a:extLst>
                </a:hlinkClick>
              </a:rPr>
              <a:t>https://www.nasponline.org/resources-and-publications/resources-and-podcasts/diversity/social-justice</a:t>
            </a:r>
            <a:endParaRPr lang="en-US" sz="1950" dirty="0">
              <a:solidFill>
                <a:srgbClr val="7030A0"/>
              </a:solidFill>
            </a:endParaRPr>
          </a:p>
          <a:p>
            <a:endParaRPr lang="en-US" sz="2100" dirty="0"/>
          </a:p>
          <a:p>
            <a:pPr marL="205740" lvl="1" indent="0">
              <a:buNone/>
            </a:pPr>
            <a:endParaRPr lang="en-US" dirty="0">
              <a:solidFill>
                <a:srgbClr val="0000FF"/>
              </a:solidFill>
              <a:hlinkClick r:id="" action="ppaction://noaction">
                <a:extLst>
                  <a:ext uri="{A12FA001-AC4F-418D-AE19-62706E023703}">
                    <ahyp:hlinkClr xmlns:ahyp="http://schemas.microsoft.com/office/drawing/2018/hyperlinkcolor" xmlns="" val="tx"/>
                  </a:ext>
                </a:extLst>
              </a:hlinkClick>
            </a:endParaRPr>
          </a:p>
        </p:txBody>
      </p:sp>
      <p:pic>
        <p:nvPicPr>
          <p:cNvPr id="4" name="Picture 3">
            <a:extLst>
              <a:ext uri="{FF2B5EF4-FFF2-40B4-BE49-F238E27FC236}">
                <a16:creationId xmlns:a16="http://schemas.microsoft.com/office/drawing/2014/main" id="{8D99FC4E-1D2D-4262-A9DE-6074A111B58A}"/>
              </a:ext>
            </a:extLst>
          </p:cNvPr>
          <p:cNvPicPr>
            <a:picLocks noChangeAspect="1"/>
          </p:cNvPicPr>
          <p:nvPr/>
        </p:nvPicPr>
        <p:blipFill>
          <a:blip r:embed="rId6"/>
          <a:stretch>
            <a:fillRect/>
          </a:stretch>
        </p:blipFill>
        <p:spPr>
          <a:xfrm rot="20915592">
            <a:off x="6456724" y="85337"/>
            <a:ext cx="1184912" cy="1450232"/>
          </a:xfrm>
          <a:prstGeom prst="rect">
            <a:avLst/>
          </a:prstGeom>
          <a:ln>
            <a:solidFill>
              <a:schemeClr val="accent1"/>
            </a:solidFill>
          </a:ln>
        </p:spPr>
      </p:pic>
      <p:pic>
        <p:nvPicPr>
          <p:cNvPr id="6" name="Picture 5">
            <a:extLst>
              <a:ext uri="{FF2B5EF4-FFF2-40B4-BE49-F238E27FC236}">
                <a16:creationId xmlns:a16="http://schemas.microsoft.com/office/drawing/2014/main" id="{98F92D26-BC80-438F-A569-8F367B33C1E7}"/>
              </a:ext>
            </a:extLst>
          </p:cNvPr>
          <p:cNvPicPr>
            <a:picLocks noChangeAspect="1"/>
          </p:cNvPicPr>
          <p:nvPr/>
        </p:nvPicPr>
        <p:blipFill>
          <a:blip r:embed="rId7"/>
          <a:stretch>
            <a:fillRect/>
          </a:stretch>
        </p:blipFill>
        <p:spPr>
          <a:xfrm rot="826329">
            <a:off x="7500760" y="1276902"/>
            <a:ext cx="1469528" cy="1862842"/>
          </a:xfrm>
          <a:prstGeom prst="rect">
            <a:avLst/>
          </a:prstGeom>
          <a:solidFill>
            <a:schemeClr val="bg1"/>
          </a:solidFill>
        </p:spPr>
      </p:pic>
      <p:pic>
        <p:nvPicPr>
          <p:cNvPr id="7" name="Picture 6">
            <a:extLst>
              <a:ext uri="{FF2B5EF4-FFF2-40B4-BE49-F238E27FC236}">
                <a16:creationId xmlns:a16="http://schemas.microsoft.com/office/drawing/2014/main" id="{0990D58E-8CEC-49F8-A70B-69F53285B2C2}"/>
              </a:ext>
            </a:extLst>
          </p:cNvPr>
          <p:cNvPicPr>
            <a:picLocks noChangeAspect="1"/>
          </p:cNvPicPr>
          <p:nvPr/>
        </p:nvPicPr>
        <p:blipFill>
          <a:blip r:embed="rId8"/>
          <a:stretch>
            <a:fillRect/>
          </a:stretch>
        </p:blipFill>
        <p:spPr>
          <a:xfrm>
            <a:off x="7340970" y="3312378"/>
            <a:ext cx="1458872" cy="1788131"/>
          </a:xfrm>
          <a:prstGeom prst="rect">
            <a:avLst/>
          </a:prstGeom>
          <a:ln>
            <a:solidFill>
              <a:schemeClr val="accent1"/>
            </a:solidFill>
          </a:ln>
        </p:spPr>
      </p:pic>
    </p:spTree>
    <p:extLst>
      <p:ext uri="{BB962C8B-B14F-4D97-AF65-F5344CB8AC3E}">
        <p14:creationId xmlns:p14="http://schemas.microsoft.com/office/powerpoint/2010/main" val="1261243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B963C9E-6A5E-44A1-A592-58D041712EFC}"/>
              </a:ext>
            </a:extLst>
          </p:cNvPr>
          <p:cNvSpPr>
            <a:spLocks noGrp="1"/>
          </p:cNvSpPr>
          <p:nvPr>
            <p:ph type="title"/>
          </p:nvPr>
        </p:nvSpPr>
        <p:spPr>
          <a:xfrm>
            <a:off x="628650" y="-228600"/>
            <a:ext cx="7200900" cy="857250"/>
          </a:xfrm>
        </p:spPr>
        <p:txBody>
          <a:bodyPr/>
          <a:lstStyle/>
          <a:p>
            <a:r>
              <a:rPr lang="en-US" b="1" dirty="0"/>
              <a:t>Resources </a:t>
            </a:r>
          </a:p>
        </p:txBody>
      </p:sp>
      <p:sp>
        <p:nvSpPr>
          <p:cNvPr id="10" name="Content Placeholder 9">
            <a:extLst>
              <a:ext uri="{FF2B5EF4-FFF2-40B4-BE49-F238E27FC236}">
                <a16:creationId xmlns:a16="http://schemas.microsoft.com/office/drawing/2014/main" id="{D5833795-24F8-4879-99E1-0A5DE76078BD}"/>
              </a:ext>
            </a:extLst>
          </p:cNvPr>
          <p:cNvSpPr>
            <a:spLocks noGrp="1"/>
          </p:cNvSpPr>
          <p:nvPr>
            <p:ph idx="1"/>
          </p:nvPr>
        </p:nvSpPr>
        <p:spPr>
          <a:xfrm>
            <a:off x="685800" y="971550"/>
            <a:ext cx="8343900" cy="4686300"/>
          </a:xfrm>
        </p:spPr>
        <p:txBody>
          <a:bodyPr>
            <a:normAutofit fontScale="85000" lnSpcReduction="20000"/>
          </a:bodyPr>
          <a:lstStyle/>
          <a:p>
            <a:pPr marL="342900" indent="-342900"/>
            <a:r>
              <a:rPr lang="en-US" sz="2475" dirty="0"/>
              <a:t>School Reentry Considerations Supporting Student Social and Emotional Learning and Mental and Behavioral Health Amidst COVID-19: </a:t>
            </a:r>
          </a:p>
          <a:p>
            <a:pPr lvl="2"/>
            <a:r>
              <a:rPr lang="en-US" sz="2025" dirty="0">
                <a:solidFill>
                  <a:srgbClr val="7030A0"/>
                </a:solidFill>
              </a:rPr>
              <a:t>https://www.nasponline.org/resources-and-publications/resources-and-podcasts/covid-19-resource-center/crisis-and-mental-health-resources </a:t>
            </a:r>
            <a:r>
              <a:rPr lang="en-US" sz="2025" dirty="0"/>
              <a:t>  </a:t>
            </a:r>
            <a:r>
              <a:rPr lang="en-US" sz="1425" dirty="0"/>
              <a:t>(scroll down the page to find)</a:t>
            </a:r>
          </a:p>
          <a:p>
            <a:pPr marL="342900" indent="-342900"/>
            <a:r>
              <a:rPr lang="en-US" sz="2475" dirty="0"/>
              <a:t>NASP - “Ask the Expert Webinar Series”</a:t>
            </a:r>
          </a:p>
          <a:p>
            <a:pPr lvl="2"/>
            <a:r>
              <a:rPr lang="en-US" sz="2025" dirty="0">
                <a:solidFill>
                  <a:srgbClr val="7030A0"/>
                </a:solidFill>
              </a:rPr>
              <a:t>https://www.nasponline.org/covid-19-webinar-series</a:t>
            </a:r>
          </a:p>
          <a:p>
            <a:pPr marL="342900" indent="-342900"/>
            <a:r>
              <a:rPr lang="en-US" sz="2475" dirty="0"/>
              <a:t>Best Practices in Universal Screening </a:t>
            </a:r>
          </a:p>
          <a:p>
            <a:pPr lvl="2"/>
            <a:r>
              <a:rPr lang="en-US" sz="2025" dirty="0">
                <a:solidFill>
                  <a:srgbClr val="7030A0"/>
                </a:solidFill>
              </a:rPr>
              <a:t>https://smhcollaborative.org/universalscreening/</a:t>
            </a:r>
          </a:p>
          <a:p>
            <a:pPr marL="342900" indent="-342900"/>
            <a:r>
              <a:rPr lang="en-US" sz="2475" dirty="0"/>
              <a:t>SAEBRS: Social, Academic, Emotional and Behavioral Risk Screener </a:t>
            </a:r>
          </a:p>
          <a:p>
            <a:pPr lvl="2"/>
            <a:r>
              <a:rPr lang="en-US" sz="2025" dirty="0">
                <a:solidFill>
                  <a:srgbClr val="7030A0"/>
                </a:solidFill>
              </a:rPr>
              <a:t>https://www.fastbridge.org/saebrs/</a:t>
            </a:r>
          </a:p>
          <a:p>
            <a:pPr marL="342900" indent="-342900"/>
            <a:r>
              <a:rPr lang="en-US" sz="2700" dirty="0"/>
              <a:t>Incredible Years </a:t>
            </a:r>
          </a:p>
          <a:p>
            <a:pPr lvl="2"/>
            <a:r>
              <a:rPr lang="en-US" sz="2025" dirty="0">
                <a:solidFill>
                  <a:srgbClr val="7030A0"/>
                </a:solidFill>
              </a:rPr>
              <a:t>http://www.incredibleyears.com/</a:t>
            </a:r>
          </a:p>
          <a:p>
            <a:pPr marL="0" indent="0">
              <a:buNone/>
            </a:pPr>
            <a:r>
              <a:rPr lang="en-US" dirty="0">
                <a:solidFill>
                  <a:srgbClr val="7030A0"/>
                </a:solidFill>
              </a:rPr>
              <a:t/>
            </a:r>
            <a:br>
              <a:rPr lang="en-US" dirty="0">
                <a:solidFill>
                  <a:srgbClr val="7030A0"/>
                </a:solidFill>
              </a:rPr>
            </a:br>
            <a:endParaRPr lang="en-US" dirty="0">
              <a:solidFill>
                <a:srgbClr val="7030A0"/>
              </a:solidFill>
            </a:endParaRPr>
          </a:p>
          <a:p>
            <a:endParaRPr lang="en-US" dirty="0"/>
          </a:p>
        </p:txBody>
      </p:sp>
      <p:sp>
        <p:nvSpPr>
          <p:cNvPr id="4" name="Slide Number Placeholder 3">
            <a:extLst>
              <a:ext uri="{FF2B5EF4-FFF2-40B4-BE49-F238E27FC236}">
                <a16:creationId xmlns:a16="http://schemas.microsoft.com/office/drawing/2014/main" id="{0B172572-725E-4DFC-8802-423DD362B531}"/>
              </a:ext>
            </a:extLst>
          </p:cNvPr>
          <p:cNvSpPr>
            <a:spLocks noGrp="1"/>
          </p:cNvSpPr>
          <p:nvPr>
            <p:ph type="sldNum" sz="quarter" idx="12"/>
          </p:nvPr>
        </p:nvSpPr>
        <p:spPr/>
        <p:txBody>
          <a:bodyPr/>
          <a:lstStyle/>
          <a:p>
            <a:pPr>
              <a:defRPr/>
            </a:pPr>
            <a:fld id="{81FEFA0A-2F20-4B60-98C6-5FFDA469AA1C}" type="slidenum">
              <a:rPr lang="en-US">
                <a:solidFill>
                  <a:srgbClr val="164B4F">
                    <a:lumMod val="90000"/>
                    <a:lumOff val="10000"/>
                  </a:srgbClr>
                </a:solidFill>
                <a:latin typeface="Euphemia"/>
              </a:rPr>
              <a:pPr>
                <a:defRPr/>
              </a:pPr>
              <a:t>76</a:t>
            </a:fld>
            <a:endParaRPr lang="en-US" dirty="0">
              <a:solidFill>
                <a:srgbClr val="164B4F">
                  <a:lumMod val="90000"/>
                  <a:lumOff val="10000"/>
                </a:srgbClr>
              </a:solidFill>
              <a:latin typeface="Euphemia"/>
            </a:endParaRPr>
          </a:p>
        </p:txBody>
      </p:sp>
    </p:spTree>
    <p:extLst>
      <p:ext uri="{BB962C8B-B14F-4D97-AF65-F5344CB8AC3E}">
        <p14:creationId xmlns:p14="http://schemas.microsoft.com/office/powerpoint/2010/main" val="69914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60"/>
          <p:cNvSpPr txBox="1">
            <a:spLocks noGrp="1"/>
          </p:cNvSpPr>
          <p:nvPr>
            <p:ph type="title"/>
          </p:nvPr>
        </p:nvSpPr>
        <p:spPr>
          <a:xfrm>
            <a:off x="285750" y="742950"/>
            <a:ext cx="5848200" cy="648000"/>
          </a:xfrm>
          <a:prstGeom prst="rect">
            <a:avLst/>
          </a:prstGeom>
          <a:noFill/>
          <a:ln>
            <a:noFill/>
          </a:ln>
        </p:spPr>
        <p:txBody>
          <a:bodyPr spcFirstLastPara="1" wrap="square" lIns="51427" tIns="25706" rIns="51427" bIns="25706" anchor="ctr" anchorCtr="0">
            <a:normAutofit/>
          </a:bodyPr>
          <a:lstStyle/>
          <a:p>
            <a:pPr>
              <a:lnSpc>
                <a:spcPct val="90000"/>
              </a:lnSpc>
              <a:buClr>
                <a:srgbClr val="74A2CD"/>
              </a:buClr>
              <a:buSzPts val="5400"/>
            </a:pPr>
            <a:r>
              <a:rPr lang="en-US" sz="3000" dirty="0"/>
              <a:t>Resources</a:t>
            </a:r>
            <a:endParaRPr sz="3000" dirty="0"/>
          </a:p>
        </p:txBody>
      </p:sp>
      <p:sp>
        <p:nvSpPr>
          <p:cNvPr id="334" name="Google Shape;334;p60"/>
          <p:cNvSpPr txBox="1">
            <a:spLocks noGrp="1"/>
          </p:cNvSpPr>
          <p:nvPr>
            <p:ph type="sldNum" idx="12"/>
          </p:nvPr>
        </p:nvSpPr>
        <p:spPr>
          <a:xfrm>
            <a:off x="8632510" y="4820727"/>
            <a:ext cx="510300" cy="322774"/>
          </a:xfrm>
          <a:prstGeom prst="rect">
            <a:avLst/>
          </a:prstGeom>
          <a:noFill/>
          <a:ln>
            <a:noFill/>
          </a:ln>
        </p:spPr>
        <p:txBody>
          <a:bodyPr spcFirstLastPara="1" wrap="square" lIns="51427" tIns="25706" rIns="51427" bIns="25706" anchor="ctr" anchorCtr="0">
            <a:noAutofit/>
          </a:bodyPr>
          <a:lstStyle/>
          <a:p>
            <a:pPr algn="ctr">
              <a:buClr>
                <a:srgbClr val="000000"/>
              </a:buClr>
              <a:defRPr/>
            </a:pPr>
            <a:fld id="{00000000-1234-1234-1234-123412341234}" type="slidenum">
              <a:rPr lang="en-US" kern="0"/>
              <a:pPr algn="ctr">
                <a:buClr>
                  <a:srgbClr val="000000"/>
                </a:buClr>
                <a:defRPr/>
              </a:pPr>
              <a:t>77</a:t>
            </a:fld>
            <a:endParaRPr kern="0" dirty="0"/>
          </a:p>
        </p:txBody>
      </p:sp>
      <p:sp>
        <p:nvSpPr>
          <p:cNvPr id="7" name="Content Placeholder 2">
            <a:extLst>
              <a:ext uri="{FF2B5EF4-FFF2-40B4-BE49-F238E27FC236}">
                <a16:creationId xmlns:a16="http://schemas.microsoft.com/office/drawing/2014/main" id="{B9EF32B3-D29A-4194-9E24-20A450B42BA4}"/>
              </a:ext>
            </a:extLst>
          </p:cNvPr>
          <p:cNvSpPr txBox="1">
            <a:spLocks/>
          </p:cNvSpPr>
          <p:nvPr/>
        </p:nvSpPr>
        <p:spPr>
          <a:xfrm>
            <a:off x="228600" y="1413810"/>
            <a:ext cx="8914210" cy="4200141"/>
          </a:xfrm>
          <a:prstGeom prst="rect">
            <a:avLst/>
          </a:prstGeom>
          <a:noFill/>
          <a:ln>
            <a:noFill/>
          </a:ln>
        </p:spPr>
        <p:txBody>
          <a:bodyPr spcFirstLastPara="1" wrap="square" lIns="68569" tIns="34275" rIns="68569" bIns="34275" anchor="t" anchorCtr="0">
            <a:normAutofit fontScale="55000" lnSpcReduction="20000"/>
          </a:bodyPr>
          <a:lstStyle>
            <a:defPPr marR="0" lvl="0" algn="l" rtl="0">
              <a:lnSpc>
                <a:spcPct val="100000"/>
              </a:lnSpc>
              <a:spcBef>
                <a:spcPts val="0"/>
              </a:spcBef>
              <a:spcAft>
                <a:spcPts val="0"/>
              </a:spcAft>
            </a:defPPr>
            <a:lvl1pPr marL="457200" marR="0" lvl="0" indent="-342900" algn="l" rtl="0">
              <a:lnSpc>
                <a:spcPct val="70000"/>
              </a:lnSpc>
              <a:spcBef>
                <a:spcPts val="360"/>
              </a:spcBef>
              <a:spcAft>
                <a:spcPts val="0"/>
              </a:spcAft>
              <a:buClr>
                <a:schemeClr val="dk1"/>
              </a:buClr>
              <a:buSzPts val="1800"/>
              <a:buFont typeface="Arial"/>
              <a:buChar char="•"/>
              <a:defRPr sz="3200" b="0" i="0" u="none" strike="noStrike" cap="none">
                <a:solidFill>
                  <a:schemeClr val="dk1"/>
                </a:solidFill>
                <a:latin typeface="Arial"/>
                <a:ea typeface="Arial"/>
                <a:cs typeface="Arial"/>
                <a:sym typeface="Arial"/>
              </a:defRPr>
            </a:lvl1pPr>
            <a:lvl2pPr marL="914400" marR="0" lvl="1" indent="-342900" algn="l" rtl="0">
              <a:lnSpc>
                <a:spcPct val="70000"/>
              </a:lnSpc>
              <a:spcBef>
                <a:spcPts val="360"/>
              </a:spcBef>
              <a:spcAft>
                <a:spcPts val="0"/>
              </a:spcAft>
              <a:buClr>
                <a:schemeClr val="dk1"/>
              </a:buClr>
              <a:buSzPts val="1800"/>
              <a:buFont typeface="Arial"/>
              <a:buChar char="–"/>
              <a:defRPr sz="2800" b="0" i="0" u="none" strike="noStrike" cap="none">
                <a:solidFill>
                  <a:schemeClr val="dk1"/>
                </a:solidFill>
                <a:latin typeface="Arial"/>
                <a:ea typeface="Arial"/>
                <a:cs typeface="Arial"/>
                <a:sym typeface="Arial"/>
              </a:defRPr>
            </a:lvl2pPr>
            <a:lvl3pPr marL="1371600" marR="0" lvl="2" indent="-342900" algn="l" rtl="0">
              <a:lnSpc>
                <a:spcPct val="70000"/>
              </a:lnSpc>
              <a:spcBef>
                <a:spcPts val="36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3pPr>
            <a:lvl4pPr marL="1828800" marR="0" lvl="3" indent="-342900" algn="l" rtl="0">
              <a:lnSpc>
                <a:spcPct val="7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4pPr>
            <a:lvl5pPr marL="2286000" marR="0" lvl="4" indent="-342900" algn="l" rtl="0">
              <a:lnSpc>
                <a:spcPct val="7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9pPr>
          </a:lstStyle>
          <a:p>
            <a:pPr marL="342900" indent="-257175">
              <a:lnSpc>
                <a:spcPct val="120000"/>
              </a:lnSpc>
              <a:spcBef>
                <a:spcPts val="270"/>
              </a:spcBef>
              <a:buClr>
                <a:srgbClr val="000000"/>
              </a:buClr>
              <a:defRPr/>
            </a:pPr>
            <a:r>
              <a:rPr lang="en-US" sz="2850" b="1" kern="0" dirty="0">
                <a:solidFill>
                  <a:srgbClr val="000000"/>
                </a:solidFill>
              </a:rPr>
              <a:t>NASP COVID-19 Resource Center</a:t>
            </a:r>
          </a:p>
          <a:p>
            <a:pPr marL="300038" lvl="1" indent="0">
              <a:lnSpc>
                <a:spcPct val="120000"/>
              </a:lnSpc>
              <a:spcBef>
                <a:spcPts val="270"/>
              </a:spcBef>
              <a:buClr>
                <a:srgbClr val="000000"/>
              </a:buClr>
              <a:buNone/>
              <a:defRPr/>
            </a:pPr>
            <a:r>
              <a:rPr lang="en-US" sz="2850" u="sng" kern="0" dirty="0">
                <a:solidFill>
                  <a:srgbClr val="00B0F0"/>
                </a:solidFill>
                <a:hlinkClick r:id="rId3">
                  <a:extLst>
                    <a:ext uri="{A12FA001-AC4F-418D-AE19-62706E023703}">
                      <ahyp:hlinkClr xmlns:ahyp="http://schemas.microsoft.com/office/drawing/2018/hyperlinkcolor" xmlns="" val="tx"/>
                    </a:ext>
                  </a:extLst>
                </a:hlinkClick>
              </a:rPr>
              <a:t>https://www.nasponline.org/resources-and-publications/resources-and-podcasts/covid-19-resource-center</a:t>
            </a:r>
            <a:endParaRPr lang="en-US" sz="2850" u="sng" kern="0" dirty="0">
              <a:solidFill>
                <a:srgbClr val="00B0F0"/>
              </a:solidFill>
            </a:endParaRPr>
          </a:p>
          <a:p>
            <a:pPr marL="342900" indent="-257175" fontAlgn="base">
              <a:lnSpc>
                <a:spcPct val="120000"/>
              </a:lnSpc>
              <a:spcBef>
                <a:spcPts val="270"/>
              </a:spcBef>
              <a:buClr>
                <a:srgbClr val="000000"/>
              </a:buClr>
              <a:defRPr/>
            </a:pPr>
            <a:r>
              <a:rPr lang="en-US" sz="2850" b="1" kern="0" dirty="0">
                <a:solidFill>
                  <a:srgbClr val="000000"/>
                </a:solidFill>
              </a:rPr>
              <a:t>Care for the Caregiver: Guidelines for Administrators and Crisis Teams</a:t>
            </a:r>
          </a:p>
          <a:p>
            <a:pPr marL="300038" lvl="1" indent="0" fontAlgn="base">
              <a:lnSpc>
                <a:spcPct val="120000"/>
              </a:lnSpc>
              <a:spcBef>
                <a:spcPts val="270"/>
              </a:spcBef>
              <a:buClr>
                <a:srgbClr val="000000"/>
              </a:buClr>
              <a:buNone/>
              <a:defRPr/>
            </a:pPr>
            <a:r>
              <a:rPr lang="en-US" sz="2850" kern="0" dirty="0">
                <a:solidFill>
                  <a:srgbClr val="00B0F0"/>
                </a:solidFill>
                <a:hlinkClick r:id="rId4">
                  <a:extLst>
                    <a:ext uri="{A12FA001-AC4F-418D-AE19-62706E023703}">
                      <ahyp:hlinkClr xmlns:ahyp="http://schemas.microsoft.com/office/drawing/2018/hyperlinkcolor" xmlns="" val="tx"/>
                    </a:ext>
                  </a:extLst>
                </a:hlinkClick>
              </a:rPr>
              <a:t>https://www.nasponline.org/resources-and-publications/resources-and-podcasts/school-climate-safety-and-crisis/mental-health-resources/care-for-caregivers-tips-for-families-and-educators/care-for-the-caregiver-guidelines-for-administrators-and-crisis-teams</a:t>
            </a:r>
            <a:endParaRPr lang="en-US" sz="2850" b="1" kern="0" dirty="0">
              <a:solidFill>
                <a:srgbClr val="00B0F0"/>
              </a:solidFill>
            </a:endParaRPr>
          </a:p>
          <a:p>
            <a:pPr marL="342900" indent="-257175">
              <a:lnSpc>
                <a:spcPct val="120000"/>
              </a:lnSpc>
              <a:spcBef>
                <a:spcPts val="270"/>
              </a:spcBef>
              <a:buClr>
                <a:srgbClr val="000000"/>
              </a:buClr>
              <a:defRPr/>
            </a:pPr>
            <a:r>
              <a:rPr lang="en-US" sz="2850" b="1" kern="0" dirty="0">
                <a:solidFill>
                  <a:srgbClr val="000000"/>
                </a:solidFill>
              </a:rPr>
              <a:t>Self-Care Lessons From the Field</a:t>
            </a:r>
          </a:p>
          <a:p>
            <a:pPr marL="298847" indent="0">
              <a:lnSpc>
                <a:spcPct val="120000"/>
              </a:lnSpc>
              <a:spcBef>
                <a:spcPts val="270"/>
              </a:spcBef>
              <a:buClr>
                <a:srgbClr val="000000"/>
              </a:buClr>
              <a:buNone/>
              <a:defRPr/>
            </a:pPr>
            <a:r>
              <a:rPr lang="en-US" sz="2850" kern="0" dirty="0">
                <a:solidFill>
                  <a:srgbClr val="00B0F0"/>
                </a:solidFill>
                <a:hlinkClick r:id="rId5">
                  <a:extLst>
                    <a:ext uri="{A12FA001-AC4F-418D-AE19-62706E023703}">
                      <ahyp:hlinkClr xmlns:ahyp="http://schemas.microsoft.com/office/drawing/2018/hyperlinkcolor" xmlns="" val="tx"/>
                    </a:ext>
                  </a:extLst>
                </a:hlinkClick>
              </a:rPr>
              <a:t>https://www.nasponline.org/professional-development/a-closer-look/self-care-lessons-from-the-field</a:t>
            </a:r>
            <a:endParaRPr lang="en-US" sz="2850" kern="0" dirty="0">
              <a:solidFill>
                <a:srgbClr val="00B0F0"/>
              </a:solidFill>
            </a:endParaRPr>
          </a:p>
          <a:p>
            <a:pPr marL="342900" indent="-257175">
              <a:lnSpc>
                <a:spcPct val="120000"/>
              </a:lnSpc>
              <a:spcBef>
                <a:spcPts val="270"/>
              </a:spcBef>
              <a:buClr>
                <a:srgbClr val="000000"/>
              </a:buClr>
              <a:defRPr/>
            </a:pPr>
            <a:r>
              <a:rPr lang="en-US" sz="2850" b="1" kern="0" dirty="0">
                <a:solidFill>
                  <a:srgbClr val="000000"/>
                </a:solidFill>
              </a:rPr>
              <a:t>Self-Care for School Psychologists</a:t>
            </a:r>
          </a:p>
          <a:p>
            <a:pPr marL="259556" indent="0">
              <a:lnSpc>
                <a:spcPct val="120000"/>
              </a:lnSpc>
              <a:spcBef>
                <a:spcPts val="270"/>
              </a:spcBef>
              <a:buClr>
                <a:srgbClr val="000000"/>
              </a:buClr>
              <a:buNone/>
              <a:defRPr/>
            </a:pPr>
            <a:r>
              <a:rPr lang="en-US" sz="2850" kern="0" dirty="0">
                <a:solidFill>
                  <a:srgbClr val="00B0F0"/>
                </a:solidFill>
                <a:hlinkClick r:id="rId6">
                  <a:extLst>
                    <a:ext uri="{A12FA001-AC4F-418D-AE19-62706E023703}">
                      <ahyp:hlinkClr xmlns:ahyp="http://schemas.microsoft.com/office/drawing/2018/hyperlinkcolor" xmlns="" val="tx"/>
                    </a:ext>
                  </a:extLst>
                </a:hlinkClick>
              </a:rPr>
              <a:t>https://www.nasponline.org/resources-and-publications/resources-and-podcasts/mental-health/self-care-for-school-psychologists</a:t>
            </a:r>
            <a:endParaRPr lang="en-US" sz="2850" kern="0" dirty="0">
              <a:solidFill>
                <a:srgbClr val="00B0F0"/>
              </a:solidFill>
            </a:endParaRPr>
          </a:p>
          <a:p>
            <a:pPr marL="342900" indent="-257175">
              <a:spcBef>
                <a:spcPts val="270"/>
              </a:spcBef>
              <a:buClr>
                <a:srgbClr val="000000"/>
              </a:buClr>
              <a:defRPr/>
            </a:pPr>
            <a:endParaRPr lang="en-US" sz="2400" kern="0" dirty="0">
              <a:solidFill>
                <a:srgbClr val="000000"/>
              </a:solidFill>
            </a:endParaRPr>
          </a:p>
        </p:txBody>
      </p:sp>
    </p:spTree>
    <p:extLst>
      <p:ext uri="{BB962C8B-B14F-4D97-AF65-F5344CB8AC3E}">
        <p14:creationId xmlns:p14="http://schemas.microsoft.com/office/powerpoint/2010/main" val="12825403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p:cNvSpPr>
            <a:spLocks noGrp="1" noChangeArrowheads="1"/>
          </p:cNvSpPr>
          <p:nvPr>
            <p:ph type="title"/>
          </p:nvPr>
        </p:nvSpPr>
        <p:spPr>
          <a:xfrm>
            <a:off x="97792" y="997828"/>
            <a:ext cx="8565998" cy="676814"/>
          </a:xfrm>
        </p:spPr>
        <p:txBody>
          <a:bodyPr>
            <a:normAutofit fontScale="90000"/>
          </a:bodyPr>
          <a:lstStyle/>
          <a:p>
            <a:r>
              <a:rPr lang="en-US" sz="2799" b="1" dirty="0">
                <a:solidFill>
                  <a:srgbClr val="002060"/>
                </a:solidFill>
                <a:latin typeface="+mn-lt"/>
              </a:rPr>
              <a:t>PREP</a:t>
            </a:r>
            <a:r>
              <a:rPr lang="en-US" sz="2799" b="1" u="sng" dirty="0">
                <a:solidFill>
                  <a:srgbClr val="002060"/>
                </a:solidFill>
                <a:latin typeface="+mn-lt"/>
              </a:rPr>
              <a:t>a</a:t>
            </a:r>
            <a:r>
              <a:rPr lang="en-US" sz="2799" b="1" dirty="0">
                <a:solidFill>
                  <a:srgbClr val="002060"/>
                </a:solidFill>
                <a:latin typeface="+mn-lt"/>
              </a:rPr>
              <a:t>RE Crisis Prevention &amp; Intervention Curriculum</a:t>
            </a:r>
          </a:p>
        </p:txBody>
      </p:sp>
      <p:sp>
        <p:nvSpPr>
          <p:cNvPr id="10" name="Subtitle 5"/>
          <p:cNvSpPr txBox="1">
            <a:spLocks/>
          </p:cNvSpPr>
          <p:nvPr/>
        </p:nvSpPr>
        <p:spPr>
          <a:xfrm>
            <a:off x="208929" y="1638885"/>
            <a:ext cx="6856215" cy="923684"/>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123" charset="-128"/>
                <a:cs typeface="ＭＳ Ｐゴシック" pitchFamily="-123" charset="-128"/>
              </a:defRPr>
            </a:lvl1pPr>
            <a:lvl2pPr marL="742950" indent="-285750" algn="l" rtl="0" eaLnBrk="0" fontAlgn="base" hangingPunct="0">
              <a:spcBef>
                <a:spcPct val="20000"/>
              </a:spcBef>
              <a:spcAft>
                <a:spcPct val="0"/>
              </a:spcAft>
              <a:buFont typeface="Wingdings" pitchFamily="-123" charset="2"/>
              <a:buChar char="§"/>
              <a:defRPr sz="2400">
                <a:solidFill>
                  <a:schemeClr val="tx1"/>
                </a:solidFill>
                <a:latin typeface="+mn-lt"/>
                <a:ea typeface="ＭＳ Ｐゴシック" pitchFamily="-123" charset="-128"/>
              </a:defRPr>
            </a:lvl2pPr>
            <a:lvl3pPr marL="1143000" indent="-228600" algn="l" rtl="0" eaLnBrk="0" fontAlgn="base" hangingPunct="0">
              <a:spcBef>
                <a:spcPct val="20000"/>
              </a:spcBef>
              <a:spcAft>
                <a:spcPct val="0"/>
              </a:spcAft>
              <a:buFont typeface="Arial" pitchFamily="-123" charset="0"/>
              <a:buChar char="–"/>
              <a:defRPr sz="2400">
                <a:solidFill>
                  <a:schemeClr val="tx1"/>
                </a:solidFill>
                <a:latin typeface="+mn-lt"/>
                <a:ea typeface="ＭＳ Ｐゴシック" pitchFamily="-123" charset="-128"/>
              </a:defRPr>
            </a:lvl3pPr>
            <a:lvl4pPr marL="1600200" indent="-228600" algn="l" rtl="0" eaLnBrk="0" fontAlgn="base" hangingPunct="0">
              <a:spcBef>
                <a:spcPct val="20000"/>
              </a:spcBef>
              <a:spcAft>
                <a:spcPct val="0"/>
              </a:spcAft>
              <a:buChar char="•"/>
              <a:defRPr sz="2400">
                <a:solidFill>
                  <a:schemeClr val="tx1"/>
                </a:solidFill>
                <a:latin typeface="+mn-lt"/>
                <a:ea typeface="ＭＳ Ｐゴシック" pitchFamily="-123" charset="-128"/>
              </a:defRPr>
            </a:lvl4pPr>
            <a:lvl5pPr marL="2057400" indent="-228600" algn="l" rtl="0" eaLnBrk="0" fontAlgn="base" hangingPunct="0">
              <a:spcBef>
                <a:spcPct val="20000"/>
              </a:spcBef>
              <a:spcAft>
                <a:spcPct val="0"/>
              </a:spcAft>
              <a:buChar char="»"/>
              <a:defRPr sz="2400">
                <a:solidFill>
                  <a:schemeClr val="tx1"/>
                </a:solidFill>
                <a:latin typeface="+mn-lt"/>
                <a:ea typeface="ＭＳ Ｐゴシック" pitchFamily="-123" charset="-128"/>
              </a:defRPr>
            </a:lvl5pPr>
            <a:lvl6pPr marL="2514600" indent="-228600" algn="l" rtl="0" eaLnBrk="0" fontAlgn="base" hangingPunct="0">
              <a:spcBef>
                <a:spcPct val="20000"/>
              </a:spcBef>
              <a:spcAft>
                <a:spcPct val="0"/>
              </a:spcAft>
              <a:buChar char="»"/>
              <a:defRPr sz="2400">
                <a:solidFill>
                  <a:schemeClr val="tx1"/>
                </a:solidFill>
                <a:latin typeface="+mn-lt"/>
              </a:defRPr>
            </a:lvl6pPr>
            <a:lvl7pPr marL="2971800" indent="-228600" algn="l" rtl="0" eaLnBrk="0" fontAlgn="base" hangingPunct="0">
              <a:spcBef>
                <a:spcPct val="20000"/>
              </a:spcBef>
              <a:spcAft>
                <a:spcPct val="0"/>
              </a:spcAft>
              <a:buChar char="»"/>
              <a:defRPr sz="2400">
                <a:solidFill>
                  <a:schemeClr val="tx1"/>
                </a:solidFill>
                <a:latin typeface="+mn-lt"/>
              </a:defRPr>
            </a:lvl7pPr>
            <a:lvl8pPr marL="3429000" indent="-228600" algn="l" rtl="0" eaLnBrk="0" fontAlgn="base" hangingPunct="0">
              <a:spcBef>
                <a:spcPct val="20000"/>
              </a:spcBef>
              <a:spcAft>
                <a:spcPct val="0"/>
              </a:spcAft>
              <a:buChar char="»"/>
              <a:defRPr sz="2400">
                <a:solidFill>
                  <a:schemeClr val="tx1"/>
                </a:solidFill>
                <a:latin typeface="+mn-lt"/>
              </a:defRPr>
            </a:lvl8pPr>
            <a:lvl9pPr marL="3886200" indent="-228600" algn="l" rtl="0" eaLnBrk="0" fontAlgn="base" hangingPunct="0">
              <a:spcBef>
                <a:spcPct val="20000"/>
              </a:spcBef>
              <a:spcAft>
                <a:spcPct val="0"/>
              </a:spcAft>
              <a:buChar char="»"/>
              <a:defRPr sz="2400">
                <a:solidFill>
                  <a:schemeClr val="tx1"/>
                </a:solidFill>
                <a:latin typeface="+mn-lt"/>
              </a:defRPr>
            </a:lvl9pPr>
          </a:lstStyle>
          <a:p>
            <a:pPr marL="257111" indent="-257111" defTabSz="685628">
              <a:defRPr/>
            </a:pPr>
            <a:r>
              <a:rPr lang="en-US" sz="2399" kern="0" dirty="0">
                <a:solidFill>
                  <a:prstClr val="black"/>
                </a:solidFill>
                <a:latin typeface="Calibri"/>
              </a:rPr>
              <a:t>Workshop Descriptions  &amp; Target Audiences</a:t>
            </a:r>
          </a:p>
          <a:p>
            <a:pPr marL="257111" indent="-257111" defTabSz="685628">
              <a:defRPr/>
            </a:pPr>
            <a:r>
              <a:rPr lang="en-US" sz="2399" kern="0" dirty="0">
                <a:solidFill>
                  <a:prstClr val="black"/>
                </a:solidFill>
                <a:latin typeface="Calibri"/>
              </a:rPr>
              <a:t>Program Evaluation Data</a:t>
            </a:r>
          </a:p>
          <a:p>
            <a:pPr marL="257111" indent="-257111" defTabSz="685628">
              <a:defRPr/>
            </a:pPr>
            <a:r>
              <a:rPr lang="en-US" sz="2399" kern="0" dirty="0">
                <a:solidFill>
                  <a:prstClr val="black"/>
                </a:solidFill>
                <a:latin typeface="Calibri"/>
              </a:rPr>
              <a:t>Upcoming Trainings</a:t>
            </a:r>
          </a:p>
          <a:p>
            <a:pPr marL="257111" indent="-257111" defTabSz="685628">
              <a:defRPr/>
            </a:pPr>
            <a:r>
              <a:rPr lang="en-US" sz="2399" kern="0" dirty="0">
                <a:solidFill>
                  <a:prstClr val="black"/>
                </a:solidFill>
                <a:latin typeface="Calibri"/>
              </a:rPr>
              <a:t>List of Local Trainers</a:t>
            </a:r>
          </a:p>
          <a:p>
            <a:pPr marL="257111" indent="-257111" defTabSz="685628">
              <a:defRPr/>
            </a:pPr>
            <a:r>
              <a:rPr lang="en-US" sz="2399" kern="0" dirty="0">
                <a:solidFill>
                  <a:prstClr val="black"/>
                </a:solidFill>
                <a:latin typeface="Calibri"/>
              </a:rPr>
              <a:t>FAQs</a:t>
            </a:r>
          </a:p>
          <a:p>
            <a:pPr marL="0" indent="0" defTabSz="685628">
              <a:buNone/>
              <a:defRPr/>
            </a:pPr>
            <a:endParaRPr lang="en-US" sz="1799" kern="0" dirty="0">
              <a:solidFill>
                <a:prstClr val="black"/>
              </a:solidFill>
              <a:latin typeface="Calibri"/>
            </a:endParaRPr>
          </a:p>
          <a:p>
            <a:pPr marL="257111" indent="-257111" algn="ctr" defTabSz="685628">
              <a:buNone/>
              <a:defRPr/>
            </a:pPr>
            <a:r>
              <a:rPr lang="en-US" sz="1799" b="1" kern="0" dirty="0">
                <a:solidFill>
                  <a:srgbClr val="7030A0"/>
                </a:solidFill>
                <a:latin typeface="Calibri"/>
                <a:hlinkClick r:id="" action="ppaction://noaction">
                  <a:extLst>
                    <a:ext uri="{A12FA001-AC4F-418D-AE19-62706E023703}">
                      <ahyp:hlinkClr xmlns:ahyp="http://schemas.microsoft.com/office/drawing/2018/hyperlinkcolor" xmlns="" val="tx"/>
                    </a:ext>
                  </a:extLst>
                </a:hlinkClick>
              </a:rPr>
              <a:t>http://www.nasponline.org/prepare/index.aspx        </a:t>
            </a:r>
            <a:endParaRPr lang="en-US" sz="1799" b="1" kern="0" dirty="0">
              <a:solidFill>
                <a:srgbClr val="7030A0"/>
              </a:solidFill>
              <a:latin typeface="Calibri"/>
            </a:endParaRPr>
          </a:p>
          <a:p>
            <a:pPr marL="257111" indent="-257111" defTabSz="685628">
              <a:buNone/>
              <a:defRPr/>
            </a:pPr>
            <a:endParaRPr lang="en-US" sz="1799" kern="0" dirty="0">
              <a:solidFill>
                <a:prstClr val="black"/>
              </a:solidFill>
              <a:latin typeface="Calibri"/>
            </a:endParaRPr>
          </a:p>
        </p:txBody>
      </p:sp>
      <p:pic>
        <p:nvPicPr>
          <p:cNvPr id="1020930" name="Picture 2" descr="C:\Users\meree_000\Pictures\NASP\2015-PREPaRE-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7804" y="1710400"/>
            <a:ext cx="2577268" cy="2594450"/>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B6C8A44-DAAC-460F-AE2B-666F8B6C885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68298" y="2446611"/>
            <a:ext cx="1279820" cy="1279820"/>
          </a:xfrm>
          <a:prstGeom prst="rect">
            <a:avLst/>
          </a:prstGeom>
          <a:noFill/>
          <a:ln>
            <a:noFill/>
          </a:ln>
        </p:spPr>
      </p:pic>
    </p:spTree>
    <p:extLst>
      <p:ext uri="{BB962C8B-B14F-4D97-AF65-F5344CB8AC3E}">
        <p14:creationId xmlns:p14="http://schemas.microsoft.com/office/powerpoint/2010/main" val="1266988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20830" y="1485901"/>
            <a:ext cx="8396999" cy="2712365"/>
          </a:xfrm>
          <a:prstGeom prst="rect">
            <a:avLst/>
          </a:prstGeom>
        </p:spPr>
      </p:pic>
      <p:pic>
        <p:nvPicPr>
          <p:cNvPr id="4" name="Picture 3" descr="SASS-Logo-Navy-Fill.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3801" y="57151"/>
            <a:ext cx="1303769" cy="1303769"/>
          </a:xfrm>
          <a:prstGeom prst="rect">
            <a:avLst/>
          </a:prstGeom>
        </p:spPr>
      </p:pic>
      <p:sp>
        <p:nvSpPr>
          <p:cNvPr id="5" name="Title 1"/>
          <p:cNvSpPr txBox="1">
            <a:spLocks/>
          </p:cNvSpPr>
          <p:nvPr/>
        </p:nvSpPr>
        <p:spPr>
          <a:xfrm>
            <a:off x="685800" y="166894"/>
            <a:ext cx="6513404" cy="690356"/>
          </a:xfrm>
          <a:prstGeom prst="rect">
            <a:avLst/>
          </a:prstGeom>
        </p:spPr>
        <p:txBody>
          <a:bodyPr vert="horz" lIns="68562" tIns="34281" rIns="68562" bIns="34281" rtlCol="0" anchor="b">
            <a:noAutofit/>
          </a:bodyPr>
          <a:lstStyle>
            <a:lvl1pPr algn="l" defTabSz="914400" rtl="0" eaLnBrk="1" latinLnBrk="0" hangingPunct="1">
              <a:lnSpc>
                <a:spcPct val="90000"/>
              </a:lnSpc>
              <a:spcBef>
                <a:spcPct val="0"/>
              </a:spcBef>
              <a:buNone/>
              <a:defRPr sz="4400" b="0" kern="1200">
                <a:solidFill>
                  <a:schemeClr val="tx1"/>
                </a:solidFill>
                <a:latin typeface="+mj-lt"/>
                <a:ea typeface="+mj-ea"/>
                <a:cs typeface="+mj-cs"/>
              </a:defRPr>
            </a:lvl1pPr>
          </a:lstStyle>
          <a:p>
            <a:pPr defTabSz="685628">
              <a:defRPr/>
            </a:pPr>
            <a:r>
              <a:rPr lang="en-US" sz="2799" b="1" dirty="0">
                <a:solidFill>
                  <a:srgbClr val="164B4F"/>
                </a:solidFill>
                <a:latin typeface="Calibri"/>
              </a:rPr>
              <a:t>Safe and Sound Schools</a:t>
            </a:r>
          </a:p>
        </p:txBody>
      </p:sp>
      <p:sp>
        <p:nvSpPr>
          <p:cNvPr id="2" name="TextBox 1">
            <a:extLst>
              <a:ext uri="{FF2B5EF4-FFF2-40B4-BE49-F238E27FC236}">
                <a16:creationId xmlns:a16="http://schemas.microsoft.com/office/drawing/2014/main" id="{51B77199-A119-4024-BE46-63B2C6A70D8B}"/>
              </a:ext>
            </a:extLst>
          </p:cNvPr>
          <p:cNvSpPr txBox="1"/>
          <p:nvPr/>
        </p:nvSpPr>
        <p:spPr>
          <a:xfrm>
            <a:off x="2873040" y="4618912"/>
            <a:ext cx="4799350" cy="738407"/>
          </a:xfrm>
          <a:prstGeom prst="rect">
            <a:avLst/>
          </a:prstGeom>
          <a:noFill/>
        </p:spPr>
        <p:txBody>
          <a:bodyPr wrap="square" rtlCol="0">
            <a:spAutoFit/>
          </a:bodyPr>
          <a:lstStyle/>
          <a:p>
            <a:pPr>
              <a:defRPr/>
            </a:pPr>
            <a:r>
              <a:rPr lang="en-US" sz="2099" dirty="0">
                <a:solidFill>
                  <a:srgbClr val="7030A0"/>
                </a:solidFill>
                <a:latin typeface="Euphemia"/>
                <a:hlinkClick r:id="rId5">
                  <a:extLst>
                    <a:ext uri="{A12FA001-AC4F-418D-AE19-62706E023703}">
                      <ahyp:hlinkClr xmlns:ahyp="http://schemas.microsoft.com/office/drawing/2018/hyperlinkcolor" xmlns="" val="tx"/>
                    </a:ext>
                  </a:extLst>
                </a:hlinkClick>
              </a:rPr>
              <a:t>www.safeandsoundschools.org</a:t>
            </a:r>
            <a:endParaRPr lang="en-US" sz="2099" dirty="0">
              <a:solidFill>
                <a:srgbClr val="7030A0"/>
              </a:solidFill>
              <a:latin typeface="Euphemia"/>
            </a:endParaRPr>
          </a:p>
          <a:p>
            <a:pPr>
              <a:defRPr/>
            </a:pPr>
            <a:endParaRPr lang="en-US" sz="2099" dirty="0">
              <a:solidFill>
                <a:srgbClr val="164B4F"/>
              </a:solidFill>
              <a:latin typeface="Euphemia"/>
            </a:endParaRPr>
          </a:p>
        </p:txBody>
      </p:sp>
    </p:spTree>
    <p:extLst>
      <p:ext uri="{BB962C8B-B14F-4D97-AF65-F5344CB8AC3E}">
        <p14:creationId xmlns:p14="http://schemas.microsoft.com/office/powerpoint/2010/main" val="12894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en-US" dirty="0"/>
              <a:t>Advantages</a:t>
            </a:r>
          </a:p>
        </p:txBody>
      </p:sp>
      <p:sp>
        <p:nvSpPr>
          <p:cNvPr id="33795" name="Content Placeholder 2"/>
          <p:cNvSpPr>
            <a:spLocks noGrp="1"/>
          </p:cNvSpPr>
          <p:nvPr>
            <p:ph idx="1"/>
          </p:nvPr>
        </p:nvSpPr>
        <p:spPr/>
        <p:txBody>
          <a:bodyPr/>
          <a:lstStyle/>
          <a:p>
            <a:r>
              <a:rPr lang="en-US" altLang="en-US"/>
              <a:t>Improved access</a:t>
            </a:r>
          </a:p>
          <a:p>
            <a:r>
              <a:rPr lang="en-US" altLang="en-US"/>
              <a:t>Improved early identification/intervention</a:t>
            </a:r>
          </a:p>
          <a:p>
            <a:r>
              <a:rPr lang="en-US" altLang="en-US"/>
              <a:t>Reduced barriers to learning, and achievement of valued outcomes</a:t>
            </a:r>
          </a:p>
          <a:p>
            <a:r>
              <a:rPr lang="en-US" altLang="en-US" i="1"/>
              <a:t>WHEN DONE WELL</a:t>
            </a:r>
          </a:p>
        </p:txBody>
      </p:sp>
    </p:spTree>
    <p:extLst>
      <p:ext uri="{BB962C8B-B14F-4D97-AF65-F5344CB8AC3E}">
        <p14:creationId xmlns:p14="http://schemas.microsoft.com/office/powerpoint/2010/main" val="328053463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551" y="1143001"/>
            <a:ext cx="6743699" cy="2000249"/>
          </a:xfrm>
        </p:spPr>
        <p:txBody>
          <a:bodyPr>
            <a:normAutofit/>
          </a:bodyPr>
          <a:lstStyle/>
          <a:p>
            <a:r>
              <a:rPr lang="en-US" sz="4800" b="1" dirty="0">
                <a:solidFill>
                  <a:srgbClr val="7030A0"/>
                </a:solidFill>
                <a:effectLst>
                  <a:outerShdw blurRad="38100" dist="38100" dir="2700000" algn="tl">
                    <a:srgbClr val="000000">
                      <a:alpha val="43137"/>
                    </a:srgbClr>
                  </a:outerShdw>
                </a:effectLst>
              </a:rPr>
              <a:t>Threat Assessment </a:t>
            </a:r>
            <a:br>
              <a:rPr lang="en-US" sz="4800" b="1" dirty="0">
                <a:solidFill>
                  <a:srgbClr val="7030A0"/>
                </a:solidFill>
                <a:effectLst>
                  <a:outerShdw blurRad="38100" dist="38100" dir="2700000" algn="tl">
                    <a:srgbClr val="000000">
                      <a:alpha val="43137"/>
                    </a:srgbClr>
                  </a:outerShdw>
                </a:effectLst>
              </a:rPr>
            </a:br>
            <a:endParaRPr lang="en-US" sz="4800" b="1" dirty="0">
              <a:solidFill>
                <a:srgbClr val="7030A0"/>
              </a:solidFill>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a:xfrm>
            <a:off x="971551" y="3657600"/>
            <a:ext cx="7429499" cy="857250"/>
          </a:xfrm>
        </p:spPr>
        <p:txBody>
          <a:bodyPr>
            <a:normAutofit/>
          </a:bodyPr>
          <a:lstStyle/>
          <a:p>
            <a:r>
              <a:rPr lang="en-US" sz="2700" dirty="0">
                <a:solidFill>
                  <a:schemeClr val="bg2">
                    <a:lumMod val="25000"/>
                  </a:schemeClr>
                </a:solidFill>
              </a:rPr>
              <a:t>Considerations in the Virtual Environment</a:t>
            </a:r>
          </a:p>
        </p:txBody>
      </p:sp>
      <p:sp>
        <p:nvSpPr>
          <p:cNvPr id="4" name="Slide Number Placeholder 3">
            <a:extLst>
              <a:ext uri="{FF2B5EF4-FFF2-40B4-BE49-F238E27FC236}">
                <a16:creationId xmlns:a16="http://schemas.microsoft.com/office/drawing/2014/main" id="{66917639-CD18-467E-9137-7F2E3A7980E3}"/>
              </a:ext>
            </a:extLst>
          </p:cNvPr>
          <p:cNvSpPr>
            <a:spLocks noGrp="1"/>
          </p:cNvSpPr>
          <p:nvPr>
            <p:ph type="sldNum" sz="quarter" idx="12"/>
          </p:nvPr>
        </p:nvSpPr>
        <p:spPr>
          <a:xfrm>
            <a:off x="6915151" y="4800600"/>
            <a:ext cx="2133044" cy="273844"/>
          </a:xfrm>
        </p:spPr>
        <p:txBody>
          <a:bodyPr/>
          <a:lstStyle/>
          <a:p>
            <a:fld id="{81FEFA0A-2F20-4B60-98C6-5FFDA469AA1C}" type="slidenum">
              <a:rPr lang="en-US">
                <a:solidFill>
                  <a:srgbClr val="164B4F">
                    <a:lumMod val="90000"/>
                    <a:lumOff val="10000"/>
                  </a:srgbClr>
                </a:solidFill>
                <a:latin typeface="Euphemia"/>
              </a:rPr>
              <a:pPr/>
              <a:t>80</a:t>
            </a:fld>
            <a:endParaRPr lang="en-US" dirty="0">
              <a:solidFill>
                <a:srgbClr val="164B4F">
                  <a:lumMod val="90000"/>
                  <a:lumOff val="10000"/>
                </a:srgbClr>
              </a:solidFill>
              <a:latin typeface="Euphemia"/>
            </a:endParaRPr>
          </a:p>
        </p:txBody>
      </p:sp>
    </p:spTree>
    <p:extLst>
      <p:ext uri="{BB962C8B-B14F-4D97-AF65-F5344CB8AC3E}">
        <p14:creationId xmlns:p14="http://schemas.microsoft.com/office/powerpoint/2010/main" val="2077370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65AF6C-7A1E-4044-B879-579AAC5E3407}"/>
              </a:ext>
            </a:extLst>
          </p:cNvPr>
          <p:cNvPicPr>
            <a:picLocks noChangeAspect="1"/>
          </p:cNvPicPr>
          <p:nvPr/>
        </p:nvPicPr>
        <p:blipFill>
          <a:blip r:embed="rId3"/>
          <a:stretch>
            <a:fillRect/>
          </a:stretch>
        </p:blipFill>
        <p:spPr>
          <a:xfrm>
            <a:off x="2943224" y="44725"/>
            <a:ext cx="3829050" cy="4479338"/>
          </a:xfrm>
          <a:prstGeom prst="rect">
            <a:avLst/>
          </a:prstGeom>
          <a:ln>
            <a:solidFill>
              <a:schemeClr val="accent1"/>
            </a:solidFill>
          </a:ln>
        </p:spPr>
      </p:pic>
      <p:sp>
        <p:nvSpPr>
          <p:cNvPr id="4" name="TextBox 3">
            <a:extLst>
              <a:ext uri="{FF2B5EF4-FFF2-40B4-BE49-F238E27FC236}">
                <a16:creationId xmlns:a16="http://schemas.microsoft.com/office/drawing/2014/main" id="{00A65804-A9FD-4642-A06F-DBA67F491441}"/>
              </a:ext>
            </a:extLst>
          </p:cNvPr>
          <p:cNvSpPr txBox="1"/>
          <p:nvPr/>
        </p:nvSpPr>
        <p:spPr>
          <a:xfrm>
            <a:off x="1543050" y="4912667"/>
            <a:ext cx="8133290" cy="253916"/>
          </a:xfrm>
          <a:prstGeom prst="rect">
            <a:avLst/>
          </a:prstGeom>
          <a:noFill/>
        </p:spPr>
        <p:txBody>
          <a:bodyPr wrap="square" rtlCol="0">
            <a:spAutoFit/>
          </a:bodyPr>
          <a:lstStyle/>
          <a:p>
            <a:r>
              <a:rPr lang="en-US" sz="1050" dirty="0">
                <a:solidFill>
                  <a:srgbClr val="164B4F"/>
                </a:solidFill>
                <a:latin typeface="Euphemia"/>
              </a:rPr>
              <a:t>https://www.buzzfeednews.com/article/ellievhall/black-student-suspended-toy-gun-virtual-class</a:t>
            </a:r>
          </a:p>
        </p:txBody>
      </p:sp>
      <p:pic>
        <p:nvPicPr>
          <p:cNvPr id="2" name="Picture 1">
            <a:extLst>
              <a:ext uri="{FF2B5EF4-FFF2-40B4-BE49-F238E27FC236}">
                <a16:creationId xmlns:a16="http://schemas.microsoft.com/office/drawing/2014/main" id="{6E8FF53B-C998-484D-BDAA-8DBEEDDBCAD6}"/>
              </a:ext>
            </a:extLst>
          </p:cNvPr>
          <p:cNvPicPr>
            <a:picLocks noChangeAspect="1"/>
          </p:cNvPicPr>
          <p:nvPr/>
        </p:nvPicPr>
        <p:blipFill>
          <a:blip r:embed="rId4"/>
          <a:stretch>
            <a:fillRect/>
          </a:stretch>
        </p:blipFill>
        <p:spPr>
          <a:xfrm>
            <a:off x="5314950" y="3429000"/>
            <a:ext cx="1371600" cy="1028700"/>
          </a:xfrm>
          <a:prstGeom prst="rect">
            <a:avLst/>
          </a:prstGeom>
        </p:spPr>
      </p:pic>
    </p:spTree>
    <p:extLst>
      <p:ext uri="{BB962C8B-B14F-4D97-AF65-F5344CB8AC3E}">
        <p14:creationId xmlns:p14="http://schemas.microsoft.com/office/powerpoint/2010/main" val="3987277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8044" y="415010"/>
            <a:ext cx="7871606" cy="514350"/>
          </a:xfrm>
        </p:spPr>
        <p:txBody>
          <a:bodyPr>
            <a:normAutofit fontScale="90000"/>
          </a:bodyPr>
          <a:lstStyle/>
          <a:p>
            <a:r>
              <a:rPr lang="en-US" sz="3000" b="1" dirty="0">
                <a:solidFill>
                  <a:schemeClr val="bg2">
                    <a:lumMod val="25000"/>
                  </a:schemeClr>
                </a:solidFill>
              </a:rPr>
              <a:t>Behavioral Threat Assessment &amp; Management (BTAM) </a:t>
            </a:r>
          </a:p>
        </p:txBody>
      </p:sp>
      <p:sp>
        <p:nvSpPr>
          <p:cNvPr id="3" name="Content Placeholder 2"/>
          <p:cNvSpPr>
            <a:spLocks noGrp="1"/>
          </p:cNvSpPr>
          <p:nvPr>
            <p:ph idx="1"/>
          </p:nvPr>
        </p:nvSpPr>
        <p:spPr>
          <a:xfrm>
            <a:off x="628650" y="1252538"/>
            <a:ext cx="6722196" cy="3771900"/>
          </a:xfrm>
        </p:spPr>
        <p:txBody>
          <a:bodyPr>
            <a:normAutofit fontScale="92500" lnSpcReduction="10000"/>
          </a:bodyPr>
          <a:lstStyle/>
          <a:p>
            <a:pPr marL="0" indent="0">
              <a:spcBef>
                <a:spcPts val="0"/>
              </a:spcBef>
            </a:pPr>
            <a:r>
              <a:rPr lang="en-US" sz="2175" dirty="0">
                <a:solidFill>
                  <a:schemeClr val="bg2">
                    <a:lumMod val="25000"/>
                  </a:schemeClr>
                </a:solidFill>
              </a:rPr>
              <a:t> Building a School Threat Assessment Program:</a:t>
            </a:r>
          </a:p>
          <a:p>
            <a:pPr marL="0" indent="0">
              <a:spcBef>
                <a:spcPts val="0"/>
              </a:spcBef>
            </a:pPr>
            <a:endParaRPr lang="en-US" sz="600" dirty="0">
              <a:solidFill>
                <a:schemeClr val="bg2">
                  <a:lumMod val="25000"/>
                </a:schemeClr>
              </a:solidFill>
            </a:endParaRPr>
          </a:p>
          <a:p>
            <a:pPr lvl="2">
              <a:buFont typeface="Wingdings" panose="05000000000000000000" pitchFamily="2" charset="2"/>
              <a:buChar char="q"/>
            </a:pPr>
            <a:r>
              <a:rPr lang="en-US" sz="1875" dirty="0">
                <a:solidFill>
                  <a:schemeClr val="bg2">
                    <a:lumMod val="25000"/>
                  </a:schemeClr>
                </a:solidFill>
              </a:rPr>
              <a:t>Step 1: 	Establish a multidisciplinary team</a:t>
            </a:r>
          </a:p>
          <a:p>
            <a:pPr lvl="2">
              <a:buFont typeface="Wingdings" panose="05000000000000000000" pitchFamily="2" charset="2"/>
              <a:buChar char="q"/>
            </a:pPr>
            <a:endParaRPr lang="en-US" sz="600" dirty="0">
              <a:solidFill>
                <a:schemeClr val="bg2">
                  <a:lumMod val="25000"/>
                </a:schemeClr>
              </a:solidFill>
            </a:endParaRPr>
          </a:p>
          <a:p>
            <a:pPr lvl="2">
              <a:buFont typeface="Wingdings" panose="05000000000000000000" pitchFamily="2" charset="2"/>
              <a:buChar char="q"/>
            </a:pPr>
            <a:r>
              <a:rPr lang="en-US" sz="1875" dirty="0">
                <a:solidFill>
                  <a:schemeClr val="bg2">
                    <a:lumMod val="25000"/>
                  </a:schemeClr>
                </a:solidFill>
              </a:rPr>
              <a:t>Step 2: 	Define prohibited and concerning behaviors</a:t>
            </a:r>
          </a:p>
          <a:p>
            <a:pPr lvl="2">
              <a:buFont typeface="Wingdings" panose="05000000000000000000" pitchFamily="2" charset="2"/>
              <a:buChar char="q"/>
            </a:pPr>
            <a:endParaRPr lang="en-US" sz="600" dirty="0">
              <a:solidFill>
                <a:schemeClr val="bg2">
                  <a:lumMod val="25000"/>
                </a:schemeClr>
              </a:solidFill>
            </a:endParaRPr>
          </a:p>
          <a:p>
            <a:pPr lvl="2">
              <a:buFont typeface="Wingdings" panose="05000000000000000000" pitchFamily="2" charset="2"/>
              <a:buChar char="q"/>
            </a:pPr>
            <a:r>
              <a:rPr lang="en-US" sz="1875" dirty="0">
                <a:solidFill>
                  <a:schemeClr val="bg2">
                    <a:lumMod val="25000"/>
                  </a:schemeClr>
                </a:solidFill>
              </a:rPr>
              <a:t>Step 3: 	Create a central reporting mechanism</a:t>
            </a:r>
          </a:p>
          <a:p>
            <a:pPr lvl="2">
              <a:buFont typeface="Wingdings" panose="05000000000000000000" pitchFamily="2" charset="2"/>
              <a:buChar char="q"/>
            </a:pPr>
            <a:endParaRPr lang="en-US" sz="600" dirty="0">
              <a:solidFill>
                <a:schemeClr val="bg2">
                  <a:lumMod val="25000"/>
                </a:schemeClr>
              </a:solidFill>
            </a:endParaRPr>
          </a:p>
          <a:p>
            <a:pPr lvl="2">
              <a:buFont typeface="Wingdings" panose="05000000000000000000" pitchFamily="2" charset="2"/>
              <a:buChar char="q"/>
            </a:pPr>
            <a:r>
              <a:rPr lang="en-US" sz="1875" dirty="0">
                <a:solidFill>
                  <a:schemeClr val="bg2">
                    <a:lumMod val="25000"/>
                  </a:schemeClr>
                </a:solidFill>
              </a:rPr>
              <a:t>Step 4:	Define threshold for law enforcement intervention</a:t>
            </a:r>
          </a:p>
          <a:p>
            <a:pPr lvl="2">
              <a:buFont typeface="Wingdings" panose="05000000000000000000" pitchFamily="2" charset="2"/>
              <a:buChar char="q"/>
            </a:pPr>
            <a:endParaRPr lang="en-US" sz="600" dirty="0">
              <a:solidFill>
                <a:schemeClr val="bg2">
                  <a:lumMod val="25000"/>
                </a:schemeClr>
              </a:solidFill>
            </a:endParaRPr>
          </a:p>
          <a:p>
            <a:pPr lvl="2">
              <a:buFont typeface="Wingdings" panose="05000000000000000000" pitchFamily="2" charset="2"/>
              <a:buChar char="q"/>
            </a:pPr>
            <a:r>
              <a:rPr lang="en-US" sz="1875" dirty="0">
                <a:solidFill>
                  <a:schemeClr val="bg2">
                    <a:lumMod val="25000"/>
                  </a:schemeClr>
                </a:solidFill>
              </a:rPr>
              <a:t>Step 5: 	Establish threat assessment procedures</a:t>
            </a:r>
          </a:p>
          <a:p>
            <a:pPr lvl="2">
              <a:buFont typeface="Wingdings" panose="05000000000000000000" pitchFamily="2" charset="2"/>
              <a:buChar char="q"/>
            </a:pPr>
            <a:endParaRPr lang="en-US" sz="600" dirty="0">
              <a:solidFill>
                <a:schemeClr val="bg2">
                  <a:lumMod val="25000"/>
                </a:schemeClr>
              </a:solidFill>
            </a:endParaRPr>
          </a:p>
          <a:p>
            <a:pPr lvl="2">
              <a:buFont typeface="Wingdings" panose="05000000000000000000" pitchFamily="2" charset="2"/>
              <a:buChar char="q"/>
            </a:pPr>
            <a:r>
              <a:rPr lang="en-US" sz="1875" dirty="0">
                <a:solidFill>
                  <a:schemeClr val="bg2">
                    <a:lumMod val="25000"/>
                  </a:schemeClr>
                </a:solidFill>
              </a:rPr>
              <a:t>Step 6: 	Develop risk management options</a:t>
            </a:r>
          </a:p>
          <a:p>
            <a:pPr marL="255985" lvl="2" indent="0">
              <a:buNone/>
            </a:pPr>
            <a:endParaRPr lang="en-US" sz="600" strike="sngStrike" dirty="0">
              <a:solidFill>
                <a:schemeClr val="bg2">
                  <a:lumMod val="25000"/>
                </a:schemeClr>
              </a:solidFill>
            </a:endParaRPr>
          </a:p>
          <a:p>
            <a:pPr lvl="2">
              <a:buFont typeface="Wingdings" panose="05000000000000000000" pitchFamily="2" charset="2"/>
              <a:buChar char="q"/>
            </a:pPr>
            <a:r>
              <a:rPr lang="en-US" sz="1875" dirty="0">
                <a:solidFill>
                  <a:schemeClr val="bg2">
                    <a:lumMod val="25000"/>
                  </a:schemeClr>
                </a:solidFill>
              </a:rPr>
              <a:t>Step 7: 	Create and promote safe school climates</a:t>
            </a:r>
          </a:p>
          <a:p>
            <a:pPr lvl="2">
              <a:buFont typeface="Wingdings" panose="05000000000000000000" pitchFamily="2" charset="2"/>
              <a:buChar char="q"/>
            </a:pPr>
            <a:endParaRPr lang="en-US" sz="600" dirty="0">
              <a:solidFill>
                <a:schemeClr val="bg2">
                  <a:lumMod val="25000"/>
                </a:schemeClr>
              </a:solidFill>
            </a:endParaRPr>
          </a:p>
          <a:p>
            <a:pPr lvl="2">
              <a:buFont typeface="Wingdings" panose="05000000000000000000" pitchFamily="2" charset="2"/>
              <a:buChar char="q"/>
            </a:pPr>
            <a:r>
              <a:rPr lang="en-US" sz="1875" dirty="0">
                <a:solidFill>
                  <a:schemeClr val="bg2">
                    <a:lumMod val="25000"/>
                  </a:schemeClr>
                </a:solidFill>
              </a:rPr>
              <a:t>Step 8:	Conduct training for all stakeholders</a:t>
            </a:r>
          </a:p>
          <a:p>
            <a:pPr marL="0" lvl="2" indent="0">
              <a:buNone/>
              <a:tabLst>
                <a:tab pos="302419" algn="l"/>
              </a:tabLst>
            </a:pPr>
            <a:endParaRPr lang="en-US" sz="675" dirty="0">
              <a:solidFill>
                <a:srgbClr val="800000"/>
              </a:solidFill>
            </a:endParaRPr>
          </a:p>
          <a:p>
            <a:pPr marL="255985" lvl="2" indent="0">
              <a:buNone/>
            </a:pPr>
            <a:endParaRPr lang="en-US" sz="1950" dirty="0"/>
          </a:p>
        </p:txBody>
      </p:sp>
      <p:sp>
        <p:nvSpPr>
          <p:cNvPr id="4" name="Slide Number Placeholder 3"/>
          <p:cNvSpPr>
            <a:spLocks noGrp="1"/>
          </p:cNvSpPr>
          <p:nvPr>
            <p:ph type="sldNum" sz="quarter" idx="10"/>
          </p:nvPr>
        </p:nvSpPr>
        <p:spPr>
          <a:xfrm>
            <a:off x="27333" y="4887516"/>
            <a:ext cx="2133044" cy="273844"/>
          </a:xfrm>
        </p:spPr>
        <p:txBody>
          <a:bodyPr/>
          <a:lstStyle/>
          <a:p>
            <a:pPr>
              <a:defRPr/>
            </a:pPr>
            <a:fld id="{E923FAE3-4FEE-4828-8773-8CE579A96E4C}" type="slidenum">
              <a:rPr lang="en-US">
                <a:solidFill>
                  <a:srgbClr val="164B4F">
                    <a:lumMod val="90000"/>
                    <a:lumOff val="10000"/>
                  </a:srgbClr>
                </a:solidFill>
                <a:latin typeface="Euphemia"/>
              </a:rPr>
              <a:pPr>
                <a:defRPr/>
              </a:pPr>
              <a:t>82</a:t>
            </a:fld>
            <a:endParaRPr lang="en-US" dirty="0">
              <a:solidFill>
                <a:srgbClr val="164B4F">
                  <a:lumMod val="90000"/>
                  <a:lumOff val="10000"/>
                </a:srgbClr>
              </a:solidFill>
              <a:latin typeface="Euphemia"/>
            </a:endParaRPr>
          </a:p>
        </p:txBody>
      </p:sp>
      <p:pic>
        <p:nvPicPr>
          <p:cNvPr id="5" name="Picture 4" descr="A screenshot of a social media post with text and a blue sky&#10;&#10;Description generated with high confidence">
            <a:extLst>
              <a:ext uri="{FF2B5EF4-FFF2-40B4-BE49-F238E27FC236}">
                <a16:creationId xmlns:a16="http://schemas.microsoft.com/office/drawing/2014/main" id="{05C757C8-DF0B-4CC8-AFE3-984DB793D9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50846" y="2858349"/>
            <a:ext cx="1678854" cy="2181263"/>
          </a:xfrm>
          <a:prstGeom prst="rect">
            <a:avLst/>
          </a:prstGeom>
        </p:spPr>
      </p:pic>
      <p:pic>
        <p:nvPicPr>
          <p:cNvPr id="1026" name="Picture 2">
            <a:extLst>
              <a:ext uri="{FF2B5EF4-FFF2-40B4-BE49-F238E27FC236}">
                <a16:creationId xmlns:a16="http://schemas.microsoft.com/office/drawing/2014/main" id="{A7D267A5-5BF2-4354-AB70-8CC4C789E9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50846" y="647071"/>
            <a:ext cx="1678855" cy="2027233"/>
          </a:xfrm>
          <a:prstGeom prst="rect">
            <a:avLst/>
          </a:prstGeom>
          <a:noFill/>
          <a:ln>
            <a:solidFill>
              <a:schemeClr val="accent1">
                <a:hueOff val="0"/>
                <a:satOff val="0"/>
                <a:lumOff val="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868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17302"/>
            <a:ext cx="8229600" cy="514350"/>
          </a:xfrm>
        </p:spPr>
        <p:txBody>
          <a:bodyPr>
            <a:normAutofit/>
          </a:bodyPr>
          <a:lstStyle/>
          <a:p>
            <a:r>
              <a:rPr lang="en-US" b="1" dirty="0" err="1">
                <a:solidFill>
                  <a:schemeClr val="bg2">
                    <a:lumMod val="25000"/>
                  </a:schemeClr>
                </a:solidFill>
              </a:rPr>
              <a:t>Proacative</a:t>
            </a:r>
            <a:r>
              <a:rPr lang="en-US" b="1" dirty="0">
                <a:solidFill>
                  <a:schemeClr val="bg2">
                    <a:lumMod val="25000"/>
                  </a:schemeClr>
                </a:solidFill>
              </a:rPr>
              <a:t> BTAM Efforts in a Virtual Environment</a:t>
            </a:r>
          </a:p>
        </p:txBody>
      </p:sp>
      <p:sp>
        <p:nvSpPr>
          <p:cNvPr id="3" name="Content Placeholder 2"/>
          <p:cNvSpPr>
            <a:spLocks noGrp="1"/>
          </p:cNvSpPr>
          <p:nvPr>
            <p:ph idx="1"/>
          </p:nvPr>
        </p:nvSpPr>
        <p:spPr>
          <a:xfrm>
            <a:off x="647059" y="1155896"/>
            <a:ext cx="7943850" cy="3943350"/>
          </a:xfrm>
        </p:spPr>
        <p:txBody>
          <a:bodyPr>
            <a:normAutofit/>
          </a:bodyPr>
          <a:lstStyle/>
          <a:p>
            <a:pPr marL="0" lvl="2" indent="0">
              <a:buNone/>
            </a:pPr>
            <a:r>
              <a:rPr lang="en-US" sz="1800" dirty="0">
                <a:solidFill>
                  <a:schemeClr val="bg2">
                    <a:lumMod val="25000"/>
                  </a:schemeClr>
                </a:solidFill>
              </a:rPr>
              <a:t>**State laws must still be followed.**</a:t>
            </a:r>
          </a:p>
          <a:p>
            <a:pPr marL="128588" lvl="2" indent="-128588">
              <a:buFont typeface="Arial" panose="020B0604020202020204" pitchFamily="34" charset="0"/>
              <a:buChar char="•"/>
            </a:pPr>
            <a:endParaRPr lang="en-US" sz="1800" dirty="0">
              <a:solidFill>
                <a:schemeClr val="bg2">
                  <a:lumMod val="25000"/>
                </a:schemeClr>
              </a:solidFill>
            </a:endParaRPr>
          </a:p>
          <a:p>
            <a:pPr marL="342900" lvl="2" indent="-342900">
              <a:lnSpc>
                <a:spcPct val="110000"/>
              </a:lnSpc>
              <a:buFont typeface="Arial" panose="020B0604020202020204" pitchFamily="34" charset="0"/>
              <a:buChar char="•"/>
            </a:pPr>
            <a:r>
              <a:rPr lang="en-US" sz="1800" dirty="0">
                <a:solidFill>
                  <a:schemeClr val="bg2">
                    <a:lumMod val="25000"/>
                  </a:schemeClr>
                </a:solidFill>
              </a:rPr>
              <a:t>Provide direct instruction on acceptable and prohibited behaviors in a virtual environment </a:t>
            </a:r>
          </a:p>
          <a:p>
            <a:pPr marL="342900" lvl="2" indent="-342900">
              <a:lnSpc>
                <a:spcPct val="110000"/>
              </a:lnSpc>
              <a:buFont typeface="Arial" panose="020B0604020202020204" pitchFamily="34" charset="0"/>
              <a:buChar char="•"/>
            </a:pPr>
            <a:r>
              <a:rPr lang="en-US" sz="1800" dirty="0">
                <a:solidFill>
                  <a:schemeClr val="bg2">
                    <a:lumMod val="25000"/>
                  </a:schemeClr>
                </a:solidFill>
              </a:rPr>
              <a:t>Report concerning and prohibited behaviors using to BTAM team</a:t>
            </a:r>
          </a:p>
          <a:p>
            <a:pPr marL="342900" lvl="2" indent="-342900">
              <a:lnSpc>
                <a:spcPct val="110000"/>
              </a:lnSpc>
              <a:buFont typeface="Arial" panose="020B0604020202020204" pitchFamily="34" charset="0"/>
              <a:buChar char="•"/>
            </a:pPr>
            <a:r>
              <a:rPr lang="en-US" sz="1800" dirty="0">
                <a:solidFill>
                  <a:schemeClr val="bg2">
                    <a:lumMod val="25000"/>
                  </a:schemeClr>
                </a:solidFill>
              </a:rPr>
              <a:t>Use school psychologists, social workers, and counselors to provide mini social-emotional learning (SEL) lessons as part of regular online class time.</a:t>
            </a:r>
          </a:p>
          <a:p>
            <a:pPr marL="0" lvl="2" indent="0">
              <a:buNone/>
            </a:pPr>
            <a:endParaRPr lang="en-US" sz="1800" dirty="0">
              <a:solidFill>
                <a:schemeClr val="bg2">
                  <a:lumMod val="25000"/>
                </a:schemeClr>
              </a:solidFill>
            </a:endParaRPr>
          </a:p>
          <a:p>
            <a:pPr marL="0" lvl="2" indent="0">
              <a:buNone/>
            </a:pPr>
            <a:endParaRPr lang="en-US" sz="1800" dirty="0">
              <a:solidFill>
                <a:schemeClr val="bg2">
                  <a:lumMod val="25000"/>
                </a:schemeClr>
              </a:solidFill>
            </a:endParaRPr>
          </a:p>
          <a:p>
            <a:pPr marL="342900" lvl="2" indent="-342900"/>
            <a:endParaRPr lang="en-US" sz="1950" dirty="0">
              <a:solidFill>
                <a:schemeClr val="accent2">
                  <a:lumMod val="50000"/>
                </a:schemeClr>
              </a:solidFill>
            </a:endParaRPr>
          </a:p>
          <a:p>
            <a:pPr lvl="3"/>
            <a:endParaRPr lang="en-US" sz="1800" dirty="0">
              <a:solidFill>
                <a:schemeClr val="accent2">
                  <a:lumMod val="50000"/>
                </a:schemeClr>
              </a:solidFill>
            </a:endParaRPr>
          </a:p>
          <a:p>
            <a:pPr marL="385763" indent="-385763">
              <a:buFont typeface="+mj-lt"/>
              <a:buAutoNum type="arabicPeriod"/>
            </a:pPr>
            <a:endParaRPr lang="en-US" sz="600" dirty="0"/>
          </a:p>
        </p:txBody>
      </p:sp>
      <p:sp>
        <p:nvSpPr>
          <p:cNvPr id="4" name="Slide Number Placeholder 3"/>
          <p:cNvSpPr>
            <a:spLocks noGrp="1"/>
          </p:cNvSpPr>
          <p:nvPr>
            <p:ph type="sldNum" sz="quarter" idx="10"/>
          </p:nvPr>
        </p:nvSpPr>
        <p:spPr/>
        <p:txBody>
          <a:bodyPr/>
          <a:lstStyle/>
          <a:p>
            <a:pPr>
              <a:defRPr/>
            </a:pPr>
            <a:fld id="{E923FAE3-4FEE-4828-8773-8CE579A96E4C}" type="slidenum">
              <a:rPr lang="en-US">
                <a:solidFill>
                  <a:srgbClr val="164B4F">
                    <a:lumMod val="90000"/>
                    <a:lumOff val="10000"/>
                  </a:srgbClr>
                </a:solidFill>
                <a:latin typeface="Euphemia"/>
              </a:rPr>
              <a:pPr>
                <a:defRPr/>
              </a:pPr>
              <a:t>83</a:t>
            </a:fld>
            <a:endParaRPr lang="en-US" dirty="0">
              <a:solidFill>
                <a:srgbClr val="164B4F">
                  <a:lumMod val="90000"/>
                  <a:lumOff val="10000"/>
                </a:srgbClr>
              </a:solidFill>
              <a:latin typeface="Euphemia"/>
            </a:endParaRPr>
          </a:p>
        </p:txBody>
      </p:sp>
      <p:pic>
        <p:nvPicPr>
          <p:cNvPr id="6" name="Picture 5" descr="C:\Users\Gene\Desktop\Sigma Logo\Final\Sigma Logo final TIF format.tiff">
            <a:extLst>
              <a:ext uri="{FF2B5EF4-FFF2-40B4-BE49-F238E27FC236}">
                <a16:creationId xmlns:a16="http://schemas.microsoft.com/office/drawing/2014/main" id="{B4603A6C-E938-4EFE-8750-A84FBBC2DF97}"/>
              </a:ext>
            </a:extLst>
          </p:cNvPr>
          <p:cNvPicPr>
            <a:picLocks noChangeAspect="1" noChangeArrowheads="1"/>
          </p:cNvPicPr>
          <p:nvPr/>
        </p:nvPicPr>
        <p:blipFill>
          <a:blip r:embed="rId3" cstate="print"/>
          <a:srcRect/>
          <a:stretch>
            <a:fillRect/>
          </a:stretch>
        </p:blipFill>
        <p:spPr bwMode="auto">
          <a:xfrm>
            <a:off x="16175" y="4719738"/>
            <a:ext cx="1339251" cy="384477"/>
          </a:xfrm>
          <a:prstGeom prst="rect">
            <a:avLst/>
          </a:prstGeom>
          <a:noFill/>
        </p:spPr>
      </p:pic>
      <p:pic>
        <p:nvPicPr>
          <p:cNvPr id="8" name="Picture 7">
            <a:extLst>
              <a:ext uri="{FF2B5EF4-FFF2-40B4-BE49-F238E27FC236}">
                <a16:creationId xmlns:a16="http://schemas.microsoft.com/office/drawing/2014/main" id="{A08E75CF-6EFA-4F43-BB94-145B8F96A3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1001" y="4465795"/>
            <a:ext cx="1086200" cy="638420"/>
          </a:xfrm>
          <a:prstGeom prst="rect">
            <a:avLst/>
          </a:prstGeom>
        </p:spPr>
      </p:pic>
      <p:sp>
        <p:nvSpPr>
          <p:cNvPr id="9" name="TextBox 8">
            <a:extLst>
              <a:ext uri="{FF2B5EF4-FFF2-40B4-BE49-F238E27FC236}">
                <a16:creationId xmlns:a16="http://schemas.microsoft.com/office/drawing/2014/main" id="{DDC67966-8EFB-45C4-ACB6-3D67DABFD459}"/>
              </a:ext>
            </a:extLst>
          </p:cNvPr>
          <p:cNvSpPr txBox="1"/>
          <p:nvPr/>
        </p:nvSpPr>
        <p:spPr>
          <a:xfrm>
            <a:off x="1684808" y="4608631"/>
            <a:ext cx="6000750" cy="528606"/>
          </a:xfrm>
          <a:prstGeom prst="rect">
            <a:avLst/>
          </a:prstGeom>
          <a:noFill/>
        </p:spPr>
        <p:txBody>
          <a:bodyPr wrap="square" rtlCol="0">
            <a:spAutoFit/>
          </a:bodyPr>
          <a:lstStyle/>
          <a:p>
            <a:pPr algn="ctr">
              <a:lnSpc>
                <a:spcPct val="90000"/>
              </a:lnSpc>
            </a:pPr>
            <a:r>
              <a:rPr lang="en-US" sz="1050" dirty="0">
                <a:solidFill>
                  <a:srgbClr val="164B4F"/>
                </a:solidFill>
                <a:latin typeface="Euphemia"/>
              </a:rPr>
              <a:t>https://www.nasponline.org/resources-and-publications/resources-and-podcasts/covid-19-resource-center/crisis-and-mental-health-resources/behavior-threat-assessment-and-management-in-the-virtual-environment</a:t>
            </a:r>
          </a:p>
        </p:txBody>
      </p:sp>
    </p:spTree>
    <p:extLst>
      <p:ext uri="{BB962C8B-B14F-4D97-AF65-F5344CB8AC3E}">
        <p14:creationId xmlns:p14="http://schemas.microsoft.com/office/powerpoint/2010/main" val="3095564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097757"/>
            <a:ext cx="8515350" cy="3943350"/>
          </a:xfrm>
        </p:spPr>
        <p:txBody>
          <a:bodyPr>
            <a:normAutofit/>
          </a:bodyPr>
          <a:lstStyle/>
          <a:p>
            <a:pPr marL="85725" lvl="2" indent="0">
              <a:buNone/>
            </a:pPr>
            <a:r>
              <a:rPr lang="en-US" sz="1800" dirty="0">
                <a:solidFill>
                  <a:srgbClr val="7030A0"/>
                </a:solidFill>
              </a:rPr>
              <a:t>BTAM Teams</a:t>
            </a:r>
          </a:p>
          <a:p>
            <a:pPr marL="342900" lvl="2" indent="-257175">
              <a:lnSpc>
                <a:spcPct val="100000"/>
              </a:lnSpc>
              <a:buFont typeface="Arial" panose="020B0604020202020204" pitchFamily="34" charset="0"/>
              <a:buChar char="•"/>
            </a:pPr>
            <a:r>
              <a:rPr lang="en-US" sz="1800" dirty="0">
                <a:solidFill>
                  <a:schemeClr val="accent1">
                    <a:lumMod val="75000"/>
                  </a:schemeClr>
                </a:solidFill>
              </a:rPr>
              <a:t>Continue to follow BTAM process. </a:t>
            </a:r>
          </a:p>
          <a:p>
            <a:pPr marL="342900" lvl="2" indent="-257175">
              <a:lnSpc>
                <a:spcPct val="100000"/>
              </a:lnSpc>
              <a:buFont typeface="Arial" panose="020B0604020202020204" pitchFamily="34" charset="0"/>
              <a:buChar char="•"/>
            </a:pPr>
            <a:r>
              <a:rPr lang="en-US" sz="1800" dirty="0">
                <a:solidFill>
                  <a:schemeClr val="accent1">
                    <a:lumMod val="75000"/>
                  </a:schemeClr>
                </a:solidFill>
              </a:rPr>
              <a:t>Interviews and team discussions can be conducted in a virtual environment,</a:t>
            </a:r>
          </a:p>
          <a:p>
            <a:pPr marL="548640" lvl="3" indent="-257175">
              <a:lnSpc>
                <a:spcPct val="100000"/>
              </a:lnSpc>
              <a:buFont typeface="Arial" panose="020B0604020202020204" pitchFamily="34" charset="0"/>
              <a:buChar char="•"/>
            </a:pPr>
            <a:r>
              <a:rPr lang="en-US" sz="1800" dirty="0">
                <a:solidFill>
                  <a:schemeClr val="accent1">
                    <a:lumMod val="75000"/>
                  </a:schemeClr>
                </a:solidFill>
              </a:rPr>
              <a:t>Identify a secure video conferencing platform.  </a:t>
            </a:r>
          </a:p>
          <a:p>
            <a:pPr marL="342900" lvl="2" indent="-257175">
              <a:lnSpc>
                <a:spcPct val="100000"/>
              </a:lnSpc>
              <a:buFont typeface="Arial" panose="020B0604020202020204" pitchFamily="34" charset="0"/>
              <a:buChar char="•"/>
            </a:pPr>
            <a:r>
              <a:rPr lang="en-US" sz="1800" dirty="0">
                <a:solidFill>
                  <a:schemeClr val="accent1">
                    <a:lumMod val="75000"/>
                  </a:schemeClr>
                </a:solidFill>
              </a:rPr>
              <a:t>Determine how to access educational records and other data.</a:t>
            </a:r>
          </a:p>
          <a:p>
            <a:pPr marL="342900" lvl="2" indent="-257175">
              <a:lnSpc>
                <a:spcPct val="100000"/>
              </a:lnSpc>
              <a:buFont typeface="Arial" panose="020B0604020202020204" pitchFamily="34" charset="0"/>
              <a:buChar char="•"/>
            </a:pPr>
            <a:r>
              <a:rPr lang="en-US" sz="1800" dirty="0">
                <a:solidFill>
                  <a:schemeClr val="accent1">
                    <a:lumMod val="75000"/>
                  </a:schemeClr>
                </a:solidFill>
              </a:rPr>
              <a:t>Document efforts attempted to access information and limitations encountered</a:t>
            </a:r>
          </a:p>
          <a:p>
            <a:pPr marL="342900" lvl="2" indent="-257175">
              <a:lnSpc>
                <a:spcPct val="100000"/>
              </a:lnSpc>
              <a:buFont typeface="Arial" panose="020B0604020202020204" pitchFamily="34" charset="0"/>
              <a:buChar char="•"/>
            </a:pPr>
            <a:r>
              <a:rPr lang="en-US" sz="1800" dirty="0">
                <a:solidFill>
                  <a:schemeClr val="accent1">
                    <a:lumMod val="75000"/>
                  </a:schemeClr>
                </a:solidFill>
              </a:rPr>
              <a:t>Update law enforcement contact information</a:t>
            </a:r>
          </a:p>
          <a:p>
            <a:pPr marL="548640" lvl="3" indent="-257175">
              <a:lnSpc>
                <a:spcPct val="100000"/>
              </a:lnSpc>
              <a:buFont typeface="Arial" panose="020B0604020202020204" pitchFamily="34" charset="0"/>
              <a:buChar char="•"/>
            </a:pPr>
            <a:r>
              <a:rPr lang="en-US" sz="1800" dirty="0">
                <a:solidFill>
                  <a:schemeClr val="accent1">
                    <a:lumMod val="75000"/>
                  </a:schemeClr>
                </a:solidFill>
              </a:rPr>
              <a:t>SROs may be assigned other duties during school closures.</a:t>
            </a:r>
          </a:p>
          <a:p>
            <a:pPr marL="342900" lvl="2" indent="-342900">
              <a:buFont typeface="Arial" panose="020B0604020202020204" pitchFamily="34" charset="0"/>
              <a:buChar char="•"/>
            </a:pPr>
            <a:r>
              <a:rPr lang="en-US" sz="1800" dirty="0">
                <a:solidFill>
                  <a:schemeClr val="accent1">
                    <a:lumMod val="75000"/>
                  </a:schemeClr>
                </a:solidFill>
              </a:rPr>
              <a:t>Consider adding essential community members who can provide supports and follow up.</a:t>
            </a:r>
          </a:p>
          <a:p>
            <a:pPr marL="548640" lvl="3" indent="-257175">
              <a:lnSpc>
                <a:spcPct val="100000"/>
              </a:lnSpc>
              <a:buFont typeface="Arial" panose="020B0604020202020204" pitchFamily="34" charset="0"/>
              <a:buChar char="•"/>
            </a:pPr>
            <a:endParaRPr lang="en-US" sz="1500" dirty="0">
              <a:solidFill>
                <a:schemeClr val="accent2">
                  <a:lumMod val="50000"/>
                </a:schemeClr>
              </a:solidFill>
            </a:endParaRPr>
          </a:p>
        </p:txBody>
      </p:sp>
      <p:sp>
        <p:nvSpPr>
          <p:cNvPr id="4" name="Slide Number Placeholder 3"/>
          <p:cNvSpPr>
            <a:spLocks noGrp="1"/>
          </p:cNvSpPr>
          <p:nvPr>
            <p:ph type="sldNum" sz="quarter" idx="10"/>
          </p:nvPr>
        </p:nvSpPr>
        <p:spPr/>
        <p:txBody>
          <a:bodyPr/>
          <a:lstStyle/>
          <a:p>
            <a:pPr>
              <a:defRPr/>
            </a:pPr>
            <a:fld id="{E923FAE3-4FEE-4828-8773-8CE579A96E4C}" type="slidenum">
              <a:rPr lang="en-US">
                <a:solidFill>
                  <a:srgbClr val="164B4F">
                    <a:lumMod val="90000"/>
                    <a:lumOff val="10000"/>
                  </a:srgbClr>
                </a:solidFill>
                <a:latin typeface="Euphemia"/>
              </a:rPr>
              <a:pPr>
                <a:defRPr/>
              </a:pPr>
              <a:t>84</a:t>
            </a:fld>
            <a:endParaRPr lang="en-US" dirty="0">
              <a:solidFill>
                <a:srgbClr val="164B4F">
                  <a:lumMod val="90000"/>
                  <a:lumOff val="10000"/>
                </a:srgbClr>
              </a:solidFill>
              <a:latin typeface="Euphemia"/>
            </a:endParaRPr>
          </a:p>
        </p:txBody>
      </p:sp>
      <p:pic>
        <p:nvPicPr>
          <p:cNvPr id="6" name="Picture 5" descr="C:\Users\Gene\Desktop\Sigma Logo\Final\Sigma Logo final TIF format.tiff">
            <a:extLst>
              <a:ext uri="{FF2B5EF4-FFF2-40B4-BE49-F238E27FC236}">
                <a16:creationId xmlns:a16="http://schemas.microsoft.com/office/drawing/2014/main" id="{6F6BC77F-564B-4284-9FAA-5E25664E806D}"/>
              </a:ext>
            </a:extLst>
          </p:cNvPr>
          <p:cNvPicPr>
            <a:picLocks noChangeAspect="1" noChangeArrowheads="1"/>
          </p:cNvPicPr>
          <p:nvPr/>
        </p:nvPicPr>
        <p:blipFill>
          <a:blip r:embed="rId3" cstate="print"/>
          <a:srcRect/>
          <a:stretch>
            <a:fillRect/>
          </a:stretch>
        </p:blipFill>
        <p:spPr bwMode="auto">
          <a:xfrm>
            <a:off x="1191" y="4717466"/>
            <a:ext cx="1339251" cy="384477"/>
          </a:xfrm>
          <a:prstGeom prst="rect">
            <a:avLst/>
          </a:prstGeom>
          <a:noFill/>
        </p:spPr>
      </p:pic>
      <p:pic>
        <p:nvPicPr>
          <p:cNvPr id="8" name="Picture 7">
            <a:extLst>
              <a:ext uri="{FF2B5EF4-FFF2-40B4-BE49-F238E27FC236}">
                <a16:creationId xmlns:a16="http://schemas.microsoft.com/office/drawing/2014/main" id="{B7A910E8-B694-4E94-B7F6-95C5B3776B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1000" y="4442507"/>
            <a:ext cx="1085229" cy="637849"/>
          </a:xfrm>
          <a:prstGeom prst="rect">
            <a:avLst/>
          </a:prstGeom>
        </p:spPr>
      </p:pic>
      <p:sp>
        <p:nvSpPr>
          <p:cNvPr id="11" name="Title 1">
            <a:extLst>
              <a:ext uri="{FF2B5EF4-FFF2-40B4-BE49-F238E27FC236}">
                <a16:creationId xmlns:a16="http://schemas.microsoft.com/office/drawing/2014/main" id="{1BF03581-77D9-4769-B2D6-3584735850E7}"/>
              </a:ext>
            </a:extLst>
          </p:cNvPr>
          <p:cNvSpPr>
            <a:spLocks noGrp="1"/>
          </p:cNvSpPr>
          <p:nvPr>
            <p:ph type="title"/>
          </p:nvPr>
        </p:nvSpPr>
        <p:spPr>
          <a:xfrm>
            <a:off x="685800" y="348479"/>
            <a:ext cx="8229600" cy="514350"/>
          </a:xfrm>
        </p:spPr>
        <p:txBody>
          <a:bodyPr>
            <a:normAutofit fontScale="90000"/>
          </a:bodyPr>
          <a:lstStyle/>
          <a:p>
            <a:r>
              <a:rPr lang="en-US" b="1" dirty="0">
                <a:solidFill>
                  <a:schemeClr val="bg2">
                    <a:lumMod val="25000"/>
                  </a:schemeClr>
                </a:solidFill>
              </a:rPr>
              <a:t>Operating Threat Assessment Teams in a Virtual Environment</a:t>
            </a:r>
          </a:p>
        </p:txBody>
      </p:sp>
    </p:spTree>
    <p:extLst>
      <p:ext uri="{BB962C8B-B14F-4D97-AF65-F5344CB8AC3E}">
        <p14:creationId xmlns:p14="http://schemas.microsoft.com/office/powerpoint/2010/main" val="276557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4609" y="1124720"/>
            <a:ext cx="8343900" cy="3519487"/>
          </a:xfrm>
        </p:spPr>
        <p:txBody>
          <a:bodyPr>
            <a:normAutofit/>
          </a:bodyPr>
          <a:lstStyle/>
          <a:p>
            <a:pPr marL="63579" lvl="1"/>
            <a:r>
              <a:rPr lang="en-US" sz="1800" dirty="0">
                <a:solidFill>
                  <a:schemeClr val="accent1">
                    <a:lumMod val="75000"/>
                  </a:schemeClr>
                </a:solidFill>
              </a:rPr>
              <a:t>Daily virtual check-ins with student of concern and/or parents</a:t>
            </a:r>
          </a:p>
          <a:p>
            <a:pPr marL="475059" lvl="3"/>
            <a:r>
              <a:rPr lang="en-US" sz="1650" dirty="0">
                <a:solidFill>
                  <a:schemeClr val="accent1">
                    <a:lumMod val="75000"/>
                  </a:schemeClr>
                </a:solidFill>
              </a:rPr>
              <a:t>school psychologists, social workers, and counselors, mentor, coach, other community member</a:t>
            </a:r>
          </a:p>
          <a:p>
            <a:pPr marL="63579" lvl="1"/>
            <a:r>
              <a:rPr lang="en-US" sz="1800" dirty="0">
                <a:solidFill>
                  <a:schemeClr val="accent1">
                    <a:lumMod val="75000"/>
                  </a:schemeClr>
                </a:solidFill>
              </a:rPr>
              <a:t>Monitoring school email and Internet activity (on school devices)</a:t>
            </a:r>
          </a:p>
          <a:p>
            <a:pPr marL="63579" lvl="1"/>
            <a:r>
              <a:rPr lang="en-US" sz="1800" dirty="0">
                <a:solidFill>
                  <a:schemeClr val="accent1">
                    <a:lumMod val="75000"/>
                  </a:schemeClr>
                </a:solidFill>
              </a:rPr>
              <a:t>Teachers monitoring schoolwork and chats with classmates</a:t>
            </a:r>
          </a:p>
          <a:p>
            <a:pPr marL="63579" lvl="1"/>
            <a:r>
              <a:rPr lang="en-US" sz="1800" dirty="0">
                <a:solidFill>
                  <a:schemeClr val="accent1">
                    <a:lumMod val="75000"/>
                  </a:schemeClr>
                </a:solidFill>
              </a:rPr>
              <a:t>Guidance for parents on how to monitor, what to look for</a:t>
            </a:r>
          </a:p>
          <a:p>
            <a:pPr marL="63579" lvl="1"/>
            <a:r>
              <a:rPr lang="en-US" sz="1800" dirty="0">
                <a:solidFill>
                  <a:schemeClr val="accent1">
                    <a:lumMod val="75000"/>
                  </a:schemeClr>
                </a:solidFill>
              </a:rPr>
              <a:t>Connecting parents with support resources if needed</a:t>
            </a:r>
          </a:p>
          <a:p>
            <a:pPr marL="63579" lvl="1"/>
            <a:r>
              <a:rPr lang="en-US" sz="1800" dirty="0">
                <a:solidFill>
                  <a:schemeClr val="accent1">
                    <a:lumMod val="75000"/>
                  </a:schemeClr>
                </a:solidFill>
              </a:rPr>
              <a:t>Reduced social media presence for targets</a:t>
            </a:r>
          </a:p>
          <a:p>
            <a:pPr marL="63579" lvl="1"/>
            <a:r>
              <a:rPr lang="en-US" sz="1800" dirty="0">
                <a:solidFill>
                  <a:schemeClr val="accent1">
                    <a:lumMod val="75000"/>
                  </a:schemeClr>
                </a:solidFill>
              </a:rPr>
              <a:t>Involve law enforcement for home visits</a:t>
            </a:r>
          </a:p>
          <a:p>
            <a:pPr marL="63579" lvl="1"/>
            <a:r>
              <a:rPr lang="en-US" sz="1800" dirty="0">
                <a:solidFill>
                  <a:schemeClr val="accent1">
                    <a:lumMod val="75000"/>
                  </a:schemeClr>
                </a:solidFill>
              </a:rPr>
              <a:t>App-based support for depression, anxiety, and to build resiliency</a:t>
            </a:r>
          </a:p>
          <a:p>
            <a:pPr marL="385763" indent="-385763">
              <a:buFont typeface="+mj-lt"/>
              <a:buAutoNum type="arabicPeriod"/>
            </a:pPr>
            <a:endParaRPr lang="en-US" sz="600" dirty="0"/>
          </a:p>
        </p:txBody>
      </p:sp>
      <p:sp>
        <p:nvSpPr>
          <p:cNvPr id="4" name="Slide Number Placeholder 3"/>
          <p:cNvSpPr>
            <a:spLocks noGrp="1"/>
          </p:cNvSpPr>
          <p:nvPr>
            <p:ph type="sldNum" sz="quarter" idx="10"/>
          </p:nvPr>
        </p:nvSpPr>
        <p:spPr/>
        <p:txBody>
          <a:bodyPr/>
          <a:lstStyle/>
          <a:p>
            <a:pPr>
              <a:defRPr/>
            </a:pPr>
            <a:fld id="{E923FAE3-4FEE-4828-8773-8CE579A96E4C}" type="slidenum">
              <a:rPr lang="en-US">
                <a:solidFill>
                  <a:srgbClr val="164B4F">
                    <a:lumMod val="90000"/>
                    <a:lumOff val="10000"/>
                  </a:srgbClr>
                </a:solidFill>
                <a:latin typeface="Euphemia"/>
              </a:rPr>
              <a:pPr>
                <a:defRPr/>
              </a:pPr>
              <a:t>85</a:t>
            </a:fld>
            <a:endParaRPr lang="en-US" dirty="0">
              <a:solidFill>
                <a:srgbClr val="164B4F">
                  <a:lumMod val="90000"/>
                  <a:lumOff val="10000"/>
                </a:srgbClr>
              </a:solidFill>
              <a:latin typeface="Euphemia"/>
            </a:endParaRPr>
          </a:p>
        </p:txBody>
      </p:sp>
      <p:pic>
        <p:nvPicPr>
          <p:cNvPr id="6" name="Picture 5" descr="C:\Users\Gene\Desktop\Sigma Logo\Final\Sigma Logo final TIF format.tiff">
            <a:extLst>
              <a:ext uri="{FF2B5EF4-FFF2-40B4-BE49-F238E27FC236}">
                <a16:creationId xmlns:a16="http://schemas.microsoft.com/office/drawing/2014/main" id="{9B096AD1-8F16-4380-913B-17B7EA4F9F85}"/>
              </a:ext>
            </a:extLst>
          </p:cNvPr>
          <p:cNvPicPr>
            <a:picLocks noChangeAspect="1" noChangeArrowheads="1"/>
          </p:cNvPicPr>
          <p:nvPr/>
        </p:nvPicPr>
        <p:blipFill>
          <a:blip r:embed="rId3" cstate="print"/>
          <a:srcRect/>
          <a:stretch>
            <a:fillRect/>
          </a:stretch>
        </p:blipFill>
        <p:spPr bwMode="auto">
          <a:xfrm>
            <a:off x="114300" y="4711946"/>
            <a:ext cx="1339251" cy="384477"/>
          </a:xfrm>
          <a:prstGeom prst="rect">
            <a:avLst/>
          </a:prstGeom>
          <a:noFill/>
        </p:spPr>
      </p:pic>
      <p:pic>
        <p:nvPicPr>
          <p:cNvPr id="8" name="Picture 7">
            <a:extLst>
              <a:ext uri="{FF2B5EF4-FFF2-40B4-BE49-F238E27FC236}">
                <a16:creationId xmlns:a16="http://schemas.microsoft.com/office/drawing/2014/main" id="{41BCE750-E595-4A24-B15C-9C04B70FA2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5709" y="4382705"/>
            <a:ext cx="1187830" cy="698153"/>
          </a:xfrm>
          <a:prstGeom prst="rect">
            <a:avLst/>
          </a:prstGeom>
        </p:spPr>
      </p:pic>
      <p:sp>
        <p:nvSpPr>
          <p:cNvPr id="11" name="Title 1">
            <a:extLst>
              <a:ext uri="{FF2B5EF4-FFF2-40B4-BE49-F238E27FC236}">
                <a16:creationId xmlns:a16="http://schemas.microsoft.com/office/drawing/2014/main" id="{5D42F86D-A629-4103-932A-7D73059A35B2}"/>
              </a:ext>
            </a:extLst>
          </p:cNvPr>
          <p:cNvSpPr txBox="1">
            <a:spLocks/>
          </p:cNvSpPr>
          <p:nvPr/>
        </p:nvSpPr>
        <p:spPr>
          <a:xfrm>
            <a:off x="684609" y="29684"/>
            <a:ext cx="8229600" cy="514350"/>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defTabSz="685800"/>
            <a:r>
              <a:rPr lang="en-US" sz="2400" b="1" dirty="0">
                <a:solidFill>
                  <a:srgbClr val="C5E5EC">
                    <a:lumMod val="25000"/>
                  </a:srgbClr>
                </a:solidFill>
                <a:latin typeface="Euphemia"/>
              </a:rPr>
              <a:t>Intervention &amp; Management in a Virtual Environment</a:t>
            </a:r>
          </a:p>
        </p:txBody>
      </p:sp>
    </p:spTree>
    <p:extLst>
      <p:ext uri="{BB962C8B-B14F-4D97-AF65-F5344CB8AC3E}">
        <p14:creationId xmlns:p14="http://schemas.microsoft.com/office/powerpoint/2010/main" val="1302021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22D02-C9A3-44E0-B627-143F428BD6E7}"/>
              </a:ext>
            </a:extLst>
          </p:cNvPr>
          <p:cNvSpPr>
            <a:spLocks noGrp="1"/>
          </p:cNvSpPr>
          <p:nvPr>
            <p:ph type="title"/>
          </p:nvPr>
        </p:nvSpPr>
        <p:spPr>
          <a:xfrm>
            <a:off x="571500" y="73610"/>
            <a:ext cx="7200900" cy="514350"/>
          </a:xfrm>
        </p:spPr>
        <p:txBody>
          <a:bodyPr/>
          <a:lstStyle/>
          <a:p>
            <a:r>
              <a:rPr lang="en-US" dirty="0"/>
              <a:t>Threat Assessment Resources</a:t>
            </a:r>
          </a:p>
        </p:txBody>
      </p:sp>
      <p:sp>
        <p:nvSpPr>
          <p:cNvPr id="3" name="Content Placeholder 2">
            <a:extLst>
              <a:ext uri="{FF2B5EF4-FFF2-40B4-BE49-F238E27FC236}">
                <a16:creationId xmlns:a16="http://schemas.microsoft.com/office/drawing/2014/main" id="{81CB1589-B824-458E-BC9F-E0EF402C128A}"/>
              </a:ext>
            </a:extLst>
          </p:cNvPr>
          <p:cNvSpPr>
            <a:spLocks noGrp="1"/>
          </p:cNvSpPr>
          <p:nvPr>
            <p:ph idx="1"/>
          </p:nvPr>
        </p:nvSpPr>
        <p:spPr>
          <a:xfrm>
            <a:off x="684610" y="742950"/>
            <a:ext cx="8287940" cy="4583908"/>
          </a:xfrm>
        </p:spPr>
        <p:txBody>
          <a:bodyPr>
            <a:noAutofit/>
          </a:bodyPr>
          <a:lstStyle/>
          <a:p>
            <a:r>
              <a:rPr lang="en-US" sz="1350" dirty="0"/>
              <a:t>Protecting America’s Schools. A U.S. Secret Service Analysis of Targeted School Violence (2019)</a:t>
            </a:r>
          </a:p>
          <a:p>
            <a:pPr lvl="1"/>
            <a:r>
              <a:rPr lang="en-US" sz="1200" dirty="0">
                <a:solidFill>
                  <a:schemeClr val="tx2"/>
                </a:solidFill>
                <a:hlinkClick r:id="rId2">
                  <a:extLst>
                    <a:ext uri="{A12FA001-AC4F-418D-AE19-62706E023703}">
                      <ahyp:hlinkClr xmlns:ahyp="http://schemas.microsoft.com/office/drawing/2018/hyperlinkcolor" xmlns="" val="tx"/>
                    </a:ext>
                  </a:extLst>
                </a:hlinkClick>
              </a:rPr>
              <a:t>https://www.secretservice.gov/protection/ntac/</a:t>
            </a:r>
            <a:endParaRPr lang="en-US" sz="1200" dirty="0">
              <a:solidFill>
                <a:schemeClr val="tx2"/>
              </a:solidFill>
            </a:endParaRPr>
          </a:p>
          <a:p>
            <a:pPr marL="257175" indent="-257175"/>
            <a:r>
              <a:rPr lang="en-US" sz="1350" dirty="0"/>
              <a:t>Enhancing School Safety Using a Threat Assessment Model: An Operational Guide for Preventing Targeted School Violence (2018)</a:t>
            </a:r>
          </a:p>
          <a:p>
            <a:pPr marL="466487" lvl="1" indent="-257175"/>
            <a:r>
              <a:rPr lang="en-US" sz="1200" dirty="0">
                <a:solidFill>
                  <a:schemeClr val="tx2"/>
                </a:solidFill>
                <a:hlinkClick r:id="rId3">
                  <a:extLst>
                    <a:ext uri="{A12FA001-AC4F-418D-AE19-62706E023703}">
                      <ahyp:hlinkClr xmlns:ahyp="http://schemas.microsoft.com/office/drawing/2018/hyperlinkcolor" xmlns="" val="tx"/>
                    </a:ext>
                  </a:extLst>
                </a:hlinkClick>
              </a:rPr>
              <a:t>https://www.dhs.gov/sites/default/files/publications/18_0711_USSS_NTACEnhancing-School-Safety-Guide.pdf</a:t>
            </a:r>
            <a:endParaRPr lang="en-US" sz="1200" dirty="0">
              <a:solidFill>
                <a:schemeClr val="tx2"/>
              </a:solidFill>
            </a:endParaRPr>
          </a:p>
          <a:p>
            <a:pPr marL="257175" indent="-257175"/>
            <a:r>
              <a:rPr lang="en-US" sz="1350" dirty="0">
                <a:solidFill>
                  <a:schemeClr val="tx1">
                    <a:lumMod val="90000"/>
                    <a:lumOff val="10000"/>
                  </a:schemeClr>
                </a:solidFill>
                <a:latin typeface="Euphemia" panose="020B0503040102020104" pitchFamily="34" charset="0"/>
              </a:rPr>
              <a:t>Making Prevention a Reality: Identifying, Assessing &amp; Managing the Threat of Targeted Attacks (2017) </a:t>
            </a:r>
          </a:p>
          <a:p>
            <a:pPr lvl="1"/>
            <a:r>
              <a:rPr lang="en-US" sz="1200" dirty="0">
                <a:solidFill>
                  <a:srgbClr val="000000"/>
                </a:solidFill>
                <a:latin typeface="Euphemia" panose="020B0503040102020104" pitchFamily="34" charset="0"/>
              </a:rPr>
              <a:t>www.fbi.gov/file-repository/making-prevention-a-reality.pdf </a:t>
            </a:r>
          </a:p>
          <a:p>
            <a:pPr marL="257175" indent="-257175"/>
            <a:r>
              <a:rPr lang="en-US" sz="1350" dirty="0"/>
              <a:t>Reeves, M.A. &amp; Brock, S.B. (2017). School Behavioral Threat Assessment and Management. Journal of Contemporary School Psychology, 1-15. Doi: 10.1007/s40688-017-0158-6.</a:t>
            </a:r>
            <a:endParaRPr lang="en-US" sz="1200" dirty="0"/>
          </a:p>
          <a:p>
            <a:pPr lvl="1"/>
            <a:r>
              <a:rPr lang="en-US" sz="1200" dirty="0">
                <a:solidFill>
                  <a:schemeClr val="tx2"/>
                </a:solidFill>
                <a:hlinkClick r:id="rId4">
                  <a:extLst>
                    <a:ext uri="{A12FA001-AC4F-418D-AE19-62706E023703}">
                      <ahyp:hlinkClr xmlns:ahyp="http://schemas.microsoft.com/office/drawing/2018/hyperlinkcolor" xmlns="" val="tx"/>
                    </a:ext>
                  </a:extLst>
                </a:hlinkClick>
              </a:rPr>
              <a:t>http://link.springer.com/article/10.1007/s40688-017-0158-6</a:t>
            </a:r>
            <a:endParaRPr lang="en-US" sz="1200" dirty="0"/>
          </a:p>
          <a:p>
            <a:r>
              <a:rPr lang="en-US" sz="1350" dirty="0"/>
              <a:t>School Resource Officers, School Law Enforcement Units, and Family Educational Rights and Privacy Act (FERPA). (2019)</a:t>
            </a:r>
          </a:p>
          <a:p>
            <a:pPr lvl="2">
              <a:buFont typeface="Arial" panose="020B0604020202020204" pitchFamily="34" charset="0"/>
              <a:buChar char="•"/>
            </a:pPr>
            <a:r>
              <a:rPr lang="en-US" sz="1200" dirty="0">
                <a:solidFill>
                  <a:schemeClr val="tx2"/>
                </a:solidFill>
                <a:hlinkClick r:id="rId5">
                  <a:extLst>
                    <a:ext uri="{A12FA001-AC4F-418D-AE19-62706E023703}">
                      <ahyp:hlinkClr xmlns:ahyp="http://schemas.microsoft.com/office/drawing/2018/hyperlinkcolor" xmlns="" val="tx"/>
                    </a:ext>
                  </a:extLst>
                </a:hlinkClick>
              </a:rPr>
              <a:t>https://studentprivacy.ed.gov/sites/default/files/resource_document/file/SRO_FAQs_2-5-19_0.pdf</a:t>
            </a:r>
            <a:endParaRPr lang="en-US" sz="1200" dirty="0">
              <a:solidFill>
                <a:schemeClr val="tx2"/>
              </a:solidFill>
            </a:endParaRPr>
          </a:p>
          <a:p>
            <a:r>
              <a:rPr lang="en-US" sz="1350" dirty="0"/>
              <a:t>NASP COVID-19 &amp; Virtual Resources</a:t>
            </a:r>
          </a:p>
          <a:p>
            <a:pPr lvl="1">
              <a:buFont typeface="Arial" panose="020B0604020202020204" pitchFamily="34" charset="0"/>
              <a:buChar char="•"/>
            </a:pPr>
            <a:r>
              <a:rPr lang="en-US" sz="1200" dirty="0">
                <a:solidFill>
                  <a:schemeClr val="tx2"/>
                </a:solidFill>
                <a:hlinkClick r:id="rId6">
                  <a:extLst>
                    <a:ext uri="{A12FA001-AC4F-418D-AE19-62706E023703}">
                      <ahyp:hlinkClr xmlns:ahyp="http://schemas.microsoft.com/office/drawing/2018/hyperlinkcolor" xmlns="" val="tx"/>
                    </a:ext>
                  </a:extLst>
                </a:hlinkClick>
              </a:rPr>
              <a:t>https://www.nasponline.org/resources-and-publications/resources-and-podcasts/covid-19-resource-center/crisis-and-mental-health-resources/behavior-threat-assessment-and-management-in-the-virtual-environment</a:t>
            </a:r>
            <a:endParaRPr lang="en-US" sz="1200" dirty="0">
              <a:solidFill>
                <a:schemeClr val="tx2"/>
              </a:solidFill>
            </a:endParaRPr>
          </a:p>
          <a:p>
            <a:pPr lvl="1">
              <a:buFont typeface="Arial" panose="020B0604020202020204" pitchFamily="34" charset="0"/>
              <a:buChar char="•"/>
            </a:pPr>
            <a:endParaRPr lang="en-US" sz="1200" dirty="0"/>
          </a:p>
        </p:txBody>
      </p:sp>
      <p:sp>
        <p:nvSpPr>
          <p:cNvPr id="4" name="Slide Number Placeholder 3">
            <a:extLst>
              <a:ext uri="{FF2B5EF4-FFF2-40B4-BE49-F238E27FC236}">
                <a16:creationId xmlns:a16="http://schemas.microsoft.com/office/drawing/2014/main" id="{4B6502CC-8607-4F05-8D1D-9B0B1B166747}"/>
              </a:ext>
            </a:extLst>
          </p:cNvPr>
          <p:cNvSpPr>
            <a:spLocks noGrp="1"/>
          </p:cNvSpPr>
          <p:nvPr>
            <p:ph type="sldNum" sz="quarter" idx="12"/>
          </p:nvPr>
        </p:nvSpPr>
        <p:spPr/>
        <p:txBody>
          <a:bodyPr/>
          <a:lstStyle/>
          <a:p>
            <a:fld id="{81FEFA0A-2F20-4B60-98C6-5FFDA469AA1C}" type="slidenum">
              <a:rPr lang="en-US">
                <a:solidFill>
                  <a:srgbClr val="164B4F">
                    <a:lumMod val="90000"/>
                    <a:lumOff val="10000"/>
                  </a:srgbClr>
                </a:solidFill>
                <a:latin typeface="Euphemia"/>
              </a:rPr>
              <a:pPr/>
              <a:t>86</a:t>
            </a:fld>
            <a:endParaRPr lang="en-US" dirty="0">
              <a:solidFill>
                <a:srgbClr val="164B4F">
                  <a:lumMod val="90000"/>
                  <a:lumOff val="10000"/>
                </a:srgbClr>
              </a:solidFill>
              <a:latin typeface="Euphemia"/>
            </a:endParaRPr>
          </a:p>
        </p:txBody>
      </p:sp>
    </p:spTree>
    <p:extLst>
      <p:ext uri="{BB962C8B-B14F-4D97-AF65-F5344CB8AC3E}">
        <p14:creationId xmlns:p14="http://schemas.microsoft.com/office/powerpoint/2010/main" val="178333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4CEF7FE-363B-44F1-8B43-E802EB6BA218}"/>
              </a:ext>
            </a:extLst>
          </p:cNvPr>
          <p:cNvSpPr txBox="1">
            <a:spLocks/>
          </p:cNvSpPr>
          <p:nvPr/>
        </p:nvSpPr>
        <p:spPr>
          <a:xfrm>
            <a:off x="400050" y="285750"/>
            <a:ext cx="7943851" cy="4857750"/>
          </a:xfrm>
          <a:prstGeom prst="rect">
            <a:avLst/>
          </a:prstGeom>
        </p:spPr>
        <p:txBody>
          <a:bodyPr>
            <a:noAutofit/>
          </a:bodyPr>
          <a:lst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a:lstStyle>
          <a:p>
            <a:pPr marL="0" indent="0" algn="ctr" defTabSz="685800">
              <a:spcBef>
                <a:spcPts val="1200"/>
              </a:spcBef>
              <a:buNone/>
            </a:pPr>
            <a:r>
              <a:rPr lang="en-US" b="1" dirty="0">
                <a:solidFill>
                  <a:prstClr val="white"/>
                </a:solidFill>
                <a:effectLst>
                  <a:outerShdw blurRad="38100" dist="38100" dir="2700000" algn="tl">
                    <a:srgbClr val="000000">
                      <a:alpha val="43137"/>
                    </a:srgbClr>
                  </a:outerShdw>
                </a:effectLst>
                <a:latin typeface="Lucida Handwriting" panose="03010101010101010101" pitchFamily="66" charset="0"/>
              </a:rPr>
              <a:t>IT IS POSSIBLE TO PREPARE FOR THE FUTURE WITHOUT KNOWING WHAT IT WILL BE.</a:t>
            </a:r>
          </a:p>
          <a:p>
            <a:pPr marL="0" indent="0" algn="ctr" defTabSz="685800">
              <a:spcBef>
                <a:spcPts val="1200"/>
              </a:spcBef>
              <a:buNone/>
            </a:pPr>
            <a:endParaRPr lang="en-US" sz="900" b="1" dirty="0">
              <a:solidFill>
                <a:prstClr val="white"/>
              </a:solidFill>
              <a:effectLst>
                <a:outerShdw blurRad="38100" dist="38100" dir="2700000" algn="tl">
                  <a:srgbClr val="000000">
                    <a:alpha val="43137"/>
                  </a:srgbClr>
                </a:outerShdw>
              </a:effectLst>
              <a:latin typeface="Lucida Handwriting" panose="03010101010101010101" pitchFamily="66" charset="0"/>
            </a:endParaRPr>
          </a:p>
          <a:p>
            <a:pPr marL="0" indent="0" algn="ctr" defTabSz="685800">
              <a:spcBef>
                <a:spcPts val="1200"/>
              </a:spcBef>
              <a:buNone/>
            </a:pPr>
            <a:r>
              <a:rPr lang="en-US" b="1" dirty="0">
                <a:solidFill>
                  <a:prstClr val="white"/>
                </a:solidFill>
                <a:effectLst>
                  <a:outerShdw blurRad="38100" dist="38100" dir="2700000" algn="tl">
                    <a:srgbClr val="000000">
                      <a:alpha val="43137"/>
                    </a:srgbClr>
                  </a:outerShdw>
                </a:effectLst>
                <a:latin typeface="Lucida Handwriting" panose="03010101010101010101" pitchFamily="66" charset="0"/>
              </a:rPr>
              <a:t>THE PRIMARY WAY TO PREPARE FOR THE UNKNOWN IS TO ATTEND TO THE QUALITY OF OUR RELATIONSHIPS, </a:t>
            </a:r>
          </a:p>
          <a:p>
            <a:pPr marL="0" indent="0" algn="ctr" defTabSz="685800">
              <a:spcBef>
                <a:spcPts val="1200"/>
              </a:spcBef>
              <a:buNone/>
            </a:pPr>
            <a:endParaRPr lang="en-US" sz="900" b="1" dirty="0">
              <a:solidFill>
                <a:prstClr val="white"/>
              </a:solidFill>
              <a:effectLst>
                <a:outerShdw blurRad="38100" dist="38100" dir="2700000" algn="tl">
                  <a:srgbClr val="000000">
                    <a:alpha val="43137"/>
                  </a:srgbClr>
                </a:outerShdw>
              </a:effectLst>
              <a:latin typeface="Lucida Handwriting" panose="03010101010101010101" pitchFamily="66" charset="0"/>
            </a:endParaRPr>
          </a:p>
          <a:p>
            <a:pPr marL="0" indent="0" algn="ctr" defTabSz="685800">
              <a:spcBef>
                <a:spcPts val="1200"/>
              </a:spcBef>
              <a:buNone/>
            </a:pPr>
            <a:r>
              <a:rPr lang="en-US" b="1" dirty="0">
                <a:solidFill>
                  <a:prstClr val="white"/>
                </a:solidFill>
                <a:effectLst>
                  <a:outerShdw blurRad="38100" dist="38100" dir="2700000" algn="tl">
                    <a:srgbClr val="000000">
                      <a:alpha val="43137"/>
                    </a:srgbClr>
                  </a:outerShdw>
                </a:effectLst>
                <a:latin typeface="Lucida Handwriting" panose="03010101010101010101" pitchFamily="66" charset="0"/>
              </a:rPr>
              <a:t>TO HOW WELL WE KNOW AND TRUST</a:t>
            </a:r>
          </a:p>
          <a:p>
            <a:pPr marL="0" indent="0" algn="ctr" defTabSz="685800">
              <a:spcBef>
                <a:spcPts val="1200"/>
              </a:spcBef>
              <a:buNone/>
            </a:pPr>
            <a:r>
              <a:rPr lang="en-US" b="1" dirty="0">
                <a:solidFill>
                  <a:prstClr val="white"/>
                </a:solidFill>
                <a:effectLst>
                  <a:outerShdw blurRad="38100" dist="38100" dir="2700000" algn="tl">
                    <a:srgbClr val="000000">
                      <a:alpha val="43137"/>
                    </a:srgbClr>
                  </a:outerShdw>
                </a:effectLst>
                <a:latin typeface="Lucida Handwriting" panose="03010101010101010101" pitchFamily="66" charset="0"/>
              </a:rPr>
              <a:t>ONE ANOTHER. </a:t>
            </a:r>
          </a:p>
          <a:p>
            <a:pPr marL="0" indent="0" algn="ctr" defTabSz="685800">
              <a:spcBef>
                <a:spcPts val="1200"/>
              </a:spcBef>
              <a:buNone/>
            </a:pPr>
            <a:endParaRPr lang="en-US" dirty="0">
              <a:solidFill>
                <a:srgbClr val="7030A0"/>
              </a:solidFill>
              <a:latin typeface="Lucida Handwriting" panose="03010101010101010101" pitchFamily="66" charset="0"/>
            </a:endParaRPr>
          </a:p>
          <a:p>
            <a:pPr marL="0" indent="0" algn="ctr" defTabSz="685800">
              <a:spcBef>
                <a:spcPts val="1200"/>
              </a:spcBef>
              <a:buNone/>
            </a:pPr>
            <a:r>
              <a:rPr lang="en-US" sz="1500" dirty="0">
                <a:solidFill>
                  <a:prstClr val="white"/>
                </a:solidFill>
                <a:latin typeface="Lucida Handwriting" panose="03010101010101010101" pitchFamily="66" charset="0"/>
              </a:rPr>
              <a:t>MARGARET WHEATLEY | 2004</a:t>
            </a:r>
          </a:p>
        </p:txBody>
      </p:sp>
    </p:spTree>
    <p:extLst>
      <p:ext uri="{BB962C8B-B14F-4D97-AF65-F5344CB8AC3E}">
        <p14:creationId xmlns:p14="http://schemas.microsoft.com/office/powerpoint/2010/main" val="37300087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0011" y="139148"/>
            <a:ext cx="6429428" cy="2400300"/>
          </a:xfrm>
        </p:spPr>
        <p:txBody>
          <a:bodyPr>
            <a:normAutofit/>
          </a:bodyPr>
          <a:lstStyle/>
          <a:p>
            <a:r>
              <a:rPr lang="en-US" dirty="0"/>
              <a:t/>
            </a:r>
            <a:br>
              <a:rPr lang="en-US" dirty="0"/>
            </a:br>
            <a:endParaRPr lang="en-US" dirty="0"/>
          </a:p>
        </p:txBody>
      </p:sp>
      <p:sp>
        <p:nvSpPr>
          <p:cNvPr id="4" name="Subtitle 2">
            <a:extLst>
              <a:ext uri="{FF2B5EF4-FFF2-40B4-BE49-F238E27FC236}">
                <a16:creationId xmlns:a16="http://schemas.microsoft.com/office/drawing/2014/main" id="{474AC53F-2686-48B5-9604-4C0D704D6B04}"/>
              </a:ext>
            </a:extLst>
          </p:cNvPr>
          <p:cNvSpPr txBox="1">
            <a:spLocks/>
          </p:cNvSpPr>
          <p:nvPr/>
        </p:nvSpPr>
        <p:spPr>
          <a:xfrm>
            <a:off x="1400175" y="2800350"/>
            <a:ext cx="6343650" cy="1028700"/>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0"/>
              </a:spcBef>
              <a:buFont typeface="Arial"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Euphemia"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Font typeface="Euphemia"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Font typeface="Euphemia"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Font typeface="Euphemia"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Font typeface="Euphemia"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Font typeface="Euphemia"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Font typeface="Euphemia" pitchFamily="34" charset="0"/>
              <a:buNone/>
              <a:defRPr sz="1600" kern="1200">
                <a:solidFill>
                  <a:schemeClr val="tx1">
                    <a:tint val="75000"/>
                  </a:schemeClr>
                </a:solidFill>
                <a:latin typeface="+mn-lt"/>
                <a:ea typeface="+mn-ea"/>
                <a:cs typeface="+mn-cs"/>
              </a:defRPr>
            </a:lvl9pPr>
          </a:lstStyle>
          <a:p>
            <a:pPr defTabSz="685800"/>
            <a:endParaRPr lang="en-US" sz="1800" i="1" dirty="0">
              <a:solidFill>
                <a:srgbClr val="164B4F"/>
              </a:solidFill>
              <a:latin typeface="Euphemia"/>
            </a:endParaRPr>
          </a:p>
        </p:txBody>
      </p:sp>
      <p:sp>
        <p:nvSpPr>
          <p:cNvPr id="6" name="Slide Number Placeholder 5">
            <a:extLst>
              <a:ext uri="{FF2B5EF4-FFF2-40B4-BE49-F238E27FC236}">
                <a16:creationId xmlns:a16="http://schemas.microsoft.com/office/drawing/2014/main" id="{C2E0823E-A8F2-42C1-86AF-F8BA292DBB62}"/>
              </a:ext>
            </a:extLst>
          </p:cNvPr>
          <p:cNvSpPr>
            <a:spLocks noGrp="1"/>
          </p:cNvSpPr>
          <p:nvPr>
            <p:ph type="sldNum" sz="quarter" idx="12"/>
          </p:nvPr>
        </p:nvSpPr>
        <p:spPr>
          <a:xfrm>
            <a:off x="6983175" y="4869657"/>
            <a:ext cx="2133044" cy="273844"/>
          </a:xfrm>
        </p:spPr>
        <p:txBody>
          <a:bodyPr/>
          <a:lstStyle/>
          <a:p>
            <a:fld id="{81FEFA0A-2F20-4B60-98C6-5FFDA469AA1C}" type="slidenum">
              <a:rPr lang="en-US">
                <a:solidFill>
                  <a:srgbClr val="164B4F">
                    <a:lumMod val="90000"/>
                    <a:lumOff val="10000"/>
                  </a:srgbClr>
                </a:solidFill>
                <a:latin typeface="Euphemia"/>
              </a:rPr>
              <a:pPr/>
              <a:t>88</a:t>
            </a:fld>
            <a:endParaRPr lang="en-US" dirty="0">
              <a:solidFill>
                <a:srgbClr val="164B4F">
                  <a:lumMod val="90000"/>
                  <a:lumOff val="10000"/>
                </a:srgbClr>
              </a:solidFill>
              <a:latin typeface="Euphemia"/>
            </a:endParaRPr>
          </a:p>
        </p:txBody>
      </p:sp>
      <p:sp>
        <p:nvSpPr>
          <p:cNvPr id="9" name="Content Placeholder 6">
            <a:extLst>
              <a:ext uri="{FF2B5EF4-FFF2-40B4-BE49-F238E27FC236}">
                <a16:creationId xmlns:a16="http://schemas.microsoft.com/office/drawing/2014/main" id="{F09D8838-C779-4EDC-8EBD-EEDE44AB1ECC}"/>
              </a:ext>
            </a:extLst>
          </p:cNvPr>
          <p:cNvSpPr txBox="1">
            <a:spLocks/>
          </p:cNvSpPr>
          <p:nvPr/>
        </p:nvSpPr>
        <p:spPr>
          <a:xfrm>
            <a:off x="980433" y="336985"/>
            <a:ext cx="7183135" cy="1893706"/>
          </a:xfrm>
          <a:prstGeom prst="rect">
            <a:avLst/>
          </a:prstGeom>
        </p:spPr>
        <p:txBody>
          <a:bodyPr/>
          <a:lstStyle>
            <a:lvl1pPr marL="342900" indent="-342900" algn="l" defTabSz="457200" rtl="0" eaLnBrk="1" latinLnBrk="0" hangingPunct="1">
              <a:spcBef>
                <a:spcPts val="400"/>
              </a:spcBef>
              <a:spcAft>
                <a:spcPts val="400"/>
              </a:spcAft>
              <a:buClr>
                <a:srgbClr val="FF0000"/>
              </a:buClr>
              <a:buFont typeface="Arial"/>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400"/>
              </a:spcBef>
              <a:spcAft>
                <a:spcPts val="400"/>
              </a:spcAft>
              <a:buClr>
                <a:srgbClr val="FF0000"/>
              </a:buClr>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400"/>
              </a:spcBef>
              <a:spcAft>
                <a:spcPts val="400"/>
              </a:spcAft>
              <a:buClr>
                <a:srgbClr val="FF0000"/>
              </a:buClr>
              <a:buFont typeface="Arial"/>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342900">
              <a:spcBef>
                <a:spcPts val="300"/>
              </a:spcBef>
              <a:spcAft>
                <a:spcPts val="300"/>
              </a:spcAft>
              <a:buNone/>
              <a:defRPr/>
            </a:pPr>
            <a:r>
              <a:rPr lang="en-US" sz="2400" b="1" dirty="0">
                <a:solidFill>
                  <a:prstClr val="black"/>
                </a:solidFill>
              </a:rPr>
              <a:t>Melissa A. Reeves, Ph.D., NCSP, </a:t>
            </a:r>
            <a:r>
              <a:rPr lang="en-US" sz="2400" b="1" dirty="0" smtClean="0">
                <a:solidFill>
                  <a:prstClr val="black"/>
                </a:solidFill>
              </a:rPr>
              <a:t>LCMHC</a:t>
            </a:r>
            <a:endParaRPr lang="en-US" sz="2400" b="1" dirty="0">
              <a:solidFill>
                <a:prstClr val="black"/>
              </a:solidFill>
            </a:endParaRPr>
          </a:p>
          <a:p>
            <a:pPr marL="0" indent="0" algn="ctr" defTabSz="342900">
              <a:spcBef>
                <a:spcPts val="300"/>
              </a:spcBef>
              <a:spcAft>
                <a:spcPts val="300"/>
              </a:spcAft>
              <a:buNone/>
              <a:defRPr/>
            </a:pPr>
            <a:r>
              <a:rPr lang="en-US" sz="1950" dirty="0">
                <a:solidFill>
                  <a:prstClr val="black"/>
                </a:solidFill>
              </a:rPr>
              <a:t>School Psychologist</a:t>
            </a:r>
          </a:p>
          <a:p>
            <a:pPr marL="0" indent="0" algn="ctr" defTabSz="342900">
              <a:spcBef>
                <a:spcPts val="300"/>
              </a:spcBef>
              <a:spcAft>
                <a:spcPts val="300"/>
              </a:spcAft>
              <a:buNone/>
              <a:defRPr/>
            </a:pPr>
            <a:r>
              <a:rPr lang="en-US" sz="1950" dirty="0">
                <a:solidFill>
                  <a:prstClr val="black"/>
                </a:solidFill>
              </a:rPr>
              <a:t>Licensed Clinical Mental Health Counselor</a:t>
            </a:r>
          </a:p>
          <a:p>
            <a:pPr marL="0" indent="0" algn="ctr" defTabSz="342900">
              <a:spcBef>
                <a:spcPts val="300"/>
              </a:spcBef>
              <a:spcAft>
                <a:spcPts val="300"/>
              </a:spcAft>
              <a:buNone/>
              <a:defRPr/>
            </a:pPr>
            <a:r>
              <a:rPr lang="en-US" sz="1950" dirty="0">
                <a:solidFill>
                  <a:prstClr val="black"/>
                </a:solidFill>
              </a:rPr>
              <a:t>License Special Education Teacher</a:t>
            </a:r>
          </a:p>
          <a:p>
            <a:pPr marL="0" indent="0" algn="ctr" defTabSz="342900">
              <a:spcBef>
                <a:spcPts val="300"/>
              </a:spcBef>
              <a:spcAft>
                <a:spcPts val="300"/>
              </a:spcAft>
              <a:buNone/>
              <a:defRPr/>
            </a:pPr>
            <a:r>
              <a:rPr lang="en-US" sz="1950" dirty="0">
                <a:solidFill>
                  <a:prstClr val="black"/>
                </a:solidFill>
              </a:rPr>
              <a:t>Associate Professor, Winthrop University, SC</a:t>
            </a:r>
          </a:p>
          <a:p>
            <a:pPr marL="0" indent="0" algn="ctr" defTabSz="342900">
              <a:spcBef>
                <a:spcPts val="300"/>
              </a:spcBef>
              <a:spcAft>
                <a:spcPts val="300"/>
              </a:spcAft>
              <a:buNone/>
              <a:defRPr/>
            </a:pPr>
            <a:r>
              <a:rPr lang="en-US" sz="2400" b="1" dirty="0">
                <a:solidFill>
                  <a:srgbClr val="094A96"/>
                </a:solidFill>
                <a:hlinkClick r:id="rId3">
                  <a:extLst>
                    <a:ext uri="{A12FA001-AC4F-418D-AE19-62706E023703}">
                      <ahyp:hlinkClr xmlns:ahyp="http://schemas.microsoft.com/office/drawing/2018/hyperlinkcolor" xmlns="" val="tx"/>
                    </a:ext>
                  </a:extLst>
                </a:hlinkClick>
              </a:rPr>
              <a:t>drmelissareeves@gmail.com</a:t>
            </a:r>
            <a:r>
              <a:rPr lang="en-US" sz="2400" b="1" dirty="0">
                <a:solidFill>
                  <a:srgbClr val="094A96"/>
                </a:solidFill>
              </a:rPr>
              <a:t> or </a:t>
            </a:r>
            <a:r>
              <a:rPr lang="en-US" sz="2400" b="1" dirty="0">
                <a:solidFill>
                  <a:srgbClr val="094A96"/>
                </a:solidFill>
                <a:hlinkClick r:id="rId4">
                  <a:extLst>
                    <a:ext uri="{A12FA001-AC4F-418D-AE19-62706E023703}">
                      <ahyp:hlinkClr xmlns:ahyp="http://schemas.microsoft.com/office/drawing/2018/hyperlinkcolor" xmlns="" val="tx"/>
                    </a:ext>
                  </a:extLst>
                </a:hlinkClick>
              </a:rPr>
              <a:t>reevesm@winthrop.edu</a:t>
            </a:r>
            <a:r>
              <a:rPr lang="en-US" sz="2400" b="1" dirty="0">
                <a:solidFill>
                  <a:srgbClr val="094A96"/>
                </a:solidFill>
              </a:rPr>
              <a:t> </a:t>
            </a:r>
          </a:p>
        </p:txBody>
      </p:sp>
      <p:sp>
        <p:nvSpPr>
          <p:cNvPr id="11" name="TextBox 10">
            <a:extLst>
              <a:ext uri="{FF2B5EF4-FFF2-40B4-BE49-F238E27FC236}">
                <a16:creationId xmlns:a16="http://schemas.microsoft.com/office/drawing/2014/main" id="{38194FC1-EF92-4C13-A962-B9D648A9F282}"/>
              </a:ext>
            </a:extLst>
          </p:cNvPr>
          <p:cNvSpPr txBox="1"/>
          <p:nvPr/>
        </p:nvSpPr>
        <p:spPr>
          <a:xfrm>
            <a:off x="1200150" y="4602157"/>
            <a:ext cx="8514160" cy="415498"/>
          </a:xfrm>
          <a:prstGeom prst="rect">
            <a:avLst/>
          </a:prstGeom>
          <a:noFill/>
        </p:spPr>
        <p:txBody>
          <a:bodyPr wrap="square" rtlCol="0">
            <a:spAutoFit/>
          </a:bodyPr>
          <a:lstStyle/>
          <a:p>
            <a:r>
              <a:rPr lang="en-US" sz="2100" dirty="0">
                <a:solidFill>
                  <a:srgbClr val="094A9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xmlns="" val="tx"/>
                    </a:ext>
                  </a:extLst>
                </a:hlinkClick>
              </a:rPr>
              <a:t>https://www.linkedin.com/in/melissa-a-louvar-reeves-388b97bb/</a:t>
            </a:r>
            <a:endParaRPr lang="en-US" sz="2100" dirty="0">
              <a:solidFill>
                <a:srgbClr val="094A96"/>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2E7C0AEC-3638-43AF-8D1E-3CDB6FA13867}"/>
              </a:ext>
            </a:extLst>
          </p:cNvPr>
          <p:cNvSpPr txBox="1"/>
          <p:nvPr/>
        </p:nvSpPr>
        <p:spPr>
          <a:xfrm>
            <a:off x="1100834" y="4019395"/>
            <a:ext cx="3471166" cy="415498"/>
          </a:xfrm>
          <a:prstGeom prst="rect">
            <a:avLst/>
          </a:prstGeom>
          <a:noFill/>
        </p:spPr>
        <p:txBody>
          <a:bodyPr wrap="square" rtlCol="0">
            <a:spAutoFit/>
          </a:bodyPr>
          <a:lstStyle/>
          <a:p>
            <a:r>
              <a:rPr lang="en-US" dirty="0">
                <a:solidFill>
                  <a:srgbClr val="164B4F"/>
                </a:solidFill>
                <a:latin typeface="Euphemia"/>
              </a:rPr>
              <a:t> </a:t>
            </a:r>
            <a:r>
              <a:rPr lang="en-US" sz="2100" dirty="0">
                <a:solidFill>
                  <a:srgbClr val="094A96"/>
                </a:solidFill>
                <a:latin typeface="Arial" panose="020B0604020202020204" pitchFamily="34" charset="0"/>
                <a:cs typeface="Arial" panose="020B0604020202020204" pitchFamily="34" charset="0"/>
              </a:rPr>
              <a:t>@melissareevessp</a:t>
            </a:r>
            <a:endParaRPr lang="en-US" sz="2100" dirty="0">
              <a:solidFill>
                <a:srgbClr val="164B4F"/>
              </a:solidFill>
              <a:latin typeface="Arial" panose="020B0604020202020204" pitchFamily="34" charset="0"/>
              <a:cs typeface="Arial" panose="020B0604020202020204" pitchFamily="34" charset="0"/>
            </a:endParaRPr>
          </a:p>
        </p:txBody>
      </p:sp>
      <p:pic>
        <p:nvPicPr>
          <p:cNvPr id="15" name="Picture 2" descr="Image result for twitter icon">
            <a:hlinkClick r:id="rId6"/>
            <a:extLst>
              <a:ext uri="{FF2B5EF4-FFF2-40B4-BE49-F238E27FC236}">
                <a16:creationId xmlns:a16="http://schemas.microsoft.com/office/drawing/2014/main" id="{DAD4D7AE-C4B6-4EE1-9BE3-884AF950FB7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2264" y="4047168"/>
            <a:ext cx="312241" cy="31224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mage result for linkedin icon">
            <a:hlinkClick r:id="rId8"/>
            <a:extLst>
              <a:ext uri="{FF2B5EF4-FFF2-40B4-BE49-F238E27FC236}">
                <a16:creationId xmlns:a16="http://schemas.microsoft.com/office/drawing/2014/main" id="{7A8BADEF-8716-40B1-9290-E39E06B601D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1838" y="4617031"/>
            <a:ext cx="362667" cy="362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36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4"/>
          <p:cNvSpPr>
            <a:spLocks noGrp="1" noChangeArrowheads="1"/>
          </p:cNvSpPr>
          <p:nvPr>
            <p:ph type="ctrTitle"/>
          </p:nvPr>
        </p:nvSpPr>
        <p:spPr>
          <a:xfrm>
            <a:off x="525050" y="2067441"/>
            <a:ext cx="5334000" cy="2097564"/>
          </a:xfrm>
        </p:spPr>
        <p:txBody>
          <a:bodyPr>
            <a:noAutofit/>
          </a:bodyPr>
          <a:lstStyle/>
          <a:p>
            <a:pPr algn="ctr"/>
            <a:r>
              <a:rPr lang="en-US" sz="3600" dirty="0"/>
              <a:t>Integrating Tiered Supports For Promoting Mental Wellbeing</a:t>
            </a:r>
            <a:r>
              <a:rPr lang="en-US" sz="3600" i="1" dirty="0"/>
              <a:t/>
            </a:r>
            <a:br>
              <a:rPr lang="en-US" sz="3600" i="1" dirty="0"/>
            </a:br>
            <a:r>
              <a:rPr lang="en-US" sz="3600" i="1" dirty="0"/>
              <a:t/>
            </a:r>
            <a:br>
              <a:rPr lang="en-US" sz="3600" i="1" dirty="0"/>
            </a:br>
            <a:r>
              <a:rPr lang="en-US" sz="2400" i="1" dirty="0"/>
              <a:t>Don Kincaid</a:t>
            </a:r>
            <a:br>
              <a:rPr lang="en-US" sz="2400" i="1" dirty="0"/>
            </a:br>
            <a:r>
              <a:rPr lang="en-US" sz="2400" i="1" dirty="0"/>
              <a:t>Florida’s PBIS Project</a:t>
            </a:r>
            <a:br>
              <a:rPr lang="en-US" sz="2400" i="1" dirty="0"/>
            </a:br>
            <a:endParaRPr lang="en-US" sz="2400" dirty="0">
              <a:latin typeface="Arial" charset="0"/>
              <a:ea typeface="ＭＳ Ｐゴシック" charset="0"/>
              <a:cs typeface="ＭＳ Ｐゴシック" charset="0"/>
            </a:endParaRPr>
          </a:p>
        </p:txBody>
      </p:sp>
      <p:sp>
        <p:nvSpPr>
          <p:cNvPr id="2" name="Subtitle 1"/>
          <p:cNvSpPr>
            <a:spLocks noGrp="1"/>
          </p:cNvSpPr>
          <p:nvPr>
            <p:ph type="subTitle" idx="1"/>
          </p:nvPr>
        </p:nvSpPr>
        <p:spPr/>
        <p:txBody>
          <a:bodyPr/>
          <a:lstStyle/>
          <a:p>
            <a:pPr algn="ctr">
              <a:defRPr/>
            </a:pPr>
            <a:r>
              <a:rPr lang="en-US" b="1" dirty="0"/>
              <a:t/>
            </a:r>
            <a:br>
              <a:rPr lang="en-US" b="1" dirty="0"/>
            </a:br>
            <a:r>
              <a:rPr lang="en-US" sz="2100" b="1" dirty="0"/>
              <a:t/>
            </a:r>
            <a:br>
              <a:rPr lang="en-US" sz="2100" b="1" dirty="0"/>
            </a:br>
            <a:r>
              <a:rPr lang="en-US" sz="2100" b="1" dirty="0"/>
              <a:t/>
            </a:r>
            <a:br>
              <a:rPr lang="en-US" sz="2100" b="1" dirty="0"/>
            </a:br>
            <a:endParaRPr lang="en-US" sz="1800" b="1" dirty="0"/>
          </a:p>
        </p:txBody>
      </p:sp>
      <p:sp>
        <p:nvSpPr>
          <p:cNvPr id="3" name="Rectangle 2"/>
          <p:cNvSpPr/>
          <p:nvPr/>
        </p:nvSpPr>
        <p:spPr>
          <a:xfrm>
            <a:off x="5115623" y="4706382"/>
            <a:ext cx="2656778" cy="496290"/>
          </a:xfrm>
          <a:prstGeom prst="rect">
            <a:avLst/>
          </a:prstGeom>
        </p:spPr>
        <p:txBody>
          <a:bodyPr wrap="square">
            <a:spAutoFit/>
          </a:bodyPr>
          <a:lstStyle/>
          <a:p>
            <a:pPr algn="r"/>
            <a:r>
              <a:rPr lang="en-US" sz="525" dirty="0">
                <a:solidFill>
                  <a:prstClr val="white">
                    <a:lumMod val="65000"/>
                  </a:prstClr>
                </a:solidFill>
                <a:latin typeface="Calibri"/>
              </a:rPr>
              <a:t>This presentation was developed in part under grant number 5H79SM061890 from the Substance Abuse and Mental Health Services Administration (SAMHSA), U.S. Department of Health and Human Services (HHS). The views, policies, and opinions expressed are those of the authors and do not necessarily reflect those of SAMHSA or HHS.</a:t>
            </a:r>
            <a:br>
              <a:rPr lang="en-US" sz="525" dirty="0">
                <a:solidFill>
                  <a:prstClr val="white">
                    <a:lumMod val="65000"/>
                  </a:prstClr>
                </a:solidFill>
                <a:latin typeface="Calibri"/>
              </a:rPr>
            </a:br>
            <a:endParaRPr lang="en-US" sz="525" dirty="0">
              <a:solidFill>
                <a:prstClr val="white">
                  <a:lumMod val="65000"/>
                </a:prstClr>
              </a:solidFill>
              <a:latin typeface="Calibri"/>
            </a:endParaRPr>
          </a:p>
        </p:txBody>
      </p:sp>
    </p:spTree>
    <p:custDataLst>
      <p:tags r:id="rId1"/>
    </p:custDataLst>
    <p:extLst>
      <p:ext uri="{BB962C8B-B14F-4D97-AF65-F5344CB8AC3E}">
        <p14:creationId xmlns:p14="http://schemas.microsoft.com/office/powerpoint/2010/main" val="734912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dirty="0"/>
              <a:t>But</a:t>
            </a:r>
          </a:p>
        </p:txBody>
      </p:sp>
      <p:sp>
        <p:nvSpPr>
          <p:cNvPr id="34819" name="Content Placeholder 2"/>
          <p:cNvSpPr>
            <a:spLocks noGrp="1"/>
          </p:cNvSpPr>
          <p:nvPr>
            <p:ph idx="1"/>
          </p:nvPr>
        </p:nvSpPr>
        <p:spPr/>
        <p:txBody>
          <a:bodyPr/>
          <a:lstStyle/>
          <a:p>
            <a:r>
              <a:rPr lang="en-US" altLang="en-US"/>
              <a:t>SMH programs and services continue to develop in an ad hoc manner, and</a:t>
            </a:r>
          </a:p>
          <a:p>
            <a:r>
              <a:rPr lang="en-US" altLang="en-US"/>
              <a:t>LACK AN IMPLEMENTATION STRUCTURE</a:t>
            </a:r>
          </a:p>
        </p:txBody>
      </p:sp>
    </p:spTree>
    <p:extLst>
      <p:ext uri="{BB962C8B-B14F-4D97-AF65-F5344CB8AC3E}">
        <p14:creationId xmlns:p14="http://schemas.microsoft.com/office/powerpoint/2010/main" val="421325683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9924"/>
            <a:ext cx="8229600" cy="765572"/>
          </a:xfrm>
        </p:spPr>
        <p:txBody>
          <a:bodyPr>
            <a:normAutofit/>
          </a:bodyPr>
          <a:lstStyle/>
          <a:p>
            <a:r>
              <a:rPr lang="en-US" sz="3600" dirty="0"/>
              <a:t>Goals For Today</a:t>
            </a:r>
          </a:p>
        </p:txBody>
      </p:sp>
      <p:sp>
        <p:nvSpPr>
          <p:cNvPr id="3" name="Content Placeholder 2"/>
          <p:cNvSpPr>
            <a:spLocks noGrp="1"/>
          </p:cNvSpPr>
          <p:nvPr>
            <p:ph idx="1"/>
          </p:nvPr>
        </p:nvSpPr>
        <p:spPr>
          <a:xfrm>
            <a:off x="382043" y="1338433"/>
            <a:ext cx="8229600" cy="3508772"/>
          </a:xfrm>
        </p:spPr>
        <p:txBody>
          <a:bodyPr>
            <a:normAutofit/>
          </a:bodyPr>
          <a:lstStyle/>
          <a:p>
            <a:r>
              <a:rPr lang="en-US" sz="2700" dirty="0">
                <a:latin typeface="Times New Roman" panose="02020603050405020304" pitchFamily="18" charset="0"/>
                <a:cs typeface="Times New Roman" panose="02020603050405020304" pitchFamily="18" charset="0"/>
              </a:rPr>
              <a:t>Understanding the Need</a:t>
            </a:r>
          </a:p>
          <a:p>
            <a:r>
              <a:rPr lang="en-US" sz="2700" dirty="0">
                <a:latin typeface="Times New Roman" panose="02020603050405020304" pitchFamily="18" charset="0"/>
                <a:cs typeface="Times New Roman" panose="02020603050405020304" pitchFamily="18" charset="0"/>
              </a:rPr>
              <a:t>Define Complete Mental Health</a:t>
            </a:r>
          </a:p>
          <a:p>
            <a:r>
              <a:rPr lang="en-US" sz="2700" dirty="0">
                <a:latin typeface="Times New Roman" panose="02020603050405020304" pitchFamily="18" charset="0"/>
                <a:cs typeface="Times New Roman" panose="02020603050405020304" pitchFamily="18" charset="0"/>
              </a:rPr>
              <a:t>Review how critical features of PBIS Framework promote complete MH</a:t>
            </a:r>
          </a:p>
          <a:p>
            <a:r>
              <a:rPr lang="en-US" sz="2700" dirty="0">
                <a:latin typeface="Times New Roman" panose="02020603050405020304" pitchFamily="18" charset="0"/>
                <a:cs typeface="Times New Roman" panose="02020603050405020304" pitchFamily="18" charset="0"/>
              </a:rPr>
              <a:t>Provide resources and identify enhancements to PBIS framework to support promotion of MH</a:t>
            </a:r>
          </a:p>
        </p:txBody>
      </p:sp>
    </p:spTree>
    <p:extLst>
      <p:ext uri="{BB962C8B-B14F-4D97-AF65-F5344CB8AC3E}">
        <p14:creationId xmlns:p14="http://schemas.microsoft.com/office/powerpoint/2010/main" val="55998202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702391074"/>
              </p:ext>
            </p:extLst>
          </p:nvPr>
        </p:nvGraphicFramePr>
        <p:xfrm>
          <a:off x="1385887" y="767357"/>
          <a:ext cx="6529388" cy="39004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itle 1"/>
          <p:cNvSpPr txBox="1">
            <a:spLocks/>
          </p:cNvSpPr>
          <p:nvPr/>
        </p:nvSpPr>
        <p:spPr>
          <a:xfrm>
            <a:off x="1365791" y="171451"/>
            <a:ext cx="6172200" cy="765572"/>
          </a:xfrm>
          <a:prstGeom prst="rect">
            <a:avLst/>
          </a:prstGeom>
        </p:spPr>
        <p:txBody>
          <a:bodyPr/>
          <a:lstStyle>
            <a:lvl1pPr algn="l" defTabSz="914400" rtl="0" eaLnBrk="1" latinLnBrk="0" hangingPunct="1">
              <a:spcBef>
                <a:spcPct val="0"/>
              </a:spcBef>
              <a:buNone/>
              <a:defRPr sz="2800" b="1" kern="1200">
                <a:solidFill>
                  <a:schemeClr val="tx2"/>
                </a:solidFill>
                <a:latin typeface="Century Gothic" panose="020B0502020202020204" pitchFamily="34" charset="0"/>
                <a:ea typeface="+mj-ea"/>
                <a:cs typeface="+mj-cs"/>
              </a:defRPr>
            </a:lvl1pPr>
          </a:lstStyle>
          <a:p>
            <a:pPr defTabSz="685800"/>
            <a:r>
              <a:rPr lang="en-US" sz="2100" dirty="0">
                <a:solidFill>
                  <a:srgbClr val="0065A4"/>
                </a:solidFill>
              </a:rPr>
              <a:t>Description of the Problem</a:t>
            </a:r>
          </a:p>
        </p:txBody>
      </p:sp>
    </p:spTree>
    <p:custDataLst>
      <p:tags r:id="rId1"/>
    </p:custDataLst>
    <p:extLst>
      <p:ext uri="{BB962C8B-B14F-4D97-AF65-F5344CB8AC3E}">
        <p14:creationId xmlns:p14="http://schemas.microsoft.com/office/powerpoint/2010/main" val="22046967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3553" y="277699"/>
            <a:ext cx="6172200" cy="765572"/>
          </a:xfrm>
        </p:spPr>
        <p:txBody>
          <a:bodyPr/>
          <a:lstStyle/>
          <a:p>
            <a:r>
              <a:rPr lang="en-US" dirty="0"/>
              <a:t>The Need is Largely Unmet</a:t>
            </a:r>
          </a:p>
        </p:txBody>
      </p:sp>
      <p:graphicFrame>
        <p:nvGraphicFramePr>
          <p:cNvPr id="4" name="Content Placeholder 3"/>
          <p:cNvGraphicFramePr>
            <a:graphicFrameLocks noGrp="1"/>
          </p:cNvGraphicFramePr>
          <p:nvPr>
            <p:ph idx="1"/>
          </p:nvPr>
        </p:nvGraphicFramePr>
        <p:xfrm>
          <a:off x="1371600" y="914400"/>
          <a:ext cx="6377940" cy="39433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 Box 4"/>
          <p:cNvSpPr txBox="1">
            <a:spLocks noChangeArrowheads="1"/>
          </p:cNvSpPr>
          <p:nvPr/>
        </p:nvSpPr>
        <p:spPr bwMode="auto">
          <a:xfrm>
            <a:off x="4857750" y="4857751"/>
            <a:ext cx="2031698" cy="276999"/>
          </a:xfrm>
          <a:prstGeom prst="rect">
            <a:avLst/>
          </a:prstGeom>
          <a:noFill/>
          <a:ln w="9525">
            <a:noFill/>
            <a:miter lim="800000"/>
            <a:headEnd/>
            <a:tailEnd/>
          </a:ln>
        </p:spPr>
        <p:txBody>
          <a:bodyPr wrap="square">
            <a:spAutoFit/>
          </a:bodyPr>
          <a:lstStyle/>
          <a:p>
            <a:r>
              <a:rPr lang="en-US" sz="1200" dirty="0">
                <a:solidFill>
                  <a:srgbClr val="444444"/>
                </a:solidFill>
                <a:latin typeface="Calibri"/>
              </a:rPr>
              <a:t>- </a:t>
            </a:r>
            <a:r>
              <a:rPr lang="en-US" sz="1200" dirty="0" err="1">
                <a:solidFill>
                  <a:srgbClr val="444444"/>
                </a:solidFill>
                <a:latin typeface="Calibri"/>
              </a:rPr>
              <a:t>Merikangas</a:t>
            </a:r>
            <a:r>
              <a:rPr lang="en-US" sz="1200" dirty="0">
                <a:solidFill>
                  <a:srgbClr val="444444"/>
                </a:solidFill>
                <a:latin typeface="Calibri"/>
              </a:rPr>
              <a:t>, et al., 2011</a:t>
            </a:r>
          </a:p>
        </p:txBody>
      </p:sp>
    </p:spTree>
    <p:custDataLst>
      <p:tags r:id="rId1"/>
    </p:custDataLst>
    <p:extLst>
      <p:ext uri="{BB962C8B-B14F-4D97-AF65-F5344CB8AC3E}">
        <p14:creationId xmlns:p14="http://schemas.microsoft.com/office/powerpoint/2010/main" val="6794823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0229" y="28575"/>
            <a:ext cx="6172200" cy="857250"/>
          </a:xfrm>
        </p:spPr>
        <p:txBody>
          <a:bodyPr/>
          <a:lstStyle/>
          <a:p>
            <a:r>
              <a:rPr lang="en-US" dirty="0"/>
              <a:t>Goals of Mental Health Services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41472317"/>
              </p:ext>
            </p:extLst>
          </p:nvPr>
        </p:nvGraphicFramePr>
        <p:xfrm>
          <a:off x="1230230" y="457201"/>
          <a:ext cx="6770771" cy="45708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p:cNvSpPr txBox="1"/>
          <p:nvPr/>
        </p:nvSpPr>
        <p:spPr>
          <a:xfrm>
            <a:off x="4972050" y="4820335"/>
            <a:ext cx="1779654" cy="230832"/>
          </a:xfrm>
          <a:prstGeom prst="rect">
            <a:avLst/>
          </a:prstGeom>
          <a:noFill/>
        </p:spPr>
        <p:txBody>
          <a:bodyPr wrap="none" rtlCol="0">
            <a:spAutoFit/>
          </a:bodyPr>
          <a:lstStyle/>
          <a:p>
            <a:r>
              <a:rPr lang="en-US" sz="900" dirty="0">
                <a:solidFill>
                  <a:srgbClr val="444444"/>
                </a:solidFill>
                <a:latin typeface="Calibri"/>
              </a:rPr>
              <a:t> (Doll, Cummings, &amp; </a:t>
            </a:r>
            <a:r>
              <a:rPr lang="en-US" sz="900" dirty="0" err="1">
                <a:solidFill>
                  <a:srgbClr val="444444"/>
                </a:solidFill>
                <a:latin typeface="Calibri"/>
              </a:rPr>
              <a:t>Chapla</a:t>
            </a:r>
            <a:r>
              <a:rPr lang="en-US" sz="900" dirty="0">
                <a:solidFill>
                  <a:srgbClr val="444444"/>
                </a:solidFill>
                <a:latin typeface="Calibri"/>
              </a:rPr>
              <a:t>, 2014)</a:t>
            </a:r>
          </a:p>
        </p:txBody>
      </p:sp>
    </p:spTree>
    <p:custDataLst>
      <p:tags r:id="rId1"/>
    </p:custDataLst>
    <p:extLst>
      <p:ext uri="{BB962C8B-B14F-4D97-AF65-F5344CB8AC3E}">
        <p14:creationId xmlns:p14="http://schemas.microsoft.com/office/powerpoint/2010/main" val="84092833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Effects of The Pandemic And Supporting Resilience</a:t>
            </a:r>
          </a:p>
        </p:txBody>
      </p:sp>
      <p:pic>
        <p:nvPicPr>
          <p:cNvPr id="6" name="Content Placeholder 5"/>
          <p:cNvPicPr>
            <a:picLocks noGrp="1" noChangeAspect="1"/>
          </p:cNvPicPr>
          <p:nvPr>
            <p:ph idx="1"/>
          </p:nvPr>
        </p:nvPicPr>
        <p:blipFill>
          <a:blip r:embed="rId2"/>
          <a:stretch>
            <a:fillRect/>
          </a:stretch>
        </p:blipFill>
        <p:spPr>
          <a:xfrm>
            <a:off x="5351046" y="1645396"/>
            <a:ext cx="3657599" cy="1471877"/>
          </a:xfrm>
          <a:prstGeom prst="rect">
            <a:avLst/>
          </a:prstGeom>
          <a:ln w="88900" cap="sq" cmpd="thickThin">
            <a:solidFill>
              <a:srgbClr val="000000"/>
            </a:solidFill>
            <a:prstDash val="solid"/>
            <a:miter lim="800000"/>
          </a:ln>
          <a:effectLst>
            <a:innerShdw blurRad="76200">
              <a:srgbClr val="000000"/>
            </a:innerShdw>
          </a:effectLst>
        </p:spPr>
      </p:pic>
      <p:sp>
        <p:nvSpPr>
          <p:cNvPr id="7" name="Rectangle 6"/>
          <p:cNvSpPr/>
          <p:nvPr/>
        </p:nvSpPr>
        <p:spPr>
          <a:xfrm>
            <a:off x="99261" y="4362823"/>
            <a:ext cx="7615989" cy="715581"/>
          </a:xfrm>
          <a:prstGeom prst="rect">
            <a:avLst/>
          </a:prstGeom>
        </p:spPr>
        <p:txBody>
          <a:bodyPr wrap="square">
            <a:spAutoFit/>
          </a:bodyPr>
          <a:lstStyle/>
          <a:p>
            <a:r>
              <a:rPr lang="en-US">
                <a:solidFill>
                  <a:srgbClr val="444444"/>
                </a:solidFill>
                <a:latin typeface="Calibri"/>
                <a:hlinkClick r:id="rId3"/>
              </a:rPr>
              <a:t>https://www.childtrends.org/publications/ways-to-promote-childrens-resilience-to-the-covid-19-pandemic</a:t>
            </a:r>
            <a:endParaRPr lang="en-US">
              <a:solidFill>
                <a:srgbClr val="444444"/>
              </a:solidFill>
              <a:latin typeface="Calibri"/>
            </a:endParaRPr>
          </a:p>
          <a:p>
            <a:endParaRPr lang="en-US" dirty="0">
              <a:solidFill>
                <a:srgbClr val="444444"/>
              </a:solidFill>
              <a:latin typeface="Calibri"/>
            </a:endParaRPr>
          </a:p>
        </p:txBody>
      </p:sp>
      <p:pic>
        <p:nvPicPr>
          <p:cNvPr id="11" name="Picture 10"/>
          <p:cNvPicPr>
            <a:picLocks noChangeAspect="1"/>
          </p:cNvPicPr>
          <p:nvPr/>
        </p:nvPicPr>
        <p:blipFill>
          <a:blip r:embed="rId4"/>
          <a:stretch>
            <a:fillRect/>
          </a:stretch>
        </p:blipFill>
        <p:spPr>
          <a:xfrm>
            <a:off x="276726" y="971551"/>
            <a:ext cx="4877113" cy="33237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3090509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457201" y="124765"/>
            <a:ext cx="8088228" cy="38900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391027" y="4251865"/>
            <a:ext cx="8361947"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a:solidFill>
                  <a:srgbClr val="444444"/>
                </a:solidFill>
                <a:latin typeface="Calibri"/>
              </a:rPr>
              <a:t>Students with </a:t>
            </a:r>
            <a:r>
              <a:rPr lang="en-US" b="1" dirty="0">
                <a:solidFill>
                  <a:srgbClr val="444444"/>
                </a:solidFill>
                <a:latin typeface="Calibri"/>
              </a:rPr>
              <a:t>complete mental health </a:t>
            </a:r>
            <a:r>
              <a:rPr lang="en-US" dirty="0">
                <a:solidFill>
                  <a:srgbClr val="444444"/>
                </a:solidFill>
                <a:latin typeface="Calibri"/>
              </a:rPr>
              <a:t>have better outcomes academically, socially and with physical health than those with </a:t>
            </a:r>
            <a:r>
              <a:rPr lang="en-US" i="1" dirty="0">
                <a:solidFill>
                  <a:srgbClr val="444444"/>
                </a:solidFill>
                <a:latin typeface="Calibri"/>
              </a:rPr>
              <a:t>only absence of problems.  </a:t>
            </a:r>
          </a:p>
          <a:p>
            <a:r>
              <a:rPr lang="en-US" sz="900" dirty="0">
                <a:solidFill>
                  <a:srgbClr val="444444"/>
                </a:solidFill>
                <a:latin typeface="Calibri"/>
              </a:rPr>
              <a:t>Smith, Suldo, </a:t>
            </a:r>
            <a:r>
              <a:rPr lang="en-US" sz="900" dirty="0" err="1">
                <a:solidFill>
                  <a:srgbClr val="444444"/>
                </a:solidFill>
                <a:latin typeface="Calibri"/>
              </a:rPr>
              <a:t>Hearon</a:t>
            </a:r>
            <a:r>
              <a:rPr lang="en-US" sz="900" dirty="0">
                <a:solidFill>
                  <a:srgbClr val="444444"/>
                </a:solidFill>
                <a:latin typeface="Calibri"/>
              </a:rPr>
              <a:t>, &amp; Ferron, 2019-Suldo, </a:t>
            </a:r>
            <a:r>
              <a:rPr lang="en-US" sz="900" dirty="0" err="1">
                <a:solidFill>
                  <a:srgbClr val="444444"/>
                </a:solidFill>
                <a:latin typeface="Calibri"/>
              </a:rPr>
              <a:t>Thalji-Raitano</a:t>
            </a:r>
            <a:r>
              <a:rPr lang="en-US" sz="900" dirty="0">
                <a:solidFill>
                  <a:srgbClr val="444444"/>
                </a:solidFill>
                <a:latin typeface="Calibri"/>
              </a:rPr>
              <a:t>, Kiefer, &amp; Ferron, 2016, Suldo &amp; Shaffer, 2008) </a:t>
            </a:r>
          </a:p>
        </p:txBody>
      </p:sp>
    </p:spTree>
    <p:extLst>
      <p:ext uri="{BB962C8B-B14F-4D97-AF65-F5344CB8AC3E}">
        <p14:creationId xmlns:p14="http://schemas.microsoft.com/office/powerpoint/2010/main" val="710452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257300" y="818969"/>
          <a:ext cx="6057900" cy="38795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2"/>
          <p:cNvSpPr>
            <a:spLocks noGrp="1"/>
          </p:cNvSpPr>
          <p:nvPr>
            <p:ph type="title"/>
          </p:nvPr>
        </p:nvSpPr>
        <p:spPr/>
        <p:txBody>
          <a:bodyPr/>
          <a:lstStyle/>
          <a:p>
            <a:r>
              <a:rPr lang="en-US" dirty="0"/>
              <a:t>Why schools?</a:t>
            </a:r>
          </a:p>
        </p:txBody>
      </p:sp>
      <p:sp>
        <p:nvSpPr>
          <p:cNvPr id="2" name="Rectangle 1"/>
          <p:cNvSpPr/>
          <p:nvPr/>
        </p:nvSpPr>
        <p:spPr>
          <a:xfrm>
            <a:off x="171450" y="4451003"/>
            <a:ext cx="6915150" cy="715581"/>
          </a:xfrm>
          <a:prstGeom prst="rect">
            <a:avLst/>
          </a:prstGeom>
        </p:spPr>
        <p:txBody>
          <a:bodyPr wrap="square">
            <a:spAutoFit/>
          </a:bodyPr>
          <a:lstStyle/>
          <a:p>
            <a:pPr lvl="1"/>
            <a:r>
              <a:rPr lang="en-US" dirty="0">
                <a:solidFill>
                  <a:srgbClr val="444444"/>
                </a:solidFill>
                <a:latin typeface="Calibri"/>
              </a:rPr>
              <a:t>	</a:t>
            </a:r>
          </a:p>
          <a:p>
            <a:endParaRPr lang="en-US" sz="900" dirty="0">
              <a:solidFill>
                <a:srgbClr val="444444"/>
              </a:solidFill>
              <a:latin typeface="Calibri"/>
            </a:endParaRPr>
          </a:p>
          <a:p>
            <a:r>
              <a:rPr lang="en-US" sz="900" dirty="0">
                <a:solidFill>
                  <a:srgbClr val="444444"/>
                </a:solidFill>
                <a:latin typeface="Calibri"/>
              </a:rPr>
              <a:t>	          (Adelman &amp; Taylor, 1998; Doll &amp; Cummings, 2008; </a:t>
            </a:r>
            <a:r>
              <a:rPr lang="en-US" sz="900" dirty="0" err="1">
                <a:solidFill>
                  <a:srgbClr val="444444"/>
                </a:solidFill>
                <a:latin typeface="Calibri"/>
              </a:rPr>
              <a:t>Knoff</a:t>
            </a:r>
            <a:r>
              <a:rPr lang="en-US" sz="900" dirty="0">
                <a:solidFill>
                  <a:srgbClr val="444444"/>
                </a:solidFill>
                <a:latin typeface="Calibri"/>
              </a:rPr>
              <a:t>, 2007; Stephan, Weist, </a:t>
            </a:r>
            <a:r>
              <a:rPr lang="en-US" sz="900" dirty="0" err="1">
                <a:solidFill>
                  <a:srgbClr val="444444"/>
                </a:solidFill>
                <a:latin typeface="Calibri"/>
              </a:rPr>
              <a:t>Katoaka</a:t>
            </a:r>
            <a:r>
              <a:rPr lang="en-US" sz="900" dirty="0">
                <a:solidFill>
                  <a:srgbClr val="444444"/>
                </a:solidFill>
                <a:latin typeface="Calibri"/>
              </a:rPr>
              <a:t>, </a:t>
            </a:r>
            <a:r>
              <a:rPr lang="en-US" sz="900" dirty="0" err="1">
                <a:solidFill>
                  <a:srgbClr val="444444"/>
                </a:solidFill>
                <a:latin typeface="Calibri"/>
              </a:rPr>
              <a:t>Adelsheim</a:t>
            </a:r>
            <a:r>
              <a:rPr lang="en-US" sz="900" dirty="0">
                <a:solidFill>
                  <a:srgbClr val="444444"/>
                </a:solidFill>
                <a:latin typeface="Calibri"/>
              </a:rPr>
              <a:t>, &amp; Mills, 2007, </a:t>
            </a:r>
          </a:p>
          <a:p>
            <a:r>
              <a:rPr lang="en-US" sz="900" dirty="0">
                <a:solidFill>
                  <a:srgbClr val="444444"/>
                </a:solidFill>
                <a:latin typeface="Calibri"/>
              </a:rPr>
              <a:t>	           Suldo, Gormley, &amp; </a:t>
            </a:r>
            <a:r>
              <a:rPr lang="en-US" sz="900" dirty="0" err="1">
                <a:solidFill>
                  <a:srgbClr val="444444"/>
                </a:solidFill>
                <a:latin typeface="Calibri"/>
              </a:rPr>
              <a:t>DuPaul</a:t>
            </a:r>
            <a:r>
              <a:rPr lang="en-US" sz="900" dirty="0">
                <a:solidFill>
                  <a:srgbClr val="444444"/>
                </a:solidFill>
                <a:latin typeface="Calibri"/>
              </a:rPr>
              <a:t>, 2014)</a:t>
            </a:r>
          </a:p>
        </p:txBody>
      </p:sp>
    </p:spTree>
    <p:custDataLst>
      <p:tags r:id="rId1"/>
    </p:custDataLst>
    <p:extLst>
      <p:ext uri="{BB962C8B-B14F-4D97-AF65-F5344CB8AC3E}">
        <p14:creationId xmlns:p14="http://schemas.microsoft.com/office/powerpoint/2010/main" val="400230679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8661" y="1"/>
            <a:ext cx="6975743" cy="5143499"/>
          </a:xfrm>
          <a:prstGeom prst="rect">
            <a:avLst/>
          </a:prstGeom>
        </p:spPr>
      </p:pic>
      <p:sp>
        <p:nvSpPr>
          <p:cNvPr id="11" name="TextBox 10"/>
          <p:cNvSpPr txBox="1"/>
          <p:nvPr/>
        </p:nvSpPr>
        <p:spPr>
          <a:xfrm>
            <a:off x="2562152" y="404064"/>
            <a:ext cx="3032393" cy="854273"/>
          </a:xfrm>
          <a:prstGeom prst="rect">
            <a:avLst/>
          </a:prstGeom>
          <a:noFill/>
        </p:spPr>
        <p:txBody>
          <a:bodyPr wrap="square" rtlCol="0">
            <a:spAutoFit/>
          </a:bodyPr>
          <a:lstStyle/>
          <a:p>
            <a:r>
              <a:rPr lang="en-US" sz="2476" b="1" baseline="30000" dirty="0">
                <a:solidFill>
                  <a:srgbClr val="92D050">
                    <a:lumMod val="50000"/>
                  </a:srgbClr>
                </a:solidFill>
                <a:latin typeface="Calibri"/>
              </a:rPr>
              <a:t>Florida’s System of Supports for School-Based Mental Health Services</a:t>
            </a:r>
          </a:p>
        </p:txBody>
      </p:sp>
      <p:sp>
        <p:nvSpPr>
          <p:cNvPr id="12" name="TextBox 11"/>
          <p:cNvSpPr txBox="1"/>
          <p:nvPr/>
        </p:nvSpPr>
        <p:spPr>
          <a:xfrm>
            <a:off x="4606533" y="860959"/>
            <a:ext cx="2740102" cy="1458156"/>
          </a:xfrm>
          <a:prstGeom prst="rect">
            <a:avLst/>
          </a:prstGeom>
          <a:noFill/>
        </p:spPr>
        <p:txBody>
          <a:bodyPr wrap="square" rtlCol="0">
            <a:spAutoFit/>
          </a:bodyPr>
          <a:lstStyle/>
          <a:p>
            <a:pPr algn="ctr">
              <a:spcAft>
                <a:spcPts val="338"/>
              </a:spcAft>
            </a:pPr>
            <a:r>
              <a:rPr lang="en-US" sz="1576" b="1" baseline="20000" dirty="0">
                <a:solidFill>
                  <a:srgbClr val="000000"/>
                </a:solidFill>
                <a:latin typeface="Calibri"/>
              </a:rPr>
              <a:t>TIER 3</a:t>
            </a:r>
          </a:p>
          <a:p>
            <a:pPr algn="ctr"/>
            <a:r>
              <a:rPr lang="en-US" sz="1125" b="1" baseline="30000" dirty="0">
                <a:solidFill>
                  <a:srgbClr val="000000"/>
                </a:solidFill>
                <a:latin typeface="Calibri"/>
              </a:rPr>
              <a:t>Individualized</a:t>
            </a:r>
          </a:p>
          <a:p>
            <a:pPr algn="ctr"/>
            <a:r>
              <a:rPr lang="en-US" sz="1125" b="1" baseline="30000" dirty="0">
                <a:solidFill>
                  <a:srgbClr val="000000"/>
                </a:solidFill>
                <a:latin typeface="Calibri"/>
              </a:rPr>
              <a:t>Intensive</a:t>
            </a:r>
          </a:p>
          <a:p>
            <a:pPr algn="ctr"/>
            <a:r>
              <a:rPr lang="en-US" sz="675" dirty="0">
                <a:solidFill>
                  <a:srgbClr val="000000"/>
                </a:solidFill>
                <a:latin typeface="Calibri"/>
              </a:rPr>
              <a:t>Decision-rules &amp; referral-</a:t>
            </a:r>
            <a:br>
              <a:rPr lang="en-US" sz="675" dirty="0">
                <a:solidFill>
                  <a:srgbClr val="000000"/>
                </a:solidFill>
                <a:latin typeface="Calibri"/>
              </a:rPr>
            </a:br>
            <a:r>
              <a:rPr lang="en-US" sz="675" dirty="0">
                <a:solidFill>
                  <a:srgbClr val="000000"/>
                </a:solidFill>
                <a:latin typeface="Calibri"/>
              </a:rPr>
              <a:t>follow-up procedures</a:t>
            </a:r>
          </a:p>
          <a:p>
            <a:pPr algn="ctr"/>
            <a:r>
              <a:rPr lang="en-US" sz="675" dirty="0">
                <a:solidFill>
                  <a:srgbClr val="000000"/>
                </a:solidFill>
                <a:latin typeface="Calibri"/>
              </a:rPr>
              <a:t>Data and strategy sharing between </a:t>
            </a:r>
            <a:br>
              <a:rPr lang="en-US" sz="675" dirty="0">
                <a:solidFill>
                  <a:srgbClr val="000000"/>
                </a:solidFill>
                <a:latin typeface="Calibri"/>
              </a:rPr>
            </a:br>
            <a:r>
              <a:rPr lang="en-US" sz="675" dirty="0">
                <a:solidFill>
                  <a:srgbClr val="000000"/>
                </a:solidFill>
                <a:latin typeface="Calibri"/>
              </a:rPr>
              <a:t>school and agency staff</a:t>
            </a:r>
          </a:p>
          <a:p>
            <a:pPr algn="ctr"/>
            <a:r>
              <a:rPr lang="en-US" sz="675" dirty="0">
                <a:solidFill>
                  <a:srgbClr val="000000"/>
                </a:solidFill>
                <a:latin typeface="Calibri"/>
              </a:rPr>
              <a:t>Individualized counseling/ intervention, </a:t>
            </a:r>
            <a:br>
              <a:rPr lang="en-US" sz="675" dirty="0">
                <a:solidFill>
                  <a:srgbClr val="000000"/>
                </a:solidFill>
                <a:latin typeface="Calibri"/>
              </a:rPr>
            </a:br>
            <a:r>
              <a:rPr lang="en-US" sz="675" dirty="0">
                <a:solidFill>
                  <a:srgbClr val="000000"/>
                </a:solidFill>
                <a:latin typeface="Calibri"/>
              </a:rPr>
              <a:t>behavior support plans</a:t>
            </a:r>
          </a:p>
          <a:p>
            <a:pPr algn="ctr"/>
            <a:r>
              <a:rPr lang="en-US" sz="675" dirty="0">
                <a:solidFill>
                  <a:srgbClr val="000000"/>
                </a:solidFill>
                <a:latin typeface="Calibri"/>
              </a:rPr>
              <a:t>Intensive progress monitoring</a:t>
            </a:r>
          </a:p>
          <a:p>
            <a:pPr algn="ctr"/>
            <a:r>
              <a:rPr lang="en-US" sz="675" dirty="0">
                <a:solidFill>
                  <a:srgbClr val="000000"/>
                </a:solidFill>
                <a:latin typeface="Calibri"/>
              </a:rPr>
              <a:t>Wrap around &amp; crisis planning</a:t>
            </a:r>
          </a:p>
          <a:p>
            <a:pPr algn="ctr"/>
            <a:r>
              <a:rPr lang="en-US" sz="675" dirty="0">
                <a:solidFill>
                  <a:srgbClr val="000000"/>
                </a:solidFill>
                <a:latin typeface="Calibri"/>
              </a:rPr>
              <a:t>Intensified family partnership and communication</a:t>
            </a:r>
            <a:endParaRPr lang="en-US" sz="619" dirty="0">
              <a:solidFill>
                <a:srgbClr val="000000"/>
              </a:solidFill>
              <a:latin typeface="Calibri"/>
            </a:endParaRPr>
          </a:p>
        </p:txBody>
      </p:sp>
      <p:sp>
        <p:nvSpPr>
          <p:cNvPr id="13" name="TextBox 12"/>
          <p:cNvSpPr txBox="1"/>
          <p:nvPr/>
        </p:nvSpPr>
        <p:spPr>
          <a:xfrm>
            <a:off x="4492406" y="2513632"/>
            <a:ext cx="2968357" cy="784895"/>
          </a:xfrm>
          <a:prstGeom prst="rect">
            <a:avLst/>
          </a:prstGeom>
          <a:noFill/>
        </p:spPr>
        <p:txBody>
          <a:bodyPr wrap="square" rtlCol="0">
            <a:spAutoFit/>
          </a:bodyPr>
          <a:lstStyle/>
          <a:p>
            <a:pPr algn="ctr"/>
            <a:r>
              <a:rPr lang="en-US" sz="1125" b="1" dirty="0">
                <a:solidFill>
                  <a:srgbClr val="000000"/>
                </a:solidFill>
                <a:latin typeface="Calibri"/>
              </a:rPr>
              <a:t>TIER 2 </a:t>
            </a:r>
            <a:r>
              <a:rPr lang="en-US" sz="1576" b="1" dirty="0">
                <a:solidFill>
                  <a:srgbClr val="000000"/>
                </a:solidFill>
                <a:latin typeface="Calibri"/>
              </a:rPr>
              <a:t/>
            </a:r>
            <a:br>
              <a:rPr lang="en-US" sz="1576" b="1" dirty="0">
                <a:solidFill>
                  <a:srgbClr val="000000"/>
                </a:solidFill>
                <a:latin typeface="Calibri"/>
              </a:rPr>
            </a:br>
            <a:r>
              <a:rPr lang="en-US" sz="1013" b="1" baseline="30000" dirty="0">
                <a:solidFill>
                  <a:srgbClr val="000000"/>
                </a:solidFill>
                <a:latin typeface="Calibri"/>
              </a:rPr>
              <a:t>Supplemental/At-Risk</a:t>
            </a:r>
            <a:r>
              <a:rPr lang="en-US" sz="731" b="1" baseline="30000" dirty="0">
                <a:solidFill>
                  <a:srgbClr val="000000"/>
                </a:solidFill>
                <a:latin typeface="Calibri"/>
              </a:rPr>
              <a:t/>
            </a:r>
            <a:br>
              <a:rPr lang="en-US" sz="731" b="1" baseline="30000" dirty="0">
                <a:solidFill>
                  <a:srgbClr val="000000"/>
                </a:solidFill>
                <a:latin typeface="Calibri"/>
              </a:rPr>
            </a:br>
            <a:r>
              <a:rPr lang="en-US" sz="675" dirty="0">
                <a:solidFill>
                  <a:srgbClr val="000000"/>
                </a:solidFill>
                <a:latin typeface="Calibri"/>
              </a:rPr>
              <a:t>Decision rules for early identification and access</a:t>
            </a:r>
          </a:p>
          <a:p>
            <a:pPr algn="ctr"/>
            <a:r>
              <a:rPr lang="en-US" sz="675" dirty="0">
                <a:solidFill>
                  <a:srgbClr val="000000"/>
                </a:solidFill>
                <a:latin typeface="Calibri"/>
              </a:rPr>
              <a:t>Evidence-based group social, emotional, &amp;behavioral interventions based on need </a:t>
            </a:r>
          </a:p>
          <a:p>
            <a:pPr algn="ctr"/>
            <a:r>
              <a:rPr lang="en-US" sz="675" dirty="0">
                <a:solidFill>
                  <a:srgbClr val="000000"/>
                </a:solidFill>
                <a:latin typeface="Calibri"/>
              </a:rPr>
              <a:t>Monitoring of intervention fidelity and student progress</a:t>
            </a:r>
            <a:endParaRPr lang="en-US" sz="619" dirty="0">
              <a:solidFill>
                <a:srgbClr val="000000"/>
              </a:solidFill>
              <a:latin typeface="Calibri"/>
            </a:endParaRPr>
          </a:p>
        </p:txBody>
      </p:sp>
      <p:sp>
        <p:nvSpPr>
          <p:cNvPr id="14" name="TextBox 13"/>
          <p:cNvSpPr txBox="1"/>
          <p:nvPr/>
        </p:nvSpPr>
        <p:spPr>
          <a:xfrm>
            <a:off x="4171951" y="3523324"/>
            <a:ext cx="3690178" cy="1590564"/>
          </a:xfrm>
          <a:prstGeom prst="rect">
            <a:avLst/>
          </a:prstGeom>
          <a:noFill/>
        </p:spPr>
        <p:txBody>
          <a:bodyPr wrap="square" rtlCol="0">
            <a:spAutoFit/>
          </a:bodyPr>
          <a:lstStyle/>
          <a:p>
            <a:pPr algn="ctr"/>
            <a:r>
              <a:rPr lang="en-US" sz="1125" b="1" dirty="0">
                <a:solidFill>
                  <a:srgbClr val="000000"/>
                </a:solidFill>
                <a:latin typeface="Calibri"/>
              </a:rPr>
              <a:t>TIER 1</a:t>
            </a:r>
          </a:p>
          <a:p>
            <a:pPr algn="ctr"/>
            <a:r>
              <a:rPr lang="en-US" sz="1013" b="1" baseline="30000" dirty="0">
                <a:solidFill>
                  <a:srgbClr val="000000"/>
                </a:solidFill>
                <a:latin typeface="Calibri"/>
              </a:rPr>
              <a:t>Universal Prevention</a:t>
            </a:r>
          </a:p>
          <a:p>
            <a:pPr algn="ctr"/>
            <a:r>
              <a:rPr lang="en-US" sz="788" dirty="0">
                <a:solidFill>
                  <a:srgbClr val="000000"/>
                </a:solidFill>
                <a:latin typeface="Calibri"/>
              </a:rPr>
              <a:t>Universal screening and progress monitoring; Needs assessment and resource mapping; </a:t>
            </a:r>
          </a:p>
          <a:p>
            <a:pPr algn="ctr"/>
            <a:r>
              <a:rPr lang="en-US" sz="788" dirty="0">
                <a:solidFill>
                  <a:srgbClr val="000000"/>
                </a:solidFill>
                <a:latin typeface="Calibri"/>
              </a:rPr>
              <a:t>Reduced Risk Factors - Create </a:t>
            </a:r>
            <a:r>
              <a:rPr lang="en-US" sz="788" b="1" dirty="0">
                <a:solidFill>
                  <a:srgbClr val="000000"/>
                </a:solidFill>
                <a:latin typeface="Calibri"/>
              </a:rPr>
              <a:t>orderly and nurturing classrooms and public space</a:t>
            </a:r>
            <a:r>
              <a:rPr lang="en-US" sz="788" dirty="0">
                <a:solidFill>
                  <a:srgbClr val="000000"/>
                </a:solidFill>
                <a:latin typeface="Calibri"/>
              </a:rPr>
              <a:t>; </a:t>
            </a:r>
            <a:r>
              <a:rPr lang="en-US" sz="788" b="1" dirty="0">
                <a:solidFill>
                  <a:srgbClr val="000000"/>
                </a:solidFill>
                <a:latin typeface="Calibri"/>
              </a:rPr>
              <a:t>fair and positive discipline, curtailed bullying</a:t>
            </a:r>
            <a:r>
              <a:rPr lang="en-US" sz="788" dirty="0">
                <a:solidFill>
                  <a:srgbClr val="000000"/>
                </a:solidFill>
                <a:latin typeface="Calibri"/>
              </a:rPr>
              <a:t>; Increased Protective Factors - </a:t>
            </a:r>
            <a:r>
              <a:rPr lang="en-US" sz="788" b="1" dirty="0">
                <a:solidFill>
                  <a:srgbClr val="000000"/>
                </a:solidFill>
                <a:latin typeface="Calibri"/>
              </a:rPr>
              <a:t>Social-emotional skills instruction, positive/secure relationships, predictable environment</a:t>
            </a:r>
            <a:r>
              <a:rPr lang="en-US" sz="788" dirty="0">
                <a:solidFill>
                  <a:srgbClr val="000000"/>
                </a:solidFill>
                <a:latin typeface="Calibri"/>
              </a:rPr>
              <a:t>; </a:t>
            </a:r>
            <a:r>
              <a:rPr lang="en-US" sz="788" b="1" dirty="0">
                <a:solidFill>
                  <a:srgbClr val="000000"/>
                </a:solidFill>
                <a:latin typeface="Calibri"/>
              </a:rPr>
              <a:t>Restorative and Trauma Informed Practices</a:t>
            </a:r>
            <a:r>
              <a:rPr lang="en-US" sz="788" dirty="0">
                <a:solidFill>
                  <a:srgbClr val="000000"/>
                </a:solidFill>
                <a:latin typeface="Calibri"/>
              </a:rPr>
              <a:t>; </a:t>
            </a:r>
            <a:r>
              <a:rPr lang="en-US" sz="788" b="1" dirty="0">
                <a:solidFill>
                  <a:srgbClr val="000000"/>
                </a:solidFill>
                <a:latin typeface="Calibri"/>
              </a:rPr>
              <a:t>Data-based problem solving leadership teams</a:t>
            </a:r>
            <a:r>
              <a:rPr lang="en-US" sz="788" dirty="0">
                <a:solidFill>
                  <a:srgbClr val="000000"/>
                </a:solidFill>
                <a:latin typeface="Calibri"/>
              </a:rPr>
              <a:t>  that include youth serving agency, youth and family; School-wide mental wellness initiatives to increase awareness and reduce stigma;  Youth Mental Health First Aid Training, Wellness Fairs, Behavioral Health Campaigns</a:t>
            </a:r>
          </a:p>
          <a:p>
            <a:pPr algn="ctr"/>
            <a:r>
              <a:rPr lang="en-US" sz="844" baseline="30000" dirty="0">
                <a:solidFill>
                  <a:srgbClr val="000000"/>
                </a:solidFill>
                <a:latin typeface="Calibri"/>
              </a:rPr>
              <a:t> </a:t>
            </a:r>
            <a:endParaRPr lang="en-US" sz="844" dirty="0">
              <a:solidFill>
                <a:srgbClr val="000000"/>
              </a:solidFill>
              <a:latin typeface="Calibri"/>
            </a:endParaRPr>
          </a:p>
        </p:txBody>
      </p:sp>
      <p:sp>
        <p:nvSpPr>
          <p:cNvPr id="15" name="TextBox 14"/>
          <p:cNvSpPr txBox="1"/>
          <p:nvPr/>
        </p:nvSpPr>
        <p:spPr>
          <a:xfrm>
            <a:off x="1143001" y="3215949"/>
            <a:ext cx="3553586" cy="1665649"/>
          </a:xfrm>
          <a:prstGeom prst="rect">
            <a:avLst/>
          </a:prstGeom>
          <a:noFill/>
        </p:spPr>
        <p:txBody>
          <a:bodyPr wrap="square" rtlCol="0">
            <a:spAutoFit/>
          </a:bodyPr>
          <a:lstStyle/>
          <a:p>
            <a:r>
              <a:rPr lang="en-US" sz="1576" b="1" baseline="20000" dirty="0">
                <a:solidFill>
                  <a:prstClr val="white"/>
                </a:solidFill>
                <a:latin typeface="Calibri"/>
              </a:rPr>
              <a:t>FOUNDATION</a:t>
            </a:r>
          </a:p>
          <a:p>
            <a:r>
              <a:rPr lang="en-US" sz="1013" baseline="30000" dirty="0">
                <a:solidFill>
                  <a:prstClr val="white"/>
                </a:solidFill>
                <a:latin typeface="Calibri"/>
              </a:rPr>
              <a:t>a.</a:t>
            </a:r>
            <a:r>
              <a:rPr lang="en-US" sz="1013" dirty="0">
                <a:solidFill>
                  <a:prstClr val="white"/>
                </a:solidFill>
                <a:latin typeface="Calibri"/>
              </a:rPr>
              <a:t> </a:t>
            </a:r>
            <a:r>
              <a:rPr lang="en-US" sz="1013" baseline="30000" dirty="0">
                <a:solidFill>
                  <a:prstClr val="white"/>
                </a:solidFill>
                <a:latin typeface="Calibri"/>
              </a:rPr>
              <a:t>Integrated </a:t>
            </a:r>
            <a:r>
              <a:rPr lang="en-US" sz="1013" b="1" baseline="30000" dirty="0">
                <a:solidFill>
                  <a:prstClr val="white"/>
                </a:solidFill>
                <a:latin typeface="Calibri"/>
              </a:rPr>
              <a:t>Leadership Teams </a:t>
            </a:r>
            <a:r>
              <a:rPr lang="en-US" sz="1013" baseline="30000" dirty="0">
                <a:solidFill>
                  <a:prstClr val="white"/>
                </a:solidFill>
                <a:latin typeface="Calibri"/>
              </a:rPr>
              <a:t>– expand teams and roles</a:t>
            </a:r>
          </a:p>
          <a:p>
            <a:r>
              <a:rPr lang="en-US" sz="1013" baseline="30000" dirty="0">
                <a:solidFill>
                  <a:prstClr val="white"/>
                </a:solidFill>
                <a:latin typeface="Calibri"/>
              </a:rPr>
              <a:t>b. </a:t>
            </a:r>
            <a:r>
              <a:rPr lang="en-US" sz="1013" b="1" baseline="30000" dirty="0">
                <a:solidFill>
                  <a:prstClr val="white"/>
                </a:solidFill>
                <a:latin typeface="Calibri"/>
              </a:rPr>
              <a:t>Effective data systems</a:t>
            </a:r>
          </a:p>
          <a:p>
            <a:r>
              <a:rPr lang="en-US" sz="1013" b="1" baseline="30000" dirty="0">
                <a:solidFill>
                  <a:prstClr val="white"/>
                </a:solidFill>
                <a:latin typeface="Calibri"/>
              </a:rPr>
              <a:t>c</a:t>
            </a:r>
            <a:r>
              <a:rPr lang="en-US" sz="1013" baseline="30000" dirty="0">
                <a:solidFill>
                  <a:prstClr val="white"/>
                </a:solidFill>
                <a:latin typeface="Calibri"/>
              </a:rPr>
              <a:t>. </a:t>
            </a:r>
            <a:r>
              <a:rPr lang="en-US" sz="1013" b="1" baseline="30000" dirty="0">
                <a:solidFill>
                  <a:prstClr val="white"/>
                </a:solidFill>
                <a:latin typeface="Calibri"/>
              </a:rPr>
              <a:t>Strong Universal implementation</a:t>
            </a:r>
          </a:p>
          <a:p>
            <a:r>
              <a:rPr lang="en-US" sz="1013" b="1" baseline="30000" dirty="0">
                <a:solidFill>
                  <a:prstClr val="white"/>
                </a:solidFill>
                <a:latin typeface="Calibri"/>
              </a:rPr>
              <a:t>d. Continuum of supports</a:t>
            </a:r>
          </a:p>
          <a:p>
            <a:r>
              <a:rPr lang="en-US" sz="1013" baseline="30000" dirty="0">
                <a:solidFill>
                  <a:prstClr val="white"/>
                </a:solidFill>
                <a:latin typeface="Calibri"/>
              </a:rPr>
              <a:t>e. </a:t>
            </a:r>
            <a:r>
              <a:rPr lang="en-US" sz="1013" b="1" baseline="30000" dirty="0">
                <a:solidFill>
                  <a:prstClr val="white"/>
                </a:solidFill>
                <a:latin typeface="Calibri"/>
              </a:rPr>
              <a:t>Youth-Family-School-Community Collaboration</a:t>
            </a:r>
            <a:r>
              <a:rPr lang="en-US" sz="1013" baseline="30000" dirty="0">
                <a:solidFill>
                  <a:prstClr val="white"/>
                </a:solidFill>
                <a:latin typeface="Calibri"/>
              </a:rPr>
              <a:t> at All Levels –</a:t>
            </a:r>
            <a:br>
              <a:rPr lang="en-US" sz="1013" baseline="30000" dirty="0">
                <a:solidFill>
                  <a:prstClr val="white"/>
                </a:solidFill>
                <a:latin typeface="Calibri"/>
              </a:rPr>
            </a:br>
            <a:r>
              <a:rPr lang="en-US" sz="1013" baseline="30000" dirty="0">
                <a:solidFill>
                  <a:prstClr val="white"/>
                </a:solidFill>
                <a:latin typeface="Calibri"/>
              </a:rPr>
              <a:t>culturally responsive</a:t>
            </a:r>
          </a:p>
          <a:p>
            <a:r>
              <a:rPr lang="en-US" sz="1013" b="1" baseline="30000" dirty="0">
                <a:solidFill>
                  <a:prstClr val="white"/>
                </a:solidFill>
                <a:latin typeface="Calibri"/>
              </a:rPr>
              <a:t>f. Evidence-base practices </a:t>
            </a:r>
            <a:r>
              <a:rPr lang="en-US" sz="1013" baseline="30000" dirty="0">
                <a:solidFill>
                  <a:prstClr val="white"/>
                </a:solidFill>
                <a:latin typeface="Calibri"/>
              </a:rPr>
              <a:t>at all levels</a:t>
            </a:r>
            <a:endParaRPr lang="en-US" sz="1013" b="1" baseline="30000" dirty="0">
              <a:solidFill>
                <a:prstClr val="white"/>
              </a:solidFill>
              <a:latin typeface="Calibri"/>
            </a:endParaRPr>
          </a:p>
          <a:p>
            <a:r>
              <a:rPr lang="en-US" sz="1013" b="1" baseline="30000" dirty="0">
                <a:solidFill>
                  <a:prstClr val="white"/>
                </a:solidFill>
                <a:latin typeface="Calibri"/>
              </a:rPr>
              <a:t>g. Data-based continuous improvement</a:t>
            </a:r>
          </a:p>
          <a:p>
            <a:r>
              <a:rPr lang="en-US" sz="1013" b="1" baseline="30000" dirty="0">
                <a:solidFill>
                  <a:prstClr val="white"/>
                </a:solidFill>
                <a:latin typeface="Calibri"/>
              </a:rPr>
              <a:t>h. </a:t>
            </a:r>
            <a:r>
              <a:rPr lang="en-US" sz="1013" baseline="30000" dirty="0">
                <a:solidFill>
                  <a:prstClr val="white"/>
                </a:solidFill>
                <a:latin typeface="Calibri"/>
              </a:rPr>
              <a:t>Staff Mental Health Attitudes, Competencies, and Wellness</a:t>
            </a:r>
          </a:p>
          <a:p>
            <a:r>
              <a:rPr lang="en-US" sz="1013" b="1" baseline="30000" dirty="0">
                <a:solidFill>
                  <a:prstClr val="white"/>
                </a:solidFill>
                <a:latin typeface="Calibri"/>
              </a:rPr>
              <a:t>i. Professional development and implementation support</a:t>
            </a:r>
          </a:p>
          <a:p>
            <a:r>
              <a:rPr lang="en-US" sz="1013" b="1" baseline="30000" dirty="0">
                <a:solidFill>
                  <a:prstClr val="white"/>
                </a:solidFill>
                <a:latin typeface="Calibri"/>
              </a:rPr>
              <a:t>j</a:t>
            </a:r>
            <a:r>
              <a:rPr lang="en-US" sz="1013" baseline="30000" dirty="0">
                <a:solidFill>
                  <a:prstClr val="white"/>
                </a:solidFill>
                <a:latin typeface="Calibri"/>
              </a:rPr>
              <a:t>. Policy changes that protect confidentiality but promote </a:t>
            </a:r>
          </a:p>
          <a:p>
            <a:r>
              <a:rPr lang="en-US" sz="1013" baseline="30000" dirty="0">
                <a:solidFill>
                  <a:prstClr val="white"/>
                </a:solidFill>
                <a:latin typeface="Calibri"/>
              </a:rPr>
              <a:t> mental health collaboration and flexibility </a:t>
            </a:r>
            <a:r>
              <a:rPr lang="en-US" sz="900" baseline="30000" dirty="0">
                <a:solidFill>
                  <a:prstClr val="white"/>
                </a:solidFill>
                <a:latin typeface="Calibri"/>
              </a:rPr>
              <a:t/>
            </a:r>
            <a:br>
              <a:rPr lang="en-US" sz="900" baseline="30000" dirty="0">
                <a:solidFill>
                  <a:prstClr val="white"/>
                </a:solidFill>
                <a:latin typeface="Calibri"/>
              </a:rPr>
            </a:br>
            <a:r>
              <a:rPr lang="en-US" sz="731" baseline="30000" dirty="0">
                <a:solidFill>
                  <a:prstClr val="white"/>
                </a:solidFill>
                <a:latin typeface="Calibri"/>
              </a:rPr>
              <a:t>	 </a:t>
            </a:r>
            <a:endParaRPr lang="en-US" sz="731" dirty="0">
              <a:solidFill>
                <a:prstClr val="white"/>
              </a:solidFill>
              <a:latin typeface="Calibri"/>
            </a:endParaRPr>
          </a:p>
        </p:txBody>
      </p:sp>
      <p:sp>
        <p:nvSpPr>
          <p:cNvPr id="2" name="Right Arrow 1"/>
          <p:cNvSpPr/>
          <p:nvPr/>
        </p:nvSpPr>
        <p:spPr>
          <a:xfrm>
            <a:off x="159281" y="3269872"/>
            <a:ext cx="947211" cy="6318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Tree>
    <p:custDataLst>
      <p:tags r:id="rId1"/>
    </p:custDataLst>
    <p:extLst>
      <p:ext uri="{BB962C8B-B14F-4D97-AF65-F5344CB8AC3E}">
        <p14:creationId xmlns:p14="http://schemas.microsoft.com/office/powerpoint/2010/main" val="174271672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9219" y="171451"/>
            <a:ext cx="6172200" cy="962026"/>
          </a:xfrm>
        </p:spPr>
        <p:txBody>
          <a:bodyPr>
            <a:normAutofit/>
          </a:bodyPr>
          <a:lstStyle/>
          <a:p>
            <a:pPr>
              <a:defRPr/>
            </a:pPr>
            <a:r>
              <a:rPr lang="en-US" dirty="0"/>
              <a:t>Universal Level Prevention/Promotion of Mental Health Examples (Tier 1)</a:t>
            </a:r>
          </a:p>
        </p:txBody>
      </p:sp>
      <p:graphicFrame>
        <p:nvGraphicFramePr>
          <p:cNvPr id="4" name="Content Placeholder 3"/>
          <p:cNvGraphicFramePr>
            <a:graphicFrameLocks noGrp="1"/>
          </p:cNvGraphicFramePr>
          <p:nvPr>
            <p:ph sz="quarter" idx="1"/>
          </p:nvPr>
        </p:nvGraphicFramePr>
        <p:xfrm>
          <a:off x="1266229" y="865846"/>
          <a:ext cx="6563320" cy="4004902"/>
        </p:xfrm>
        <a:graphic>
          <a:graphicData uri="http://schemas.openxmlformats.org/drawingml/2006/table">
            <a:tbl>
              <a:tblPr firstRow="1" bandRow="1">
                <a:tableStyleId>{F5AB1C69-6EDB-4FF4-983F-18BD219EF322}</a:tableStyleId>
              </a:tblPr>
              <a:tblGrid>
                <a:gridCol w="3525104">
                  <a:extLst>
                    <a:ext uri="{9D8B030D-6E8A-4147-A177-3AD203B41FA5}">
                      <a16:colId xmlns:a16="http://schemas.microsoft.com/office/drawing/2014/main" val="20000"/>
                    </a:ext>
                  </a:extLst>
                </a:gridCol>
                <a:gridCol w="3038216">
                  <a:extLst>
                    <a:ext uri="{9D8B030D-6E8A-4147-A177-3AD203B41FA5}">
                      <a16:colId xmlns:a16="http://schemas.microsoft.com/office/drawing/2014/main" val="20001"/>
                    </a:ext>
                  </a:extLst>
                </a:gridCol>
              </a:tblGrid>
              <a:tr h="293007">
                <a:tc>
                  <a:txBody>
                    <a:bodyPr/>
                    <a:lstStyle/>
                    <a:p>
                      <a:r>
                        <a:rPr lang="en-US" sz="1400" dirty="0"/>
                        <a:t>Features</a:t>
                      </a:r>
                    </a:p>
                  </a:txBody>
                  <a:tcPr marL="68580" marR="68580" marT="34290" marB="34290"/>
                </a:tc>
                <a:tc>
                  <a:txBody>
                    <a:bodyPr/>
                    <a:lstStyle/>
                    <a:p>
                      <a:r>
                        <a:rPr lang="en-US" sz="1400" dirty="0"/>
                        <a:t>Examples</a:t>
                      </a:r>
                    </a:p>
                  </a:txBody>
                  <a:tcPr marL="68580" marR="68580" marT="34290" marB="34290"/>
                </a:tc>
                <a:extLst>
                  <a:ext uri="{0D108BD9-81ED-4DB2-BD59-A6C34878D82A}">
                    <a16:rowId xmlns:a16="http://schemas.microsoft.com/office/drawing/2014/main" val="10000"/>
                  </a:ext>
                </a:extLst>
              </a:tr>
              <a:tr h="512762">
                <a:tc rowSpan="2">
                  <a:txBody>
                    <a:bodyPr/>
                    <a:lstStyle/>
                    <a:p>
                      <a:r>
                        <a:rPr lang="en-US" sz="1400" u="sng" dirty="0"/>
                        <a:t>Focus:</a:t>
                      </a:r>
                      <a:r>
                        <a:rPr lang="en-US" sz="1400" u="sng" baseline="0" dirty="0"/>
                        <a:t> </a:t>
                      </a:r>
                      <a:r>
                        <a:rPr lang="en-US" sz="1400" dirty="0"/>
                        <a:t>Prevention</a:t>
                      </a:r>
                      <a:r>
                        <a:rPr lang="en-US" sz="1400" baseline="0" dirty="0"/>
                        <a:t> and competence-building for all students. Define and teach appropriate social behaviors.</a:t>
                      </a:r>
                      <a:endParaRPr lang="en-US" sz="1400" dirty="0"/>
                    </a:p>
                  </a:txBody>
                  <a:tcPr marL="68580" marR="68580" marT="34290" marB="34290">
                    <a:solidFill>
                      <a:schemeClr val="accent3"/>
                    </a:solidFill>
                  </a:tcPr>
                </a:tc>
                <a:tc>
                  <a:txBody>
                    <a:bodyPr/>
                    <a:lstStyle/>
                    <a:p>
                      <a:r>
                        <a:rPr lang="en-US" sz="1400" dirty="0"/>
                        <a:t>Social</a:t>
                      </a:r>
                      <a:r>
                        <a:rPr lang="en-US" sz="1400" baseline="0" dirty="0"/>
                        <a:t> E</a:t>
                      </a:r>
                      <a:r>
                        <a:rPr lang="en-US" sz="1400" dirty="0"/>
                        <a:t>motional</a:t>
                      </a:r>
                      <a:r>
                        <a:rPr lang="en-US" sz="1400" baseline="0" dirty="0"/>
                        <a:t> Learning  (SEL) curricula &amp; School-Wide PBIS</a:t>
                      </a:r>
                      <a:endParaRPr lang="en-US" sz="1400" dirty="0"/>
                    </a:p>
                  </a:txBody>
                  <a:tcPr marL="68580" marR="68580" marT="34290" marB="34290">
                    <a:solidFill>
                      <a:schemeClr val="accent3"/>
                    </a:solidFill>
                  </a:tcPr>
                </a:tc>
                <a:extLst>
                  <a:ext uri="{0D108BD9-81ED-4DB2-BD59-A6C34878D82A}">
                    <a16:rowId xmlns:a16="http://schemas.microsoft.com/office/drawing/2014/main" val="10001"/>
                  </a:ext>
                </a:extLst>
              </a:tr>
              <a:tr h="512762">
                <a:tc vMerge="1">
                  <a:txBody>
                    <a:bodyPr/>
                    <a:lstStyle/>
                    <a:p>
                      <a:endParaRPr lang="en-US"/>
                    </a:p>
                  </a:txBody>
                  <a:tcPr/>
                </a:tc>
                <a:tc>
                  <a:txBody>
                    <a:bodyPr/>
                    <a:lstStyle/>
                    <a:p>
                      <a:r>
                        <a:rPr lang="en-US" sz="1400" dirty="0"/>
                        <a:t>Positive Psychology well-being promotion </a:t>
                      </a:r>
                    </a:p>
                  </a:txBody>
                  <a:tcPr marL="68580" marR="68580" marT="34290" marB="34290">
                    <a:solidFill>
                      <a:schemeClr val="accent3"/>
                    </a:solidFill>
                  </a:tcPr>
                </a:tc>
                <a:extLst>
                  <a:ext uri="{0D108BD9-81ED-4DB2-BD59-A6C34878D82A}">
                    <a16:rowId xmlns:a16="http://schemas.microsoft.com/office/drawing/2014/main" val="10002"/>
                  </a:ext>
                </a:extLst>
              </a:tr>
              <a:tr h="343182">
                <a:tc rowSpan="3">
                  <a:txBody>
                    <a:bodyPr/>
                    <a:lstStyle/>
                    <a:p>
                      <a:r>
                        <a:rPr lang="en-US" sz="1400" u="sng" dirty="0"/>
                        <a:t>Use schoolwide</a:t>
                      </a:r>
                      <a:r>
                        <a:rPr lang="en-US" sz="1400" u="sng" baseline="0" dirty="0"/>
                        <a:t> data for: </a:t>
                      </a:r>
                      <a:r>
                        <a:rPr lang="en-US" sz="1400" baseline="0" dirty="0"/>
                        <a:t>needs assessment, screen all children for emerging problems (internalizing and externalizing), and monitor progress of universal services</a:t>
                      </a:r>
                      <a:endParaRPr lang="en-US" sz="1400" dirty="0"/>
                    </a:p>
                  </a:txBody>
                  <a:tcPr marL="68580" marR="68580" marT="34290" marB="34290">
                    <a:solidFill>
                      <a:schemeClr val="accent3"/>
                    </a:solidFill>
                  </a:tcPr>
                </a:tc>
                <a:tc>
                  <a:txBody>
                    <a:bodyPr/>
                    <a:lstStyle/>
                    <a:p>
                      <a:r>
                        <a:rPr lang="en-US" sz="1400" dirty="0"/>
                        <a:t>Resilient Classrooms</a:t>
                      </a:r>
                      <a:r>
                        <a:rPr lang="en-US" sz="1400" baseline="0" dirty="0"/>
                        <a:t> </a:t>
                      </a:r>
                      <a:endParaRPr lang="en-US" sz="1400" dirty="0"/>
                    </a:p>
                  </a:txBody>
                  <a:tcPr marL="68580" marR="68580" marT="34290" marB="34290">
                    <a:solidFill>
                      <a:schemeClr val="accent3"/>
                    </a:solidFill>
                  </a:tcPr>
                </a:tc>
                <a:extLst>
                  <a:ext uri="{0D108BD9-81ED-4DB2-BD59-A6C34878D82A}">
                    <a16:rowId xmlns:a16="http://schemas.microsoft.com/office/drawing/2014/main" val="10003"/>
                  </a:ext>
                </a:extLst>
              </a:tr>
              <a:tr h="304545">
                <a:tc vMerge="1">
                  <a:txBody>
                    <a:bodyPr/>
                    <a:lstStyle/>
                    <a:p>
                      <a:endParaRPr lang="en-US"/>
                    </a:p>
                  </a:txBody>
                  <a:tcPr/>
                </a:tc>
                <a:tc>
                  <a:txBody>
                    <a:bodyPr/>
                    <a:lstStyle/>
                    <a:p>
                      <a:r>
                        <a:rPr lang="en-US" sz="1400" dirty="0"/>
                        <a:t>School Climate initiatives</a:t>
                      </a:r>
                    </a:p>
                  </a:txBody>
                  <a:tcPr marL="68580" marR="68580" marT="34290" marB="34290">
                    <a:solidFill>
                      <a:schemeClr val="accent3"/>
                    </a:solidFill>
                  </a:tcPr>
                </a:tc>
                <a:extLst>
                  <a:ext uri="{0D108BD9-81ED-4DB2-BD59-A6C34878D82A}">
                    <a16:rowId xmlns:a16="http://schemas.microsoft.com/office/drawing/2014/main" val="10004"/>
                  </a:ext>
                </a:extLst>
              </a:tr>
              <a:tr h="304545">
                <a:tc vMerge="1">
                  <a:txBody>
                    <a:bodyPr/>
                    <a:lstStyle/>
                    <a:p>
                      <a:endParaRPr lang="en-US"/>
                    </a:p>
                  </a:txBody>
                  <a:tcPr/>
                </a:tc>
                <a:tc>
                  <a:txBody>
                    <a:bodyPr/>
                    <a:lstStyle/>
                    <a:p>
                      <a:r>
                        <a:rPr lang="en-US" sz="1400" dirty="0"/>
                        <a:t>Universal</a:t>
                      </a:r>
                      <a:r>
                        <a:rPr lang="en-US" sz="1400" baseline="0" dirty="0"/>
                        <a:t> screenings</a:t>
                      </a:r>
                      <a:endParaRPr lang="en-US" sz="1400" dirty="0"/>
                    </a:p>
                  </a:txBody>
                  <a:tcPr marL="68580" marR="68580" marT="34290" marB="34290">
                    <a:solidFill>
                      <a:schemeClr val="accent3"/>
                    </a:solidFill>
                  </a:tcPr>
                </a:tc>
                <a:extLst>
                  <a:ext uri="{0D108BD9-81ED-4DB2-BD59-A6C34878D82A}">
                    <a16:rowId xmlns:a16="http://schemas.microsoft.com/office/drawing/2014/main" val="10005"/>
                  </a:ext>
                </a:extLst>
              </a:tr>
              <a:tr h="480060">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Schoolwide development and generalization of specific skills</a:t>
                      </a:r>
                      <a:r>
                        <a:rPr lang="en-US" sz="1400" baseline="0" dirty="0"/>
                        <a:t> (e.g., social skills, responding to bullying)</a:t>
                      </a:r>
                      <a:endParaRPr lang="en-US" sz="1400" dirty="0"/>
                    </a:p>
                  </a:txBody>
                  <a:tcPr marL="68580" marR="68580" marT="34290" marB="34290">
                    <a:solidFill>
                      <a:schemeClr val="accent3"/>
                    </a:solidFill>
                  </a:tcPr>
                </a:tc>
                <a:tc>
                  <a:txBody>
                    <a:bodyPr/>
                    <a:lstStyle/>
                    <a:p>
                      <a:r>
                        <a:rPr lang="en-US" sz="1400" dirty="0"/>
                        <a:t>School-Wide</a:t>
                      </a:r>
                      <a:r>
                        <a:rPr lang="en-US" sz="1400" baseline="0" dirty="0"/>
                        <a:t> Positive Behavior Interventions and Support</a:t>
                      </a:r>
                      <a:endParaRPr lang="en-US" sz="1400" dirty="0"/>
                    </a:p>
                  </a:txBody>
                  <a:tcPr marL="68580" marR="68580" marT="34290" marB="34290">
                    <a:solidFill>
                      <a:schemeClr val="accent3"/>
                    </a:solidFill>
                  </a:tcPr>
                </a:tc>
                <a:extLst>
                  <a:ext uri="{0D108BD9-81ED-4DB2-BD59-A6C34878D82A}">
                    <a16:rowId xmlns:a16="http://schemas.microsoft.com/office/drawing/2014/main" val="10006"/>
                  </a:ext>
                </a:extLst>
              </a:tr>
              <a:tr h="326642">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Social Skills</a:t>
                      </a:r>
                      <a:r>
                        <a:rPr lang="en-US" sz="1400" baseline="0" dirty="0"/>
                        <a:t> curricula, </a:t>
                      </a:r>
                      <a:endParaRPr lang="en-US" sz="1400" dirty="0"/>
                    </a:p>
                  </a:txBody>
                  <a:tcPr marL="68580" marR="68580" marT="34290" marB="34290">
                    <a:solidFill>
                      <a:schemeClr val="accent3"/>
                    </a:solidFill>
                  </a:tcPr>
                </a:tc>
                <a:extLst>
                  <a:ext uri="{0D108BD9-81ED-4DB2-BD59-A6C34878D82A}">
                    <a16:rowId xmlns:a16="http://schemas.microsoft.com/office/drawing/2014/main" val="10007"/>
                  </a:ext>
                </a:extLst>
              </a:tr>
              <a:tr h="35170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Schoolwide practice of such specific skills</a:t>
                      </a:r>
                    </a:p>
                  </a:txBody>
                  <a:tcPr marL="68580" marR="68580" marT="34290" marB="34290">
                    <a:solidFill>
                      <a:schemeClr val="accent3"/>
                    </a:solidFill>
                  </a:tcPr>
                </a:tc>
                <a:tc row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Violence/bullying</a:t>
                      </a:r>
                      <a:r>
                        <a:rPr lang="en-US" sz="1400" baseline="0" dirty="0"/>
                        <a:t> prevention (e.g., </a:t>
                      </a:r>
                      <a:r>
                        <a:rPr lang="en-US" sz="1400" baseline="0" dirty="0" err="1"/>
                        <a:t>Olweus</a:t>
                      </a:r>
                      <a:r>
                        <a:rPr lang="en-US" sz="1400" baseline="0" dirty="0"/>
                        <a:t> Bullying Prevention Program, Peacebuilders)</a:t>
                      </a:r>
                      <a:endParaRPr lang="en-US" sz="1400" dirty="0"/>
                    </a:p>
                  </a:txBody>
                  <a:tcPr marL="68580" marR="68580" marT="34290" marB="34290">
                    <a:solidFill>
                      <a:schemeClr val="accent3"/>
                    </a:solidFill>
                  </a:tcPr>
                </a:tc>
                <a:extLst>
                  <a:ext uri="{0D108BD9-81ED-4DB2-BD59-A6C34878D82A}">
                    <a16:rowId xmlns:a16="http://schemas.microsoft.com/office/drawing/2014/main" val="10008"/>
                  </a:ext>
                </a:extLst>
              </a:tr>
              <a:tr h="560449">
                <a:tc>
                  <a:txBody>
                    <a:bodyPr/>
                    <a:lstStyle/>
                    <a:p>
                      <a:r>
                        <a:rPr lang="en-US" sz="1400" dirty="0"/>
                        <a:t>Provide</a:t>
                      </a:r>
                      <a:r>
                        <a:rPr lang="en-US" sz="1400" baseline="0" dirty="0"/>
                        <a:t> direction, instruction AND adult/peer modeling of skills taught</a:t>
                      </a:r>
                      <a:endParaRPr lang="en-US" sz="1400" dirty="0"/>
                    </a:p>
                  </a:txBody>
                  <a:tcPr marL="68580" marR="68580" marT="34290" marB="34290">
                    <a:solidFill>
                      <a:schemeClr val="accent3"/>
                    </a:solidFill>
                  </a:tcPr>
                </a:tc>
                <a:tc vMerge="1">
                  <a:txBody>
                    <a:bodyPr/>
                    <a:lstStyle/>
                    <a:p>
                      <a:endParaRPr lang="en-US" sz="1800" dirty="0"/>
                    </a:p>
                  </a:txBody>
                  <a:tcPr/>
                </a:tc>
                <a:extLst>
                  <a:ext uri="{0D108BD9-81ED-4DB2-BD59-A6C34878D82A}">
                    <a16:rowId xmlns:a16="http://schemas.microsoft.com/office/drawing/2014/main" val="10009"/>
                  </a:ext>
                </a:extLst>
              </a:tr>
            </a:tbl>
          </a:graphicData>
        </a:graphic>
      </p:graphicFrame>
      <p:sp>
        <p:nvSpPr>
          <p:cNvPr id="58394" name="TextBox 6"/>
          <p:cNvSpPr txBox="1">
            <a:spLocks noChangeArrowheads="1"/>
          </p:cNvSpPr>
          <p:nvPr/>
        </p:nvSpPr>
        <p:spPr bwMode="auto">
          <a:xfrm>
            <a:off x="2342240" y="4867819"/>
            <a:ext cx="311944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728F"/>
              </a:buClr>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Clr>
                <a:srgbClr val="B2BB1E"/>
              </a:buClr>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Clr>
                <a:srgbClr val="00728F"/>
              </a:buClr>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Clr>
                <a:srgbClr val="B2BB1E"/>
              </a:buClr>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Clr>
                <a:srgbClr val="00728F"/>
              </a:buClr>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Clr>
                <a:srgbClr val="00728F"/>
              </a:buClr>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Clr>
                <a:srgbClr val="00728F"/>
              </a:buClr>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Clr>
                <a:srgbClr val="00728F"/>
              </a:buClr>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Clr>
                <a:srgbClr val="00728F"/>
              </a:buClr>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ClrTx/>
              <a:buNone/>
            </a:pPr>
            <a:r>
              <a:rPr lang="en-US" altLang="en-US" sz="1350" dirty="0">
                <a:solidFill>
                  <a:srgbClr val="444444"/>
                </a:solidFill>
              </a:rPr>
              <a:t>- </a:t>
            </a:r>
            <a:r>
              <a:rPr lang="en-US" altLang="en-US" sz="1350" dirty="0" err="1">
                <a:solidFill>
                  <a:srgbClr val="444444"/>
                </a:solidFill>
              </a:rPr>
              <a:t>Christner</a:t>
            </a:r>
            <a:r>
              <a:rPr lang="en-US" altLang="en-US" sz="1350" dirty="0">
                <a:solidFill>
                  <a:srgbClr val="444444"/>
                </a:solidFill>
              </a:rPr>
              <a:t> &amp; </a:t>
            </a:r>
            <a:r>
              <a:rPr lang="en-US" altLang="en-US" sz="1350" dirty="0" err="1">
                <a:solidFill>
                  <a:srgbClr val="444444"/>
                </a:solidFill>
              </a:rPr>
              <a:t>Mennuti</a:t>
            </a:r>
            <a:r>
              <a:rPr lang="en-US" altLang="en-US" sz="1350" dirty="0">
                <a:solidFill>
                  <a:srgbClr val="444444"/>
                </a:solidFill>
              </a:rPr>
              <a:t>, 2009; Simon, 2016</a:t>
            </a:r>
          </a:p>
        </p:txBody>
      </p:sp>
    </p:spTree>
    <p:custDataLst>
      <p:tags r:id="rId1"/>
    </p:custDataLst>
    <p:extLst>
      <p:ext uri="{BB962C8B-B14F-4D97-AF65-F5344CB8AC3E}">
        <p14:creationId xmlns:p14="http://schemas.microsoft.com/office/powerpoint/2010/main" val="376808641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426" y="114744"/>
            <a:ext cx="8981574" cy="994172"/>
          </a:xfrm>
        </p:spPr>
        <p:txBody>
          <a:bodyPr>
            <a:noAutofit/>
          </a:bodyPr>
          <a:lstStyle/>
          <a:p>
            <a:r>
              <a:rPr lang="en-US" sz="2400" dirty="0"/>
              <a:t>Universal MH Promotion Tier 1 Goal: Enhance protective factors for entire school population to reduce risk</a:t>
            </a:r>
            <a:br>
              <a:rPr lang="en-US" sz="2400" dirty="0"/>
            </a:br>
            <a:endParaRPr lang="en-US" sz="2400" dirty="0"/>
          </a:p>
        </p:txBody>
      </p:sp>
      <p:graphicFrame>
        <p:nvGraphicFramePr>
          <p:cNvPr id="4" name="Diagram 3"/>
          <p:cNvGraphicFramePr/>
          <p:nvPr/>
        </p:nvGraphicFramePr>
        <p:xfrm>
          <a:off x="580022" y="1022437"/>
          <a:ext cx="7207919" cy="38058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p:cNvSpPr/>
          <p:nvPr/>
        </p:nvSpPr>
        <p:spPr>
          <a:xfrm>
            <a:off x="3447800" y="2593147"/>
            <a:ext cx="1472364" cy="6644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Trauma Informed Practices</a:t>
            </a:r>
          </a:p>
        </p:txBody>
      </p:sp>
      <p:sp>
        <p:nvSpPr>
          <p:cNvPr id="10" name="TextBox 9"/>
          <p:cNvSpPr txBox="1"/>
          <p:nvPr/>
        </p:nvSpPr>
        <p:spPr>
          <a:xfrm>
            <a:off x="6185234" y="1729385"/>
            <a:ext cx="2393282" cy="113107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214313" indent="-214313">
              <a:buFont typeface="Arial" panose="020B0604020202020204" pitchFamily="34" charset="0"/>
              <a:buChar char="•"/>
            </a:pPr>
            <a:r>
              <a:rPr lang="en-US" dirty="0">
                <a:solidFill>
                  <a:srgbClr val="444444"/>
                </a:solidFill>
                <a:latin typeface="Calibri"/>
              </a:rPr>
              <a:t>Reassure by promoting safety and routines</a:t>
            </a:r>
          </a:p>
          <a:p>
            <a:pPr marL="214313" indent="-214313">
              <a:buFont typeface="Arial" panose="020B0604020202020204" pitchFamily="34" charset="0"/>
              <a:buChar char="•"/>
            </a:pPr>
            <a:r>
              <a:rPr lang="en-US" dirty="0">
                <a:solidFill>
                  <a:srgbClr val="444444"/>
                </a:solidFill>
                <a:latin typeface="Calibri"/>
              </a:rPr>
              <a:t>Self-Regulation Of Difficult Emotions</a:t>
            </a:r>
          </a:p>
          <a:p>
            <a:pPr marL="214313" indent="-214313">
              <a:buFont typeface="Arial" panose="020B0604020202020204" pitchFamily="34" charset="0"/>
              <a:buChar char="•"/>
            </a:pPr>
            <a:r>
              <a:rPr lang="en-US" dirty="0">
                <a:solidFill>
                  <a:srgbClr val="444444"/>
                </a:solidFill>
                <a:latin typeface="Calibri"/>
              </a:rPr>
              <a:t>Strength Based</a:t>
            </a:r>
          </a:p>
        </p:txBody>
      </p:sp>
      <p:sp>
        <p:nvSpPr>
          <p:cNvPr id="11" name="TextBox 10"/>
          <p:cNvSpPr txBox="1"/>
          <p:nvPr/>
        </p:nvSpPr>
        <p:spPr>
          <a:xfrm>
            <a:off x="162426" y="3257550"/>
            <a:ext cx="1434766" cy="1131079"/>
          </a:xfrm>
          <a:prstGeom prst="rect">
            <a:avLst/>
          </a:prstGeom>
          <a:solidFill>
            <a:schemeClr val="accent2">
              <a:lumMod val="60000"/>
              <a:lumOff val="4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a:solidFill>
                  <a:srgbClr val="444444"/>
                </a:solidFill>
                <a:latin typeface="Calibri"/>
              </a:rPr>
              <a:t>Reducing Stressors: Resource Fairs, Meeting Basic Needs</a:t>
            </a:r>
          </a:p>
        </p:txBody>
      </p:sp>
    </p:spTree>
    <p:extLst>
      <p:ext uri="{BB962C8B-B14F-4D97-AF65-F5344CB8AC3E}">
        <p14:creationId xmlns:p14="http://schemas.microsoft.com/office/powerpoint/2010/main" val="272204559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NatlPBI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FCIC_template">
  <a:themeElements>
    <a:clrScheme name="PBIS">
      <a:dk1>
        <a:srgbClr val="444444"/>
      </a:dk1>
      <a:lt1>
        <a:sysClr val="window" lastClr="FFFFFF"/>
      </a:lt1>
      <a:dk2>
        <a:srgbClr val="0065A4"/>
      </a:dk2>
      <a:lt2>
        <a:srgbClr val="EEECE1"/>
      </a:lt2>
      <a:accent1>
        <a:srgbClr val="00B0F0"/>
      </a:accent1>
      <a:accent2>
        <a:srgbClr val="0065A4"/>
      </a:accent2>
      <a:accent3>
        <a:srgbClr val="92D050"/>
      </a:accent3>
      <a:accent4>
        <a:srgbClr val="006F51"/>
      </a:accent4>
      <a:accent5>
        <a:srgbClr val="B9E4FF"/>
      </a:accent5>
      <a:accent6>
        <a:srgbClr val="E7D8AC"/>
      </a:accent6>
      <a:hlink>
        <a:srgbClr val="006F51"/>
      </a:hlink>
      <a:folHlink>
        <a:srgbClr val="C60C4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FCIC_template">
  <a:themeElements>
    <a:clrScheme name="PBIS">
      <a:dk1>
        <a:srgbClr val="444444"/>
      </a:dk1>
      <a:lt1>
        <a:sysClr val="window" lastClr="FFFFFF"/>
      </a:lt1>
      <a:dk2>
        <a:srgbClr val="0065A4"/>
      </a:dk2>
      <a:lt2>
        <a:srgbClr val="EEECE1"/>
      </a:lt2>
      <a:accent1>
        <a:srgbClr val="00B0F0"/>
      </a:accent1>
      <a:accent2>
        <a:srgbClr val="0065A4"/>
      </a:accent2>
      <a:accent3>
        <a:srgbClr val="92D050"/>
      </a:accent3>
      <a:accent4>
        <a:srgbClr val="006F51"/>
      </a:accent4>
      <a:accent5>
        <a:srgbClr val="B9E4FF"/>
      </a:accent5>
      <a:accent6>
        <a:srgbClr val="E7D8AC"/>
      </a:accent6>
      <a:hlink>
        <a:srgbClr val="006F51"/>
      </a:hlink>
      <a:folHlink>
        <a:srgbClr val="C60C4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renity 16x9">
  <a:themeElements>
    <a:clrScheme name="Serenity_16x9">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a:defPPr>
      </a:lstStyle>
    </a:txDef>
  </a:objectDefaults>
  <a:extraClrSchemeLst/>
  <a:extLst>
    <a:ext uri="{05A4C25C-085E-4340-85A3-A5531E510DB2}">
      <thm15:themeFamily xmlns:thm15="http://schemas.microsoft.com/office/thememl/2012/main" name="TF02801109.potx" id="{B47C65E8-9F73-4C4F-A3C2-84725F71438E}" vid="{CFC30A9F-F7E5-41F4-B6B7-D2E5B79E3BFB}"/>
    </a:ext>
  </a:extLst>
</a:theme>
</file>

<file path=ppt/theme/theme3.xml><?xml version="1.0" encoding="utf-8"?>
<a:theme xmlns:a="http://schemas.openxmlformats.org/drawingml/2006/main" name="2014-NASP-Template1">
  <a:themeElements>
    <a:clrScheme name="NASP Main Style 1">
      <a:dk1>
        <a:srgbClr val="000000"/>
      </a:dk1>
      <a:lt1>
        <a:srgbClr val="FFFFFF"/>
      </a:lt1>
      <a:dk2>
        <a:srgbClr val="005695"/>
      </a:dk2>
      <a:lt2>
        <a:srgbClr val="EEECE1"/>
      </a:lt2>
      <a:accent1>
        <a:srgbClr val="005695"/>
      </a:accent1>
      <a:accent2>
        <a:srgbClr val="8EAACA"/>
      </a:accent2>
      <a:accent3>
        <a:srgbClr val="B2BB1E"/>
      </a:accent3>
      <a:accent4>
        <a:srgbClr val="8C8D8E"/>
      </a:accent4>
      <a:accent5>
        <a:srgbClr val="000000"/>
      </a:accent5>
      <a:accent6>
        <a:srgbClr val="CF7603"/>
      </a:accent6>
      <a:hlink>
        <a:srgbClr val="00857E"/>
      </a:hlink>
      <a:folHlink>
        <a:srgbClr val="1064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NatlPBI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Face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4497</TotalTime>
  <Words>16981</Words>
  <Application>Microsoft Office PowerPoint</Application>
  <PresentationFormat>On-screen Show (16:9)</PresentationFormat>
  <Paragraphs>1517</Paragraphs>
  <Slides>122</Slides>
  <Notes>89</Notes>
  <HiddenSlides>1</HiddenSlides>
  <MMClips>0</MMClips>
  <ScaleCrop>false</ScaleCrop>
  <HeadingPairs>
    <vt:vector size="6" baseType="variant">
      <vt:variant>
        <vt:lpstr>Fonts Used</vt:lpstr>
      </vt:variant>
      <vt:variant>
        <vt:i4>21</vt:i4>
      </vt:variant>
      <vt:variant>
        <vt:lpstr>Theme</vt:lpstr>
      </vt:variant>
      <vt:variant>
        <vt:i4>12</vt:i4>
      </vt:variant>
      <vt:variant>
        <vt:lpstr>Slide Titles</vt:lpstr>
      </vt:variant>
      <vt:variant>
        <vt:i4>122</vt:i4>
      </vt:variant>
    </vt:vector>
  </HeadingPairs>
  <TitlesOfParts>
    <vt:vector size="155" baseType="lpstr">
      <vt:lpstr>ＭＳ Ｐゴシック</vt:lpstr>
      <vt:lpstr>ＭＳ Ｐゴシック</vt:lpstr>
      <vt:lpstr>游ゴシック</vt:lpstr>
      <vt:lpstr>Arial</vt:lpstr>
      <vt:lpstr>Arial Hebrew</vt:lpstr>
      <vt:lpstr>Arial Narrow</vt:lpstr>
      <vt:lpstr>Britannic Bold</vt:lpstr>
      <vt:lpstr>Calibri</vt:lpstr>
      <vt:lpstr>Calibri Light</vt:lpstr>
      <vt:lpstr>Cambria</vt:lpstr>
      <vt:lpstr>Century Gothic</vt:lpstr>
      <vt:lpstr>Comic Sans MS</vt:lpstr>
      <vt:lpstr>Euphemia</vt:lpstr>
      <vt:lpstr>Garamond</vt:lpstr>
      <vt:lpstr>Lucida Handwriting</vt:lpstr>
      <vt:lpstr>Times</vt:lpstr>
      <vt:lpstr>Times New Roman</vt:lpstr>
      <vt:lpstr>Trebuchet MS</vt:lpstr>
      <vt:lpstr>Tw Cen MT</vt:lpstr>
      <vt:lpstr>Wingdings</vt:lpstr>
      <vt:lpstr>Wingdings 3</vt:lpstr>
      <vt:lpstr>Office Theme</vt:lpstr>
      <vt:lpstr>Serenity 16x9</vt:lpstr>
      <vt:lpstr>2014-NASP-Template1</vt:lpstr>
      <vt:lpstr>1_Office Theme</vt:lpstr>
      <vt:lpstr>NatlPBIS</vt:lpstr>
      <vt:lpstr>2_Office Theme</vt:lpstr>
      <vt:lpstr>3_Office Theme</vt:lpstr>
      <vt:lpstr>Facet</vt:lpstr>
      <vt:lpstr>9_Office Theme</vt:lpstr>
      <vt:lpstr>1_NatlPBIS</vt:lpstr>
      <vt:lpstr>FCIC_template</vt:lpstr>
      <vt:lpstr>1_FCIC_template</vt:lpstr>
      <vt:lpstr>School Mental Health</vt:lpstr>
      <vt:lpstr>School Mental Health</vt:lpstr>
      <vt:lpstr>Best Practices in School Behavioral Health</vt:lpstr>
      <vt:lpstr>School Behavioral Health (SBH) Definition</vt:lpstr>
      <vt:lpstr>Outline </vt:lpstr>
      <vt:lpstr>“Expanded” School Mental Health</vt:lpstr>
      <vt:lpstr>Roles of School-Employed MH Staff (in some instances)</vt:lpstr>
      <vt:lpstr>Advantages</vt:lpstr>
      <vt:lpstr>But</vt:lpstr>
      <vt:lpstr>Maternal and Child Health Bureau/Health Resources and Services Administration</vt:lpstr>
      <vt:lpstr>Nate, age24</vt:lpstr>
      <vt:lpstr>Positive Behavior Intervention and Support (www.pbis.org)</vt:lpstr>
      <vt:lpstr>Advantages</vt:lpstr>
      <vt:lpstr>But</vt:lpstr>
      <vt:lpstr>Mapping PBIS and SMH</vt:lpstr>
      <vt:lpstr>Social, Health, Emotional, Behavioral and Academic (SHEBA)</vt:lpstr>
      <vt:lpstr>PowerPoint Presentation</vt:lpstr>
      <vt:lpstr>PowerPoint Presentation</vt:lpstr>
      <vt:lpstr>ISF Defined </vt:lpstr>
      <vt:lpstr>ISF Conceptual Framework</vt:lpstr>
      <vt:lpstr>Three Connected Priorities</vt:lpstr>
      <vt:lpstr>District-Community Leadership Team </vt:lpstr>
      <vt:lpstr>Stakeholders (Leaders and Staff)</vt:lpstr>
      <vt:lpstr>Role/Function of the DCLT</vt:lpstr>
      <vt:lpstr>Why Alignment is Important</vt:lpstr>
      <vt:lpstr>Analyses SAMHSA, NREPP Program Costs (Melissa George et al., 2013) </vt:lpstr>
      <vt:lpstr>PowerPoint Presentation</vt:lpstr>
      <vt:lpstr>PowerPoint Presentation</vt:lpstr>
      <vt:lpstr>Ladder of Student Involvement</vt:lpstr>
      <vt:lpstr>Family-School-Community Alliance (https://fsacalliance.org)</vt:lpstr>
      <vt:lpstr>Tiered Fidelity Inventory: Family-School Collaboration (TFI: FSC)</vt:lpstr>
      <vt:lpstr>TFI: FSC  A Fidelity Tool to Assess Implementation of FSC in PBIS</vt:lpstr>
      <vt:lpstr>TFI: FSC  A Fidelity Tool to Assess Implementation of FSC in PBIS</vt:lpstr>
      <vt:lpstr>Project RISE*</vt:lpstr>
      <vt:lpstr>Project RISE BOOST Training/Coaching Elements</vt:lpstr>
      <vt:lpstr>Key Wellness Strategies</vt:lpstr>
      <vt:lpstr>Cause I Ain’t Got a Pencil by Joshua T. Dickerson</vt:lpstr>
      <vt:lpstr>PowerPoint Presentation</vt:lpstr>
      <vt:lpstr> University of South Carolina School Behavioral Health Team Department of Psychology </vt:lpstr>
      <vt:lpstr>PowerPoint Presentation</vt:lpstr>
      <vt:lpstr>Realm 2</vt:lpstr>
      <vt:lpstr>Realm 2- Virtual Enhancements</vt:lpstr>
      <vt:lpstr> University of South Carolina School Behavioral Health Team Department of Psychology </vt:lpstr>
      <vt:lpstr>3 Ways to Stay Connected</vt:lpstr>
      <vt:lpstr>Realm 3</vt:lpstr>
      <vt:lpstr>SBH and COVID-19*</vt:lpstr>
      <vt:lpstr>SBH and COVID-19 cont.</vt:lpstr>
      <vt:lpstr>Thank you  weist@sc.edu</vt:lpstr>
      <vt:lpstr>Stress vs Trauma, Threat Assessment, and School Safety –  Addressing Current Mental Needs in Schools </vt:lpstr>
      <vt:lpstr>Impact</vt:lpstr>
      <vt:lpstr>Recent Study - Teachers</vt:lpstr>
      <vt:lpstr>Recent Study</vt:lpstr>
      <vt:lpstr>How is this crisis crises different for schools?</vt:lpstr>
      <vt:lpstr>PowerPoint Presentation</vt:lpstr>
      <vt:lpstr>Stress: Defined</vt:lpstr>
      <vt:lpstr>Acute Trauma</vt:lpstr>
      <vt:lpstr>Complex Trauma</vt:lpstr>
      <vt:lpstr>Reactions</vt:lpstr>
      <vt:lpstr> Pre-COVID-19 School Experience Continuum  </vt:lpstr>
      <vt:lpstr>COVID-19 Shelter in Place Environment Support  Continuum </vt:lpstr>
      <vt:lpstr>COVID-19 School Adjustment Risk Matrix (C-SARM)</vt:lpstr>
      <vt:lpstr>PowerPoint Presentation</vt:lpstr>
      <vt:lpstr>Strategies to Manage Emotions</vt:lpstr>
      <vt:lpstr>Reframing</vt:lpstr>
      <vt:lpstr>Protective Factors</vt:lpstr>
      <vt:lpstr>“Emotions Matter for…”</vt:lpstr>
      <vt:lpstr>Student (and Staff) SEL</vt:lpstr>
      <vt:lpstr>PowerPoint Presentation</vt:lpstr>
      <vt:lpstr>Strengthen internal resiliency </vt:lpstr>
      <vt:lpstr>Build External Resiliency </vt:lpstr>
      <vt:lpstr>Staff</vt:lpstr>
      <vt:lpstr>Students – SEL Activities &amp; Resources</vt:lpstr>
      <vt:lpstr>PowerPoint Presentation</vt:lpstr>
      <vt:lpstr>Resources </vt:lpstr>
      <vt:lpstr>Resources </vt:lpstr>
      <vt:lpstr>Resources </vt:lpstr>
      <vt:lpstr>Resources</vt:lpstr>
      <vt:lpstr>PREPaRE Crisis Prevention &amp; Intervention Curriculum</vt:lpstr>
      <vt:lpstr>PowerPoint Presentation</vt:lpstr>
      <vt:lpstr>Threat Assessment  </vt:lpstr>
      <vt:lpstr>PowerPoint Presentation</vt:lpstr>
      <vt:lpstr>Behavioral Threat Assessment &amp; Management (BTAM) </vt:lpstr>
      <vt:lpstr>Proacative BTAM Efforts in a Virtual Environment</vt:lpstr>
      <vt:lpstr>Operating Threat Assessment Teams in a Virtual Environment</vt:lpstr>
      <vt:lpstr>PowerPoint Presentation</vt:lpstr>
      <vt:lpstr>Threat Assessment Resources</vt:lpstr>
      <vt:lpstr>PowerPoint Presentation</vt:lpstr>
      <vt:lpstr> </vt:lpstr>
      <vt:lpstr>Integrating Tiered Supports For Promoting Mental Wellbeing  Don Kincaid Florida’s PBIS Project </vt:lpstr>
      <vt:lpstr>Goals For Today</vt:lpstr>
      <vt:lpstr>PowerPoint Presentation</vt:lpstr>
      <vt:lpstr>The Need is Largely Unmet</vt:lpstr>
      <vt:lpstr>Goals of Mental Health Services</vt:lpstr>
      <vt:lpstr>Effects of The Pandemic And Supporting Resilience</vt:lpstr>
      <vt:lpstr>PowerPoint Presentation</vt:lpstr>
      <vt:lpstr>Why schools?</vt:lpstr>
      <vt:lpstr>PowerPoint Presentation</vt:lpstr>
      <vt:lpstr>Universal Level Prevention/Promotion of Mental Health Examples (Tier 1)</vt:lpstr>
      <vt:lpstr>Universal MH Promotion Tier 1 Goal: Enhance protective factors for entire school population to reduce risk </vt:lpstr>
      <vt:lpstr>Purpose of Positive Behavior Intervention Supports </vt:lpstr>
      <vt:lpstr>Teaching Behavior Through PBIS…</vt:lpstr>
      <vt:lpstr>Mental Health Protective Factors </vt:lpstr>
      <vt:lpstr>PowerPoint Presentation</vt:lpstr>
      <vt:lpstr>PowerPoint Presentation</vt:lpstr>
      <vt:lpstr>Teaching Social Emotional Competencies Within PBIS Resource and Examples Within A Teaching Matrix  https://www.pbis.org/Common/Cms/files/pbisresources/TeachingSocialEmotionalCompetenciesWithinAPBISFramework.pdf </vt:lpstr>
      <vt:lpstr> </vt:lpstr>
      <vt:lpstr>PBIS Prevention MW PBIS Trauma Crosswalk </vt:lpstr>
      <vt:lpstr>PBIS Promotes Trauma Informed Discipline &amp; Reduction of Risk Factors</vt:lpstr>
      <vt:lpstr>Classroom PBIS Promotes Trauma Informed Classrooms and Promotion of Protective Factors </vt:lpstr>
      <vt:lpstr>Considering responses that can cause re-traumatization… </vt:lpstr>
      <vt:lpstr>Use Consistent Procedures</vt:lpstr>
      <vt:lpstr>Responding to Behavior Escalations</vt:lpstr>
      <vt:lpstr>PowerPoint Presentation</vt:lpstr>
      <vt:lpstr>Integrated Systems Framework (ISF):  PBIS provides structure and foundation for scaling up a broad range of evidence-based mental health interventions within schools and communities</vt:lpstr>
      <vt:lpstr>Targeted Intervention Examples (Tier 2)</vt:lpstr>
      <vt:lpstr>Ensure Interventions Focus on Internalizing Symptom and SE wellness skills</vt:lpstr>
      <vt:lpstr>Intensive Intervention Examples (Tier 3)</vt:lpstr>
      <vt:lpstr>PowerPoint Presentation</vt:lpstr>
      <vt:lpstr>Resources</vt:lpstr>
      <vt:lpstr>Contact Information and Resources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DiMercurio, Kyrstin</dc:creator>
  <cp:lastModifiedBy>Cleveland, Patricia</cp:lastModifiedBy>
  <cp:revision>134</cp:revision>
  <dcterms:created xsi:type="dcterms:W3CDTF">2019-11-06T18:18:56Z</dcterms:created>
  <dcterms:modified xsi:type="dcterms:W3CDTF">2020-10-02T13:12:21Z</dcterms:modified>
</cp:coreProperties>
</file>